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34"/>
  </p:notesMasterIdLst>
  <p:sldIdLst>
    <p:sldId id="361" r:id="rId3"/>
    <p:sldId id="362" r:id="rId4"/>
    <p:sldId id="289" r:id="rId5"/>
    <p:sldId id="295" r:id="rId6"/>
    <p:sldId id="296" r:id="rId7"/>
    <p:sldId id="302" r:id="rId8"/>
    <p:sldId id="297" r:id="rId9"/>
    <p:sldId id="257" r:id="rId10"/>
    <p:sldId id="259" r:id="rId11"/>
    <p:sldId id="376" r:id="rId12"/>
    <p:sldId id="377" r:id="rId13"/>
    <p:sldId id="262" r:id="rId14"/>
    <p:sldId id="378" r:id="rId15"/>
    <p:sldId id="363" r:id="rId16"/>
    <p:sldId id="298" r:id="rId17"/>
    <p:sldId id="364" r:id="rId18"/>
    <p:sldId id="265" r:id="rId19"/>
    <p:sldId id="365" r:id="rId20"/>
    <p:sldId id="371" r:id="rId21"/>
    <p:sldId id="372" r:id="rId22"/>
    <p:sldId id="374" r:id="rId23"/>
    <p:sldId id="373" r:id="rId24"/>
    <p:sldId id="270" r:id="rId25"/>
    <p:sldId id="272" r:id="rId26"/>
    <p:sldId id="299" r:id="rId27"/>
    <p:sldId id="368" r:id="rId28"/>
    <p:sldId id="370" r:id="rId29"/>
    <p:sldId id="273" r:id="rId30"/>
    <p:sldId id="369" r:id="rId31"/>
    <p:sldId id="366" r:id="rId32"/>
    <p:sldId id="290" r:id="rId33"/>
  </p:sldIdLst>
  <p:sldSz cx="12192000" cy="6858000"/>
  <p:notesSz cx="6858000" cy="9144000"/>
  <p:defaultTextStyle>
    <a:defPPr>
      <a:defRPr lang="ko-KR"/>
    </a:defPPr>
    <a:lvl1pPr algn="l" rtl="0" fontAlgn="base" latinLnBrk="1">
      <a:spcBef>
        <a:spcPct val="5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1pPr>
    <a:lvl2pPr marL="457200" algn="l" rtl="0" fontAlgn="base" latinLnBrk="1">
      <a:spcBef>
        <a:spcPct val="5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2pPr>
    <a:lvl3pPr marL="914400" algn="l" rtl="0" fontAlgn="base" latinLnBrk="1">
      <a:spcBef>
        <a:spcPct val="5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3pPr>
    <a:lvl4pPr marL="1371600" algn="l" rtl="0" fontAlgn="base" latinLnBrk="1">
      <a:spcBef>
        <a:spcPct val="5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4pPr>
    <a:lvl5pPr marL="1828800" algn="l" rtl="0" fontAlgn="base" latinLnBrk="1">
      <a:spcBef>
        <a:spcPct val="5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CAE8AA"/>
    <a:srgbClr val="008000"/>
    <a:srgbClr val="EDF0AE"/>
    <a:srgbClr val="9966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7217" autoAdjust="0"/>
  </p:normalViewPr>
  <p:slideViewPr>
    <p:cSldViewPr showGuides="1">
      <p:cViewPr varScale="1">
        <p:scale>
          <a:sx n="122" d="100"/>
          <a:sy n="122" d="100"/>
        </p:scale>
        <p:origin x="12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21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5EAD9-DC73-4E3E-88E5-71908C9703B1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68BF4-D368-4E22-894D-F0F8C41B72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843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68BF4-D368-4E22-894D-F0F8C41B7207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638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09955-F3B4-4141-9DCE-7CC8F5F1D35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23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F2EEA-A92B-4202-B2C6-8E1A1C825C4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4131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69C2DE-55B1-4173-AD19-FC28A0A9E10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914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제목, 내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141E7-8B1A-4CB6-854F-10CDE40805F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6481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36526"/>
            <a:ext cx="10972800" cy="59531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09600" y="1124745"/>
            <a:ext cx="10972800" cy="5001420"/>
          </a:xfrm>
        </p:spPr>
        <p:txBody>
          <a:bodyPr/>
          <a:lstStyle/>
          <a:p>
            <a:pPr lvl="0"/>
            <a:endParaRPr lang="ko-KR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5683F-6700-481F-B62F-A9A5F25FD08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1663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8046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326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9580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7252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6843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44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5E561-2E76-4D3E-99AC-D8A63F1F3E7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4036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51926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81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06718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10529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2020-05-12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230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DCC0A-8316-4189-AF87-4A4D05A378F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8621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3E0221-E42E-47F2-8BFF-6D8505B5A5F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883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B7341-3CDE-4A0E-8D36-D1D1060DD12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736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B8319-5D5A-4EDA-8FD8-AA2BC02B241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921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96816-4917-4741-BEC8-9B044791B4F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741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0E708B-97B3-45B8-9C10-2225CC84FB0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676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3D3898-48D1-4B7B-AC53-B6C49936D0E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884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49565"/>
            <a:ext cx="1097280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89113"/>
            <a:ext cx="10972800" cy="5137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굴림" panose="020B0600000101010101" pitchFamily="50" charset="-127"/>
              </a:defRPr>
            </a:lvl1pPr>
          </a:lstStyle>
          <a:p>
            <a:fld id="{6B890F8F-8662-45D0-B79B-E0BAF909E68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836712"/>
            <a:ext cx="12192000" cy="762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5ECC2BA-F89F-41B4-B729-FE5A4156035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167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0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228D2BF0-1667-42E4-83E3-745F2D6E4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676" y="1862826"/>
            <a:ext cx="5616624" cy="1417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marL="0" marR="0" lvl="0" indent="0" algn="ctr" defTabSz="51435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디지털시스템 및 마이크로 컴퓨터 </a:t>
            </a:r>
            <a:r>
              <a:rPr kumimoji="1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I</a:t>
            </a:r>
          </a:p>
          <a:p>
            <a:pPr marL="0" marR="0" lvl="0" indent="0" algn="ctr" defTabSz="51435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27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 Narrow" pitchFamily="34" charset="0"/>
              <a:ea typeface="굴림" pitchFamily="50" charset="-127"/>
              <a:cs typeface="+mn-cs"/>
            </a:endParaRPr>
          </a:p>
          <a:p>
            <a:pPr marL="0" marR="0" lvl="0" indent="0" algn="ctr" defTabSz="51435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10 </a:t>
            </a:r>
            <a:r>
              <a:rPr kumimoji="1" lang="ko-KR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주차</a:t>
            </a:r>
            <a:r>
              <a:rPr kumimoji="1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</a:t>
            </a:r>
            <a:r>
              <a:rPr kumimoji="1" lang="ko-KR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강의</a:t>
            </a:r>
            <a:endParaRPr kumimoji="1" lang="en-US" altLang="ko-KR" sz="27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itchFamily="34" charset="0"/>
              <a:ea typeface="굴림" pitchFamily="50" charset="-127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63916" y="6640188"/>
            <a:ext cx="728084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51435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6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Apr.,</a:t>
            </a:r>
            <a:r>
              <a:rPr kumimoji="1" lang="en-US" altLang="ko-KR" sz="6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19,</a:t>
            </a:r>
            <a:r>
              <a:rPr kumimoji="1" lang="en-US" sz="6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56C006-1618-45D4-8B1E-F09588E3D123}"/>
              </a:ext>
            </a:extLst>
          </p:cNvPr>
          <p:cNvSpPr txBox="1"/>
          <p:nvPr/>
        </p:nvSpPr>
        <p:spPr>
          <a:xfrm>
            <a:off x="4011423" y="3763924"/>
            <a:ext cx="3953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굴림" panose="020B0600000101010101" pitchFamily="50" charset="-127"/>
                <a:ea typeface="굴림" pitchFamily="50" charset="-127"/>
                <a:cs typeface="+mn-cs"/>
              </a:rPr>
              <a:t>인제대학교 의용공학부</a:t>
            </a:r>
            <a:endParaRPr kumimoji="1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굴림" panose="020B0600000101010101" pitchFamily="50" charset="-127"/>
              <a:ea typeface="굴림" pitchFamily="50" charset="-127"/>
              <a:cs typeface="+mn-cs"/>
            </a:endParaRPr>
          </a:p>
          <a:p>
            <a:pPr marL="0" marR="0" lvl="0" indent="0" algn="ctr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굴림" panose="020B0600000101010101" pitchFamily="50" charset="-127"/>
              <a:ea typeface="굴림" pitchFamily="50" charset="-127"/>
              <a:cs typeface="+mn-cs"/>
            </a:endParaRPr>
          </a:p>
          <a:p>
            <a:pPr marL="0" marR="0" lvl="0" indent="0" algn="ctr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굴림" panose="020B0600000101010101" pitchFamily="50" charset="-127"/>
                <a:ea typeface="굴림" pitchFamily="50" charset="-127"/>
                <a:cs typeface="+mn-cs"/>
              </a:rPr>
              <a:t>조 종만 교수</a:t>
            </a:r>
          </a:p>
        </p:txBody>
      </p:sp>
    </p:spTree>
    <p:extLst>
      <p:ext uri="{BB962C8B-B14F-4D97-AF65-F5344CB8AC3E}">
        <p14:creationId xmlns:p14="http://schemas.microsoft.com/office/powerpoint/2010/main" val="2129067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3352" y="116632"/>
            <a:ext cx="11593288" cy="620287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Flip-Flops Using VHDL Processes</a:t>
            </a:r>
          </a:p>
        </p:txBody>
      </p:sp>
      <p:sp>
        <p:nvSpPr>
          <p:cNvPr id="6149" name="Text Box 38"/>
          <p:cNvSpPr txBox="1">
            <a:spLocks noChangeArrowheads="1"/>
          </p:cNvSpPr>
          <p:nvPr/>
        </p:nvSpPr>
        <p:spPr bwMode="auto">
          <a:xfrm>
            <a:off x="287622" y="1052736"/>
            <a:ext cx="4368217" cy="36933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VHDL Code for a Simple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D Flip-Flop </a:t>
            </a:r>
            <a:r>
              <a:rPr lang="en-US" altLang="ko-KR" sz="1800" dirty="0">
                <a:latin typeface="Arial" panose="020B0604020202020204" pitchFamily="34" charset="0"/>
              </a:rPr>
              <a:t>(1)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1350" y="1626475"/>
            <a:ext cx="5794650" cy="4770537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use ieee.std_logic_1164.all;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entity d_ff_qn_1 is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port(D, CLK: in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Q: </a:t>
            </a:r>
            <a:r>
              <a:rPr lang="en-US" altLang="ko-KR" sz="16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buffe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r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QN: out   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entity;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my_d_ff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of d_ff_qn_1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process(CLK)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CLK'event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and CLK='1') then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Q  &lt;= D;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QN &lt;= not Q;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process;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architecture;	</a:t>
            </a:r>
            <a:endParaRPr lang="ko-KR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A76DE-B6AB-496D-A850-6511ADF8B73C}"/>
              </a:ext>
            </a:extLst>
          </p:cNvPr>
          <p:cNvSpPr txBox="1"/>
          <p:nvPr/>
        </p:nvSpPr>
        <p:spPr>
          <a:xfrm>
            <a:off x="5010436" y="1628800"/>
            <a:ext cx="1079142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d_ff_qn_1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990E95-63C9-4C17-8A44-8497F24F6E94}"/>
              </a:ext>
            </a:extLst>
          </p:cNvPr>
          <p:cNvSpPr txBox="1"/>
          <p:nvPr/>
        </p:nvSpPr>
        <p:spPr>
          <a:xfrm>
            <a:off x="5098601" y="1936577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7350924-2BB8-4CFB-9059-2DE8AA8844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24" y="4563279"/>
            <a:ext cx="1584176" cy="963611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426A5B50-E5B7-4AF9-B375-BACD687726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027" y="1626475"/>
            <a:ext cx="5456613" cy="23928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93CB0303-BA9F-4411-953D-97E02C4C492A}"/>
              </a:ext>
            </a:extLst>
          </p:cNvPr>
          <p:cNvSpPr/>
          <p:nvPr/>
        </p:nvSpPr>
        <p:spPr>
          <a:xfrm>
            <a:off x="5198681" y="5179294"/>
            <a:ext cx="8253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en-US" altLang="ko-K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707443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3352" y="116632"/>
            <a:ext cx="11593288" cy="620287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Flip-Flops Using VHDL Processes</a:t>
            </a:r>
          </a:p>
        </p:txBody>
      </p:sp>
      <p:sp>
        <p:nvSpPr>
          <p:cNvPr id="6149" name="Text Box 38"/>
          <p:cNvSpPr txBox="1">
            <a:spLocks noChangeArrowheads="1"/>
          </p:cNvSpPr>
          <p:nvPr/>
        </p:nvSpPr>
        <p:spPr bwMode="auto">
          <a:xfrm>
            <a:off x="287622" y="1052736"/>
            <a:ext cx="4368217" cy="36933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VHDL Code for a Simple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D Flip-Flop </a:t>
            </a:r>
            <a:r>
              <a:rPr lang="en-US" altLang="ko-KR" sz="1800" dirty="0">
                <a:latin typeface="Arial" panose="020B0604020202020204" pitchFamily="34" charset="0"/>
              </a:rPr>
              <a:t>(2)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1350" y="1626475"/>
            <a:ext cx="5794650" cy="4770537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use ieee.std_logic_1164.all;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entity d_ff_qn_1 is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port(D, CLK: in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Q: </a:t>
            </a:r>
            <a:r>
              <a:rPr lang="en-US" altLang="ko-KR" sz="16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buffe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r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QN: out   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entity;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my_d_ff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of d_ff_qn_1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process(CLK)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CLK'event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and CLK='1') then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Q  &lt;= D;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process;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QN &lt;= not Q;</a:t>
            </a: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architecture;	</a:t>
            </a:r>
            <a:endParaRPr lang="ko-KR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A76DE-B6AB-496D-A850-6511ADF8B73C}"/>
              </a:ext>
            </a:extLst>
          </p:cNvPr>
          <p:cNvSpPr txBox="1"/>
          <p:nvPr/>
        </p:nvSpPr>
        <p:spPr>
          <a:xfrm>
            <a:off x="5010436" y="1628800"/>
            <a:ext cx="1079142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d_ff_qn_2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990E95-63C9-4C17-8A44-8497F24F6E94}"/>
              </a:ext>
            </a:extLst>
          </p:cNvPr>
          <p:cNvSpPr txBox="1"/>
          <p:nvPr/>
        </p:nvSpPr>
        <p:spPr>
          <a:xfrm>
            <a:off x="5098601" y="1936577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7350924-2BB8-4CFB-9059-2DE8AA8844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24" y="4563279"/>
            <a:ext cx="1584176" cy="963611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CBFF5C13-1E82-41C6-BB93-8BD689F4D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5558" y="1626475"/>
            <a:ext cx="5662150" cy="2522605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B1C0791D-00F9-45C0-A21C-F389AE7C9384}"/>
              </a:ext>
            </a:extLst>
          </p:cNvPr>
          <p:cNvSpPr/>
          <p:nvPr/>
        </p:nvSpPr>
        <p:spPr>
          <a:xfrm>
            <a:off x="5198681" y="5179294"/>
            <a:ext cx="8253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en-US" altLang="ko-K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653683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79376" y="1160646"/>
            <a:ext cx="2304256" cy="92333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J-K Flip-Flop</a:t>
            </a:r>
            <a:r>
              <a:rPr lang="en-US" altLang="ko-KR" sz="1800" dirty="0">
                <a:latin typeface="Arial" panose="020B0604020202020204" pitchFamily="34" charset="0"/>
              </a:rPr>
              <a:t> with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Asynchronous Clear </a:t>
            </a:r>
            <a:r>
              <a:rPr lang="en-US" altLang="ko-KR" sz="1800" dirty="0">
                <a:latin typeface="Arial" panose="020B0604020202020204" pitchFamily="34" charset="0"/>
              </a:rPr>
              <a:t>and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 Set</a:t>
            </a:r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905191"/>
              </p:ext>
            </p:extLst>
          </p:nvPr>
        </p:nvGraphicFramePr>
        <p:xfrm>
          <a:off x="5109350" y="300474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3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9350" y="300474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916780"/>
              </p:ext>
            </p:extLst>
          </p:nvPr>
        </p:nvGraphicFramePr>
        <p:xfrm>
          <a:off x="5109350" y="300474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4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9350" y="300474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22284" y="1088152"/>
            <a:ext cx="6618132" cy="5509200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ieee.std_logic_1164.all;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jk_ff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port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(SN, RN, J, K, CLK 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	     Q, QN :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out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jk_ff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solidFill>
                <a:srgbClr val="3333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prototype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jk_ff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signal </a:t>
            </a:r>
            <a:r>
              <a:rPr lang="en-US" altLang="ko-KR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Q &lt;= </a:t>
            </a:r>
            <a:r>
              <a:rPr lang="en-US" altLang="ko-KR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QN &lt;=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</a:t>
            </a:r>
            <a:r>
              <a:rPr lang="en-US" altLang="ko-KR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process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(SN, RN, CLK)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if   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RN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= ‘0’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then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&lt;= ‘0’;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SN = ‘0’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&lt;= ‘1’;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CLK’event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CLK=‘1’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ko-KR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&lt;= (J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K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process;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prototype;</a:t>
            </a:r>
            <a:endParaRPr lang="ko-KR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6" y="2394243"/>
            <a:ext cx="1814351" cy="1970861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70593949-2154-4485-A1F8-3132490049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352" y="116632"/>
            <a:ext cx="11593288" cy="620287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Flip-Flops Using VHDL Processes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5CFAC5C-DC02-460E-AB83-F84549E7C2B1}"/>
                  </a:ext>
                </a:extLst>
              </p:cNvPr>
              <p:cNvSpPr txBox="1"/>
              <p:nvPr/>
            </p:nvSpPr>
            <p:spPr>
              <a:xfrm>
                <a:off x="1076198" y="5445224"/>
                <a:ext cx="1668149" cy="338554"/>
              </a:xfrm>
              <a:prstGeom prst="rect">
                <a:avLst/>
              </a:prstGeom>
              <a:solidFill>
                <a:srgbClr val="CAE8AA"/>
              </a:solidFill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𝐽</m:t>
                      </m:r>
                      <m:sSup>
                        <m:sSupPr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5CFAC5C-DC02-460E-AB83-F84549E7C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198" y="5445224"/>
                <a:ext cx="1668149" cy="338554"/>
              </a:xfrm>
              <a:prstGeom prst="rect">
                <a:avLst/>
              </a:prstGeom>
              <a:blipFill>
                <a:blip r:embed="rId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3BF79A3D-ADB7-43FA-8055-423ED0A998E4}"/>
              </a:ext>
            </a:extLst>
          </p:cNvPr>
          <p:cNvSpPr txBox="1"/>
          <p:nvPr/>
        </p:nvSpPr>
        <p:spPr>
          <a:xfrm>
            <a:off x="9840416" y="1112983"/>
            <a:ext cx="681597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 err="1">
                <a:latin typeface="Consolas" panose="020B0609020204030204" pitchFamily="49" charset="0"/>
              </a:rPr>
              <a:t>jk_ff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4B14CA-A4F2-4F8B-B852-4988BB136A7D}"/>
              </a:ext>
            </a:extLst>
          </p:cNvPr>
          <p:cNvSpPr txBox="1"/>
          <p:nvPr/>
        </p:nvSpPr>
        <p:spPr>
          <a:xfrm>
            <a:off x="9840416" y="1420760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228D2BF0-1667-42E4-83E3-745F2D6E4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384" y="2659416"/>
            <a:ext cx="11089231" cy="1525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marL="0" marR="0" lvl="0" indent="0" algn="ctr" defTabSz="51435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225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Part</a:t>
            </a:r>
            <a:r>
              <a:rPr kumimoji="1" lang="ko-KR" altLang="en-US" sz="225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</a:t>
            </a:r>
            <a:r>
              <a:rPr lang="en-US" altLang="ko-KR" sz="2250" dirty="0">
                <a:solidFill>
                  <a:srgbClr val="0033CC"/>
                </a:solidFill>
              </a:rPr>
              <a:t>2</a:t>
            </a:r>
            <a:br>
              <a:rPr kumimoji="1" lang="en-US" altLang="ko-KR" sz="2250" b="0" i="0" u="none" strike="noStrike" kern="1200" cap="none" spc="0" normalizeH="0" baseline="0" noProof="0" dirty="0">
                <a:ln>
                  <a:noFill/>
                </a:ln>
                <a:solidFill>
                  <a:srgbClr val="EC8C00"/>
                </a:solidFill>
                <a:effectLst/>
                <a:uLnTx/>
                <a:uFillTx/>
                <a:latin typeface="Arial Narrow" pitchFamily="34" charset="0"/>
                <a:ea typeface="굴림" pitchFamily="50" charset="-127"/>
                <a:cs typeface="+mn-cs"/>
              </a:rPr>
            </a:br>
            <a:br>
              <a:rPr kumimoji="1" lang="en-US" altLang="ko-KR" sz="2250" b="0" i="0" u="none" strike="noStrike" kern="1200" cap="none" spc="0" normalizeH="0" baseline="0" noProof="0" dirty="0">
                <a:ln>
                  <a:noFill/>
                </a:ln>
                <a:solidFill>
                  <a:srgbClr val="EC8C00"/>
                </a:solidFill>
                <a:effectLst/>
                <a:uLnTx/>
                <a:uFillTx/>
                <a:latin typeface="Arial Narrow" pitchFamily="34" charset="0"/>
                <a:ea typeface="굴림" pitchFamily="50" charset="-127"/>
                <a:cs typeface="+mn-cs"/>
              </a:rPr>
            </a:br>
            <a:r>
              <a:rPr kumimoji="1" lang="en-US" altLang="ko-K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굴림" panose="020B0600000101010101" pitchFamily="50" charset="-127"/>
                <a:cs typeface="+mn-cs"/>
              </a:rPr>
              <a:t>VHDL for Sequential Logic</a:t>
            </a:r>
            <a:endParaRPr kumimoji="1" lang="en-US" altLang="ko-KR" sz="22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굴림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1200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819400" y="2514601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ko-KR" altLang="ko-KR" sz="180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72952" y="1124744"/>
            <a:ext cx="3190800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Register</a:t>
            </a:r>
            <a:r>
              <a:rPr lang="en-US" altLang="ko-KR" sz="1800" dirty="0">
                <a:latin typeface="Arial" panose="020B0604020202020204" pitchFamily="34" charset="0"/>
              </a:rPr>
              <a:t> with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Synchronous</a:t>
            </a:r>
            <a:r>
              <a:rPr lang="en-US" altLang="ko-KR" sz="1800" dirty="0">
                <a:latin typeface="Arial" panose="020B0604020202020204" pitchFamily="34" charset="0"/>
              </a:rPr>
              <a:t>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Clear</a:t>
            </a:r>
            <a:r>
              <a:rPr lang="en-US" altLang="ko-KR" sz="1800" dirty="0">
                <a:latin typeface="Arial" panose="020B0604020202020204" pitchFamily="34" charset="0"/>
              </a:rPr>
              <a:t> and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Load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07" y="2420888"/>
            <a:ext cx="3139601" cy="22311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223792" y="1111153"/>
            <a:ext cx="6009186" cy="5016758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 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ieee.std_logic_1164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.all;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sync_reg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port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(CLR,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, CLK: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	      D: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0);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	      Q: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0)); </a:t>
            </a:r>
            <a:endParaRPr lang="en-US" altLang="ko-KR" sz="1600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entity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prototype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sync_reg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process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(CLK)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CLK'event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CLK = '1'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 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CLR = '1'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Q &lt;= "0000";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= '1'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Q &lt;= D; 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end if;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end if;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process;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architecture;</a:t>
            </a:r>
            <a:endParaRPr lang="ko-KR" altLang="en-US" sz="1600" dirty="0">
              <a:solidFill>
                <a:srgbClr val="3333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369AC2D-EAA3-4933-B205-D4BD1B53A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340" y="116255"/>
            <a:ext cx="11881320" cy="576441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Registers and Counters Using VHDL Processes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0046FA-B7DC-433B-9D96-F76562B7C260}"/>
              </a:ext>
            </a:extLst>
          </p:cNvPr>
          <p:cNvSpPr txBox="1"/>
          <p:nvPr/>
        </p:nvSpPr>
        <p:spPr>
          <a:xfrm>
            <a:off x="10232978" y="1124744"/>
            <a:ext cx="1348446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 err="1">
                <a:cs typeface="Arial" panose="020B0604020202020204" pitchFamily="34" charset="0"/>
              </a:rPr>
              <a:t>reg_syn_clr_ld</a:t>
            </a:r>
            <a:endParaRPr lang="ko-KR" altLang="en-US" sz="1400" dirty="0"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8A28FA-6347-43BA-9CB5-11DF391F957B}"/>
              </a:ext>
            </a:extLst>
          </p:cNvPr>
          <p:cNvSpPr txBox="1"/>
          <p:nvPr/>
        </p:nvSpPr>
        <p:spPr>
          <a:xfrm>
            <a:off x="10232978" y="1432521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49913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55340" y="1157401"/>
            <a:ext cx="3060340" cy="5847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i="1" dirty="0">
                <a:solidFill>
                  <a:srgbClr val="3333FF"/>
                </a:solidFill>
                <a:latin typeface="Arial" panose="020B0604020202020204" pitchFamily="34" charset="0"/>
              </a:rPr>
              <a:t>Left-Shift </a:t>
            </a:r>
            <a:r>
              <a:rPr lang="en-US" altLang="ko-KR" sz="1600" dirty="0">
                <a:latin typeface="Arial" panose="020B0604020202020204" pitchFamily="34" charset="0"/>
              </a:rPr>
              <a:t>Register with </a:t>
            </a:r>
            <a:r>
              <a:rPr lang="en-US" altLang="ko-KR" sz="1600" i="1" dirty="0">
                <a:solidFill>
                  <a:srgbClr val="3333FF"/>
                </a:solidFill>
                <a:latin typeface="Arial" panose="020B0604020202020204" pitchFamily="34" charset="0"/>
              </a:rPr>
              <a:t>Synchronous </a:t>
            </a:r>
            <a:r>
              <a:rPr lang="en-US" altLang="ko-KR" sz="1600" dirty="0">
                <a:latin typeface="Arial" panose="020B0604020202020204" pitchFamily="34" charset="0"/>
              </a:rPr>
              <a:t>Clear and Load(1)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2341958"/>
            <a:ext cx="2736304" cy="18665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431704" y="980728"/>
            <a:ext cx="8604956" cy="5262979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use ieee.std_logic_1164.all;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left_shift_reg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port(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, LS, CLR, Rin, CLK: in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D: in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0);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Q: 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buffer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0));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entity;								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protytype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of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left_shift_reg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process(CLK)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CLK'event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and CLK='1') then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if   (CLR='1') then Q &lt;= "0000";	-- clear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='1') then Q &lt;= D;		-- load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(LS='1') then Q &lt;= 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Q(2 </a:t>
            </a:r>
            <a:r>
              <a:rPr lang="en-US" altLang="ko-KR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0) &amp; Rin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 -- shift left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process;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architecture;</a:t>
            </a:r>
            <a:endParaRPr lang="ko-KR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4EA06B7-924F-4BED-95C7-AEF396B56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340" y="116255"/>
            <a:ext cx="11881320" cy="576441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Registers and Counters Using VHDL Processes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DB3303-8833-48A1-A43B-6898ADA352E0}"/>
              </a:ext>
            </a:extLst>
          </p:cNvPr>
          <p:cNvSpPr txBox="1"/>
          <p:nvPr/>
        </p:nvSpPr>
        <p:spPr>
          <a:xfrm>
            <a:off x="10460588" y="1003446"/>
            <a:ext cx="1576072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 err="1">
                <a:latin typeface="Consolas" panose="020B0609020204030204" pitchFamily="49" charset="0"/>
              </a:rPr>
              <a:t>left_shift_reg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3D6463-78FB-4233-8C22-8151CC71F4C4}"/>
              </a:ext>
            </a:extLst>
          </p:cNvPr>
          <p:cNvSpPr txBox="1"/>
          <p:nvPr/>
        </p:nvSpPr>
        <p:spPr>
          <a:xfrm>
            <a:off x="11048997" y="1311223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6203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19336" y="1008718"/>
            <a:ext cx="3024336" cy="5847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i="1" dirty="0">
                <a:solidFill>
                  <a:srgbClr val="3333FF"/>
                </a:solidFill>
                <a:latin typeface="Arial" panose="020B0604020202020204" pitchFamily="34" charset="0"/>
              </a:rPr>
              <a:t>Left-Shift </a:t>
            </a:r>
            <a:r>
              <a:rPr lang="en-US" altLang="ko-KR" sz="1600" dirty="0">
                <a:latin typeface="Arial" panose="020B0604020202020204" pitchFamily="34" charset="0"/>
              </a:rPr>
              <a:t>Register with </a:t>
            </a:r>
            <a:r>
              <a:rPr lang="en-US" altLang="ko-KR" sz="1600" i="1" dirty="0">
                <a:solidFill>
                  <a:srgbClr val="3333FF"/>
                </a:solidFill>
                <a:latin typeface="Arial" panose="020B0604020202020204" pitchFamily="34" charset="0"/>
              </a:rPr>
              <a:t>Synchronous </a:t>
            </a:r>
            <a:r>
              <a:rPr lang="en-US" altLang="ko-KR" sz="1600" dirty="0">
                <a:latin typeface="Arial" panose="020B0604020202020204" pitchFamily="34" charset="0"/>
              </a:rPr>
              <a:t>Clear and Load(2)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2478172"/>
            <a:ext cx="2736304" cy="18665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359696" y="985946"/>
            <a:ext cx="8496944" cy="5755422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use ieee.std_logic_1164.all;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left_shift_reg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port(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, LS, CLR, Rin, CLK: in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D: in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0);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Q: out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0));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entity;							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protytype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of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left_shift_reg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signal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ko-KR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0);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process(CLK)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CLK'event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and CLK='1') then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if   (CLR='1') then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&lt;= "0000";	-- clear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='1') then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&lt;= D;		-- load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(LS='1') then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&lt;= </a:t>
            </a:r>
            <a:r>
              <a:rPr lang="en-US" altLang="ko-KR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(2 </a:t>
            </a:r>
            <a:r>
              <a:rPr lang="en-US" altLang="ko-KR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0) &amp; Rin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 -- shift left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process;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 &lt;=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architecture;</a:t>
            </a:r>
            <a:endParaRPr lang="ko-KR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4EA06B7-924F-4BED-95C7-AEF396B56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340" y="116255"/>
            <a:ext cx="11881320" cy="576441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Registers and Counters Using VHDL Processes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0D7F92-EF9F-4E3E-A7B2-C7CA53D9DEE8}"/>
              </a:ext>
            </a:extLst>
          </p:cNvPr>
          <p:cNvSpPr txBox="1"/>
          <p:nvPr/>
        </p:nvSpPr>
        <p:spPr>
          <a:xfrm>
            <a:off x="10077005" y="1003446"/>
            <a:ext cx="1774845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left_shift_reg_1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1907E4-2671-4E4D-A978-50E6C9301C64}"/>
              </a:ext>
            </a:extLst>
          </p:cNvPr>
          <p:cNvSpPr txBox="1"/>
          <p:nvPr/>
        </p:nvSpPr>
        <p:spPr>
          <a:xfrm>
            <a:off x="10860873" y="1311223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81248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027311" y="2294123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ko-KR" altLang="ko-KR" sz="180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60375" y="1050496"/>
            <a:ext cx="2899321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VHDL Code for a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Simple Synchronous Counter </a:t>
            </a:r>
            <a:r>
              <a:rPr lang="en-US" altLang="ko-KR" sz="1800" dirty="0">
                <a:latin typeface="Arial" panose="020B0604020202020204" pitchFamily="34" charset="0"/>
              </a:rPr>
              <a:t>(1)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52" y="1969814"/>
            <a:ext cx="2626306" cy="17472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75720" y="1050496"/>
            <a:ext cx="6912768" cy="5016758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ieee.std_logic_1164.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all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</a:t>
            </a:r>
            <a:r>
              <a:rPr lang="en-US" altLang="ko-KR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b="1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ieee.std_logic_unsigned</a:t>
            </a:r>
            <a:r>
              <a:rPr lang="en-US" altLang="ko-KR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ko-KR" sz="1600" b="1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all</a:t>
            </a:r>
            <a:r>
              <a:rPr lang="en-US" altLang="ko-KR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r>
              <a:rPr lang="en-US" altLang="ko-KR" sz="1600" b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needed for Q &lt;= Q+1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counter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port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ClrN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, CLK: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	Q: 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buffer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0)); </a:t>
            </a:r>
            <a:endParaRPr lang="en-US" altLang="ko-KR" sz="1600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entity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prototype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counter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process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(CLK)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CLK'event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CLK = '1'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 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ClrN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= ‘0'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Q &lt;= "0000";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= '1'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Q &lt;= Q + 1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ko-KR" sz="1600" b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-- Q: buffer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end if;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end if;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process;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architecture;</a:t>
            </a:r>
            <a:endParaRPr lang="ko-KR" altLang="en-US" sz="1600" dirty="0">
              <a:solidFill>
                <a:srgbClr val="3333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D879C17-2685-40FA-BBE3-FBA78032A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340" y="116255"/>
            <a:ext cx="11881320" cy="576441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Registers and Counters Using VHDL Processes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E86C5-EB13-4541-A74E-D715416E0F2E}"/>
              </a:ext>
            </a:extLst>
          </p:cNvPr>
          <p:cNvSpPr txBox="1"/>
          <p:nvPr/>
        </p:nvSpPr>
        <p:spPr>
          <a:xfrm>
            <a:off x="10488488" y="1055769"/>
            <a:ext cx="1576072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 err="1">
                <a:latin typeface="Consolas" panose="020B0609020204030204" pitchFamily="49" charset="0"/>
              </a:rPr>
              <a:t>simple_counter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C52E90-A5AF-4478-A4AA-34B4D76930C4}"/>
              </a:ext>
            </a:extLst>
          </p:cNvPr>
          <p:cNvSpPr txBox="1"/>
          <p:nvPr/>
        </p:nvSpPr>
        <p:spPr>
          <a:xfrm>
            <a:off x="10488488" y="1363546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027311" y="2294123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ko-KR" altLang="ko-KR" sz="180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60375" y="1050496"/>
            <a:ext cx="2899321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VHDL Code for a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Simple Synchronous Counter </a:t>
            </a:r>
            <a:r>
              <a:rPr lang="en-US" altLang="ko-KR" sz="1800" dirty="0">
                <a:latin typeface="Arial" panose="020B0604020202020204" pitchFamily="34" charset="0"/>
              </a:rPr>
              <a:t>(2)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52" y="1969814"/>
            <a:ext cx="2626306" cy="17472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75720" y="1050496"/>
            <a:ext cx="6803830" cy="5262979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use ieee.std_logic_1164.all;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entity simple_counter_1 is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port(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ClrN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, CLK: in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	Q: out </a:t>
            </a:r>
            <a:r>
              <a:rPr lang="en-US" altLang="ko-KR" sz="16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integer range 0 to 15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entity;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architecture counter of simple_counter_1 is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signal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ko-KR" sz="16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integer range 0 to 15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process(CLK)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CLK'event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and CLK='1') then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ClrN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= '0') then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&lt;= 0;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='1')  then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&lt;=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+ 1;</a:t>
            </a:r>
          </a:p>
          <a:p>
            <a:pPr indent="1073150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  <a:p>
            <a:pPr indent="719138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if;	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process;</a:t>
            </a:r>
          </a:p>
          <a:p>
            <a:pPr indent="354013">
              <a:spcBef>
                <a:spcPts val="0"/>
              </a:spcBef>
              <a:buNone/>
            </a:pPr>
            <a:r>
              <a:rPr lang="en-US" altLang="ko-KR" sz="16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Q &lt;= </a:t>
            </a:r>
            <a:r>
              <a:rPr lang="en-US" altLang="ko-KR" sz="1600" dirty="0" err="1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Qint</a:t>
            </a:r>
            <a:r>
              <a:rPr lang="en-US" altLang="ko-KR" sz="16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end architecture;</a:t>
            </a:r>
            <a:endParaRPr lang="ko-KR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D879C17-2685-40FA-BBE3-FBA78032A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340" y="116255"/>
            <a:ext cx="11881320" cy="576441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Registers and Counters Using VHDL Processes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E86C5-EB13-4541-A74E-D715416E0F2E}"/>
              </a:ext>
            </a:extLst>
          </p:cNvPr>
          <p:cNvSpPr txBox="1"/>
          <p:nvPr/>
        </p:nvSpPr>
        <p:spPr>
          <a:xfrm>
            <a:off x="10344472" y="1055769"/>
            <a:ext cx="1774845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simple_counter_1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C52E90-A5AF-4478-A4AA-34B4D76930C4}"/>
              </a:ext>
            </a:extLst>
          </p:cNvPr>
          <p:cNvSpPr txBox="1"/>
          <p:nvPr/>
        </p:nvSpPr>
        <p:spPr>
          <a:xfrm>
            <a:off x="10344472" y="1363546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80574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027311" y="2294123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ko-KR" altLang="ko-KR" sz="180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46583" y="980728"/>
            <a:ext cx="2899321" cy="369332"/>
          </a:xfrm>
          <a:prstGeom prst="rect">
            <a:avLst/>
          </a:prstGeom>
          <a:solidFill>
            <a:srgbClr val="CAE8AA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Signal and Variable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D879C17-2685-40FA-BBE3-FBA78032A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340" y="116255"/>
            <a:ext cx="11881320" cy="576441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Registers and Counters Using VHDL Processes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BC964DD6-F61F-4390-BA76-0ACD2B0DA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95427"/>
              </p:ext>
            </p:extLst>
          </p:nvPr>
        </p:nvGraphicFramePr>
        <p:xfrm>
          <a:off x="246583" y="1412776"/>
          <a:ext cx="9505055" cy="4871775"/>
        </p:xfrm>
        <a:graphic>
          <a:graphicData uri="http://schemas.openxmlformats.org/drawingml/2006/table">
            <a:tbl>
              <a:tblPr/>
              <a:tblGrid>
                <a:gridCol w="1473770">
                  <a:extLst>
                    <a:ext uri="{9D8B030D-6E8A-4147-A177-3AD203B41FA5}">
                      <a16:colId xmlns:a16="http://schemas.microsoft.com/office/drawing/2014/main" val="1864246072"/>
                    </a:ext>
                  </a:extLst>
                </a:gridCol>
                <a:gridCol w="4100369">
                  <a:extLst>
                    <a:ext uri="{9D8B030D-6E8A-4147-A177-3AD203B41FA5}">
                      <a16:colId xmlns:a16="http://schemas.microsoft.com/office/drawing/2014/main" val="1505502066"/>
                    </a:ext>
                  </a:extLst>
                </a:gridCol>
                <a:gridCol w="3930916">
                  <a:extLst>
                    <a:ext uri="{9D8B030D-6E8A-4147-A177-3AD203B41FA5}">
                      <a16:colId xmlns:a16="http://schemas.microsoft.com/office/drawing/2014/main" val="792941638"/>
                    </a:ext>
                  </a:extLst>
                </a:gridCol>
              </a:tblGrid>
              <a:tr h="42223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휴먼명조"/>
                        </a:rPr>
                        <a:t>SIGNAL</a:t>
                      </a:r>
                      <a:endParaRPr 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휴먼명조"/>
                        </a:rPr>
                        <a:t>VARIABLE</a:t>
                      </a:r>
                      <a:endParaRPr 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881046"/>
                  </a:ext>
                </a:extLst>
              </a:tr>
              <a:tr h="42223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할당 연산자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휴먼명조"/>
                        </a:rPr>
                        <a:t>&lt;=</a:t>
                      </a:r>
                      <a:endParaRPr 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휴먼명조"/>
                        </a:rPr>
                        <a:t>:=</a:t>
                      </a:r>
                      <a:endParaRPr 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338543"/>
                  </a:ext>
                </a:extLst>
              </a:tr>
              <a:tr h="42223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활용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회로의 상호연결</a:t>
                      </a: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휴먼명조"/>
                        </a:rPr>
                        <a:t>(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전선</a:t>
                      </a: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휴먼명조"/>
                        </a:rPr>
                        <a:t>)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을 표현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지역적 정보를 표현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556129"/>
                  </a:ext>
                </a:extLst>
              </a:tr>
              <a:tr h="504098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유효 범위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전역적 </a:t>
                      </a: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휴먼명조"/>
                        </a:rPr>
                        <a:t>(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코드 전체에서 볼 수 있음</a:t>
                      </a: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휴먼명조"/>
                        </a:rPr>
                        <a:t>)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지역적</a:t>
                      </a: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휴먼명조"/>
                        </a:rPr>
                        <a:t>(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해당 순차 코드 내부에서만 보임</a:t>
                      </a: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휴먼명조"/>
                        </a:rPr>
                        <a:t>)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859689"/>
                  </a:ext>
                </a:extLst>
              </a:tr>
              <a:tr h="187104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동작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Sequential statement (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예를 들면 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process)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안에서 사용될 때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,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이 신호의 값을 변경하는 문장을 사용하더라도 그 값의 변경은 즉각 이루어지지 않고 해당 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statement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가 </a:t>
                      </a:r>
                      <a:r>
                        <a:rPr lang="ko-KR" altLang="en-US" sz="1600" kern="0" spc="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종료된 후에 그 값이 갱신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된다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.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휴먼명조"/>
                        </a:rPr>
                        <a:t> 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Sequential statement (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예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를 들면 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process)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안에서 사용될 때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,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이 변수의 값을 변경하는 문장을 사용하는 </a:t>
                      </a:r>
                      <a:r>
                        <a:rPr lang="ko-KR" altLang="en-US" sz="1600" kern="0" spc="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즉시 그 값의 변경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이 이루어진다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.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829056"/>
                  </a:ext>
                </a:extLst>
              </a:tr>
              <a:tr h="101738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사용처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휴먼명조"/>
                        </a:rPr>
                        <a:t>package</a:t>
                      </a: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, </a:t>
                      </a: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휴먼명조"/>
                        </a:rPr>
                        <a:t>entity</a:t>
                      </a: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, </a:t>
                      </a: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휴먼명조"/>
                        </a:rPr>
                        <a:t>architecture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에서 사용</a:t>
                      </a:r>
                      <a:r>
                        <a:rPr lang="en-US" altLang="ko-KR" sz="1600" kern="0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. </a:t>
                      </a: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휴먼명조"/>
                        </a:rPr>
                        <a:t>entity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에 있는 모든 </a:t>
                      </a: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휴먼명조"/>
                        </a:rPr>
                        <a:t>port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는 기본적으로 </a:t>
                      </a: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휴먼명조"/>
                        </a:rPr>
                        <a:t>signal</a:t>
                      </a: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임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휴먼명조"/>
                        </a:rPr>
                        <a:t>Sequential statement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안에서만 사용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6290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29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228D2BF0-1667-42E4-83E3-745F2D6E4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384" y="2659416"/>
            <a:ext cx="11089231" cy="1525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lvl="0" algn="ctr" defTabSz="514350" eaLnBrk="1" hangingPunct="1">
              <a:spcBef>
                <a:spcPct val="0"/>
              </a:spcBef>
              <a:buNone/>
            </a:pPr>
            <a:r>
              <a:rPr kumimoji="1" lang="en-US" altLang="ko-KR" sz="225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Part</a:t>
            </a:r>
            <a:r>
              <a:rPr kumimoji="1" lang="ko-KR" altLang="en-US" sz="225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</a:t>
            </a:r>
            <a:r>
              <a:rPr kumimoji="1" lang="en-US" altLang="ko-KR" sz="225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1</a:t>
            </a:r>
            <a:br>
              <a:rPr kumimoji="1" lang="en-US" altLang="ko-KR" sz="2250" b="0" i="0" u="none" strike="noStrike" kern="1200" cap="none" spc="0" normalizeH="0" baseline="0" noProof="0" dirty="0">
                <a:ln>
                  <a:noFill/>
                </a:ln>
                <a:solidFill>
                  <a:srgbClr val="EC8C00"/>
                </a:solidFill>
                <a:effectLst/>
                <a:uLnTx/>
                <a:uFillTx/>
                <a:latin typeface="Arial Narrow" pitchFamily="34" charset="0"/>
                <a:ea typeface="굴림" pitchFamily="50" charset="-127"/>
                <a:cs typeface="+mn-cs"/>
              </a:rPr>
            </a:br>
            <a:br>
              <a:rPr kumimoji="1" lang="en-US" altLang="ko-KR" sz="2250" b="0" i="0" u="none" strike="noStrike" kern="1200" cap="none" spc="0" normalizeH="0" baseline="0" noProof="0" dirty="0">
                <a:ln>
                  <a:noFill/>
                </a:ln>
                <a:solidFill>
                  <a:srgbClr val="EC8C00"/>
                </a:solidFill>
                <a:effectLst/>
                <a:uLnTx/>
                <a:uFillTx/>
                <a:latin typeface="Arial Narrow" pitchFamily="34" charset="0"/>
                <a:ea typeface="굴림" pitchFamily="50" charset="-127"/>
                <a:cs typeface="+mn-cs"/>
              </a:rPr>
            </a:br>
            <a:r>
              <a:rPr lang="en-US" altLang="ko-KR" sz="3300" dirty="0">
                <a:solidFill>
                  <a:prstClr val="black"/>
                </a:solidFill>
              </a:rPr>
              <a:t>VHDL for Sequential Logic</a:t>
            </a:r>
            <a:endParaRPr kumimoji="1" lang="en-US" altLang="ko-KR" sz="22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굴림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46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027311" y="2294123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ko-KR" altLang="ko-KR" sz="180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46583" y="980728"/>
            <a:ext cx="4553273" cy="369332"/>
          </a:xfrm>
          <a:prstGeom prst="rect">
            <a:avLst/>
          </a:prstGeom>
          <a:solidFill>
            <a:srgbClr val="CAE8AA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Signal and Variable: </a:t>
            </a:r>
            <a:r>
              <a:rPr lang="en-US" altLang="ko-KR" sz="1800" dirty="0">
                <a:solidFill>
                  <a:srgbClr val="3333FF"/>
                </a:solidFill>
                <a:latin typeface="Arial" panose="020B0604020202020204" pitchFamily="34" charset="0"/>
              </a:rPr>
              <a:t>mod-10 counter (1)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D879C17-2685-40FA-BBE3-FBA78032A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340" y="116255"/>
            <a:ext cx="11881320" cy="576441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Registers and Counters Using VHDL Processes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7CEB0B7-71BD-46C7-8D30-C2D6D0012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26" y="1038577"/>
            <a:ext cx="2391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_x668118528">
            <a:extLst>
              <a:ext uri="{FF2B5EF4-FFF2-40B4-BE49-F238E27FC236}">
                <a16:creationId xmlns:a16="http://schemas.microsoft.com/office/drawing/2014/main" id="{42BA8C21-0E33-480A-8151-8249CC04A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27" y="1405677"/>
            <a:ext cx="4684646" cy="4903643"/>
          </a:xfrm>
          <a:prstGeom prst="rect">
            <a:avLst/>
          </a:prstGeom>
          <a:solidFill>
            <a:srgbClr val="FFFFFF"/>
          </a:solidFill>
          <a:ln w="4191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library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ieee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use ieee.std_logic_1164.all;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ea typeface="한컴바탕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entity mod_10_counter is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port( CLK: in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std_logic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;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7191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count_out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: out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ea typeface="한컴바탕"/>
              </a:rPr>
              <a:t>integer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range 0 to 10);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entity;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400" dirty="0">
              <a:solidFill>
                <a:srgbClr val="000000"/>
              </a:solidFill>
              <a:latin typeface="Consolas" panose="020B0609020204030204" pitchFamily="49" charset="0"/>
              <a:ea typeface="한컴바탕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architecture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my_counter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 of mod_10_counter is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ea typeface="한컴바탕"/>
              </a:rPr>
              <a:t>signal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: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ea typeface="한컴바탕"/>
              </a:rPr>
              <a:t>integer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range 0 to 10;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begin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mod_10_counter: process(CLK)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begin</a:t>
            </a:r>
          </a:p>
          <a:p>
            <a:pPr marR="0" lvl="0" indent="7191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if (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CLK'event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 and CLK='1') then </a:t>
            </a:r>
          </a:p>
          <a:p>
            <a:pPr marR="0" lvl="0" indent="1073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ea typeface="한컴바탕"/>
              </a:rPr>
              <a:t> &lt;=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ea typeface="한컴바탕"/>
              </a:rPr>
              <a:t> + 1;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1073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if (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  <a:ea typeface="한컴바탕"/>
              </a:rPr>
              <a:t> =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  <a:ea typeface="한컴바탕"/>
              </a:rPr>
              <a:t>10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) then</a:t>
            </a:r>
          </a:p>
          <a:p>
            <a:pPr marR="0" lvl="0" indent="14366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 &lt;= 0;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1073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if;</a:t>
            </a:r>
          </a:p>
          <a:p>
            <a:pPr marR="0" lvl="0" indent="7191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if;</a:t>
            </a:r>
          </a:p>
          <a:p>
            <a:pPr marR="0" lvl="0" indent="7191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count_out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 &lt;=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;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process;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architecture;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3DCDAE-0A92-4C19-9560-9FDEE0C39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4820" name="_x351611488" descr="EMB000057d0306d">
            <a:extLst>
              <a:ext uri="{FF2B5EF4-FFF2-40B4-BE49-F238E27FC236}">
                <a16:creationId xmlns:a16="http://schemas.microsoft.com/office/drawing/2014/main" id="{9A3DB1EC-6C75-46C0-86A3-9FC3E130D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904" y="1426848"/>
            <a:ext cx="6658944" cy="3921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05C58BF5-E640-4ED6-9A03-0A1ED8BEA1FB}"/>
              </a:ext>
            </a:extLst>
          </p:cNvPr>
          <p:cNvSpPr/>
          <p:nvPr/>
        </p:nvSpPr>
        <p:spPr>
          <a:xfrm>
            <a:off x="4173800" y="5375471"/>
            <a:ext cx="8253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en-US" altLang="ko-K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645534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46583" y="980728"/>
            <a:ext cx="4553273" cy="369332"/>
          </a:xfrm>
          <a:prstGeom prst="rect">
            <a:avLst/>
          </a:prstGeom>
          <a:solidFill>
            <a:srgbClr val="CAE8AA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Signal and Variable: </a:t>
            </a:r>
            <a:r>
              <a:rPr lang="en-US" altLang="ko-KR" sz="1800" dirty="0">
                <a:solidFill>
                  <a:srgbClr val="3333FF"/>
                </a:solidFill>
                <a:latin typeface="Arial" panose="020B0604020202020204" pitchFamily="34" charset="0"/>
              </a:rPr>
              <a:t>mod-10 counter (2)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D879C17-2685-40FA-BBE3-FBA78032A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340" y="116255"/>
            <a:ext cx="11881320" cy="576441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Registers and Counters Using VHDL Processes</a:t>
            </a:r>
          </a:p>
        </p:txBody>
      </p:sp>
      <p:sp>
        <p:nvSpPr>
          <p:cNvPr id="4" name="_x668118528">
            <a:extLst>
              <a:ext uri="{FF2B5EF4-FFF2-40B4-BE49-F238E27FC236}">
                <a16:creationId xmlns:a16="http://schemas.microsoft.com/office/drawing/2014/main" id="{42BA8C21-0E33-480A-8151-8249CC04A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27" y="1405677"/>
            <a:ext cx="4684646" cy="4903643"/>
          </a:xfrm>
          <a:prstGeom prst="rect">
            <a:avLst/>
          </a:prstGeom>
          <a:solidFill>
            <a:srgbClr val="FFFFFF"/>
          </a:solidFill>
          <a:ln w="4191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library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ieee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use ieee.std_logic_1164.all;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ea typeface="한컴바탕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entity mod_10_counter is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port( CLK: in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std_logic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;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7191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count_out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: out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ea typeface="한컴바탕"/>
              </a:rPr>
              <a:t>integer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range 0 to 10);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entity;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400" dirty="0">
              <a:solidFill>
                <a:srgbClr val="000000"/>
              </a:solidFill>
              <a:latin typeface="Consolas" panose="020B0609020204030204" pitchFamily="49" charset="0"/>
              <a:ea typeface="한컴바탕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architecture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my_counter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 of mod_10_counter is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ea typeface="한컴바탕"/>
              </a:rPr>
              <a:t>signal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: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ea typeface="한컴바탕"/>
              </a:rPr>
              <a:t>integer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range 0 to 10;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begin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mod_10_counter: process(CLK)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begin</a:t>
            </a:r>
          </a:p>
          <a:p>
            <a:pPr marR="0" lvl="0" indent="7191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if (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CLK'event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 and CLK='1') then </a:t>
            </a:r>
          </a:p>
          <a:p>
            <a:pPr marR="0" lvl="0" indent="1073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ea typeface="한컴바탕"/>
              </a:rPr>
              <a:t> &lt;=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ea typeface="한컴바탕"/>
              </a:rPr>
              <a:t> + 1;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1073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if (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  <a:ea typeface="한컴바탕"/>
              </a:rPr>
              <a:t> =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  <a:ea typeface="한컴바탕"/>
              </a:rPr>
              <a:t>9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) then</a:t>
            </a:r>
          </a:p>
          <a:p>
            <a:pPr marR="0" lvl="0" indent="14366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 &lt;= 0;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1073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if;</a:t>
            </a:r>
          </a:p>
          <a:p>
            <a:pPr marR="0" lvl="0" indent="7191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if;</a:t>
            </a:r>
          </a:p>
          <a:p>
            <a:pPr marR="0" lvl="0" indent="7191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count_out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 &lt;=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;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process;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architecture;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5841" name="_x669017384" descr="EMB000057d03070">
            <a:extLst>
              <a:ext uri="{FF2B5EF4-FFF2-40B4-BE49-F238E27FC236}">
                <a16:creationId xmlns:a16="http://schemas.microsoft.com/office/drawing/2014/main" id="{4C460D86-2281-481C-9C4F-B95DB28F9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903" y="1405677"/>
            <a:ext cx="6706605" cy="396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065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027311" y="2294123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ko-KR" altLang="ko-KR" sz="180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46583" y="980728"/>
            <a:ext cx="4553273" cy="369332"/>
          </a:xfrm>
          <a:prstGeom prst="rect">
            <a:avLst/>
          </a:prstGeom>
          <a:solidFill>
            <a:srgbClr val="CAE8AA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Signal and Variable: </a:t>
            </a:r>
            <a:r>
              <a:rPr lang="en-US" altLang="ko-KR" sz="1800" dirty="0">
                <a:solidFill>
                  <a:srgbClr val="3333FF"/>
                </a:solidFill>
                <a:latin typeface="Arial" panose="020B0604020202020204" pitchFamily="34" charset="0"/>
              </a:rPr>
              <a:t>mod-10 counter (3)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D879C17-2685-40FA-BBE3-FBA78032A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340" y="116255"/>
            <a:ext cx="11881320" cy="576441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Registers and Counters Using VHDL Processes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7CEB0B7-71BD-46C7-8D30-C2D6D0012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26" y="1038577"/>
            <a:ext cx="2391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_x668118528">
            <a:extLst>
              <a:ext uri="{FF2B5EF4-FFF2-40B4-BE49-F238E27FC236}">
                <a16:creationId xmlns:a16="http://schemas.microsoft.com/office/drawing/2014/main" id="{42BA8C21-0E33-480A-8151-8249CC04A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27" y="1405677"/>
            <a:ext cx="4684646" cy="4831635"/>
          </a:xfrm>
          <a:prstGeom prst="rect">
            <a:avLst/>
          </a:prstGeom>
          <a:solidFill>
            <a:srgbClr val="FFFFFF"/>
          </a:solidFill>
          <a:ln w="4191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library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ieee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use ieee.std_logic_1164.all;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ea typeface="한컴바탕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entity mod_10_counter is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port( CLK: in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std_logic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;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719138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count_out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: out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ea typeface="한컴바탕"/>
              </a:rPr>
              <a:t>integer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range 0 to 10);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entity;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400" dirty="0">
              <a:solidFill>
                <a:srgbClr val="000000"/>
              </a:solidFill>
              <a:latin typeface="Consolas" panose="020B0609020204030204" pitchFamily="49" charset="0"/>
              <a:ea typeface="한컴바탕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architecture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my_counter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 of mod_10_counter is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begin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mod_10_counter: process(CLK)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kern="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한컴바탕"/>
              </a:rPr>
              <a:t>variable</a:t>
            </a:r>
            <a:r>
              <a:rPr lang="en-US" altLang="ko-KR" sz="1400" kern="0" dirty="0">
                <a:solidFill>
                  <a:srgbClr val="000000"/>
                </a:solidFill>
                <a:highlight>
                  <a:srgbClr val="FFFF00"/>
                </a:highlight>
                <a:latin typeface="한컴바탕"/>
                <a:ea typeface="한컴바탕"/>
              </a:rPr>
              <a:t> </a:t>
            </a:r>
            <a:r>
              <a:rPr lang="en-US" altLang="ko-KR" sz="1400" kern="0" dirty="0" err="1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  <a:ea typeface="한컴바탕"/>
              </a:rPr>
              <a:t>count_int</a:t>
            </a:r>
            <a:r>
              <a:rPr lang="en-US" altLang="ko-KR" sz="1400" kern="0" dirty="0">
                <a:solidFill>
                  <a:srgbClr val="000000"/>
                </a:solidFill>
                <a:latin typeface="Consolas" panose="020B0609020204030204" pitchFamily="49" charset="0"/>
                <a:ea typeface="한컴바탕"/>
              </a:rPr>
              <a:t>: integer range 0 to 10;</a:t>
            </a:r>
            <a:endParaRPr lang="en-US" altLang="ko-KR" sz="1400" kern="0" dirty="0">
              <a:solidFill>
                <a:srgbClr val="000000"/>
              </a:solidFill>
              <a:latin typeface="한컴바탕"/>
            </a:endParaRPr>
          </a:p>
          <a:p>
            <a:pPr marR="0" lvl="0" indent="35401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begin</a:t>
            </a:r>
          </a:p>
          <a:p>
            <a:pPr marR="0" lvl="0" indent="719138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if (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CLK'event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 and CLK='1') then </a:t>
            </a:r>
          </a:p>
          <a:p>
            <a:pPr marL="63500" indent="1009650" latinLnBrk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400" kern="0" dirty="0" err="1">
                <a:solidFill>
                  <a:srgbClr val="FF0000"/>
                </a:solidFill>
                <a:latin typeface="Consolas" panose="020B0609020204030204" pitchFamily="49" charset="0"/>
                <a:ea typeface="한컴바탕"/>
              </a:rPr>
              <a:t>count_int</a:t>
            </a:r>
            <a:r>
              <a:rPr lang="en-US" altLang="ko-KR" sz="1400" kern="0" dirty="0">
                <a:solidFill>
                  <a:srgbClr val="FF0000"/>
                </a:solidFill>
                <a:latin typeface="Consolas" panose="020B0609020204030204" pitchFamily="49" charset="0"/>
                <a:ea typeface="한컴바탕"/>
              </a:rPr>
              <a:t> </a:t>
            </a:r>
            <a:r>
              <a:rPr lang="en-US" altLang="ko-KR" sz="1400" kern="0" dirty="0">
                <a:solidFill>
                  <a:srgbClr val="0000FF"/>
                </a:solidFill>
                <a:latin typeface="Consolas" panose="020B0609020204030204" pitchFamily="49" charset="0"/>
                <a:ea typeface="한컴바탕"/>
              </a:rPr>
              <a:t>:=</a:t>
            </a:r>
            <a:r>
              <a:rPr lang="en-US" altLang="ko-KR" sz="1400" kern="0" dirty="0">
                <a:solidFill>
                  <a:srgbClr val="FF0000"/>
                </a:solidFill>
                <a:latin typeface="한컴바탕"/>
                <a:ea typeface="한컴바탕"/>
              </a:rPr>
              <a:t> </a:t>
            </a:r>
            <a:r>
              <a:rPr lang="en-US" altLang="ko-KR" sz="1400" kern="0" dirty="0" err="1">
                <a:solidFill>
                  <a:srgbClr val="FF0000"/>
                </a:solidFill>
                <a:latin typeface="Consolas" panose="020B0609020204030204" pitchFamily="49" charset="0"/>
                <a:ea typeface="한컴바탕"/>
              </a:rPr>
              <a:t>count_int</a:t>
            </a:r>
            <a:r>
              <a:rPr lang="en-US" altLang="ko-KR" sz="1400" kern="0" dirty="0">
                <a:solidFill>
                  <a:srgbClr val="FF0000"/>
                </a:solidFill>
                <a:latin typeface="Consolas" panose="020B0609020204030204" pitchFamily="49" charset="0"/>
                <a:ea typeface="한컴바탕"/>
              </a:rPr>
              <a:t> + 1;</a:t>
            </a:r>
            <a:endParaRPr lang="en-US" altLang="ko-KR" sz="1400" kern="0" dirty="0">
              <a:solidFill>
                <a:srgbClr val="000000"/>
              </a:solidFill>
              <a:latin typeface="한컴바탕"/>
            </a:endParaRPr>
          </a:p>
          <a:p>
            <a:pPr marL="63500" indent="1009650" latinLnBrk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400" kern="0" dirty="0">
                <a:solidFill>
                  <a:srgbClr val="000000"/>
                </a:solidFill>
                <a:latin typeface="Consolas" panose="020B0609020204030204" pitchFamily="49" charset="0"/>
                <a:ea typeface="한컴바탕"/>
              </a:rPr>
              <a:t>if (</a:t>
            </a:r>
            <a:r>
              <a:rPr lang="en-US" altLang="ko-KR" sz="1400" kern="0" dirty="0" err="1">
                <a:solidFill>
                  <a:srgbClr val="000000"/>
                </a:solidFill>
                <a:latin typeface="Consolas" panose="020B0609020204030204" pitchFamily="49" charset="0"/>
                <a:ea typeface="한컴바탕"/>
              </a:rPr>
              <a:t>count_int</a:t>
            </a:r>
            <a:r>
              <a:rPr lang="en-US" altLang="ko-KR" sz="1400" kern="0" dirty="0">
                <a:solidFill>
                  <a:srgbClr val="000000"/>
                </a:solidFill>
                <a:latin typeface="Consolas" panose="020B0609020204030204" pitchFamily="49" charset="0"/>
                <a:ea typeface="한컴바탕"/>
              </a:rPr>
              <a:t> = 10) then</a:t>
            </a:r>
          </a:p>
          <a:p>
            <a:pPr marL="63500" indent="1373188" latinLnBrk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400" kern="0" dirty="0" err="1">
                <a:solidFill>
                  <a:srgbClr val="FF0000"/>
                </a:solidFill>
                <a:latin typeface="Consolas" panose="020B0609020204030204" pitchFamily="49" charset="0"/>
                <a:ea typeface="한컴바탕"/>
              </a:rPr>
              <a:t>count_int</a:t>
            </a:r>
            <a:r>
              <a:rPr lang="en-US" altLang="ko-KR" sz="1400" kern="0" dirty="0">
                <a:solidFill>
                  <a:srgbClr val="FF0000"/>
                </a:solidFill>
                <a:latin typeface="Consolas" panose="020B0609020204030204" pitchFamily="49" charset="0"/>
                <a:ea typeface="한컴바탕"/>
              </a:rPr>
              <a:t> </a:t>
            </a:r>
            <a:r>
              <a:rPr lang="en-US" altLang="ko-KR" sz="1400" kern="0" dirty="0">
                <a:solidFill>
                  <a:srgbClr val="0000FF"/>
                </a:solidFill>
                <a:latin typeface="Consolas" panose="020B0609020204030204" pitchFamily="49" charset="0"/>
                <a:ea typeface="한컴바탕"/>
              </a:rPr>
              <a:t>:=</a:t>
            </a:r>
            <a:r>
              <a:rPr lang="en-US" altLang="ko-KR" sz="1400" kern="0" dirty="0">
                <a:solidFill>
                  <a:srgbClr val="FF0000"/>
                </a:solidFill>
                <a:latin typeface="한컴바탕"/>
                <a:ea typeface="한컴바탕"/>
              </a:rPr>
              <a:t> </a:t>
            </a:r>
            <a:r>
              <a:rPr lang="en-US" altLang="ko-KR" sz="1400" kern="0" dirty="0">
                <a:solidFill>
                  <a:srgbClr val="FF0000"/>
                </a:solidFill>
                <a:latin typeface="Consolas" panose="020B0609020204030204" pitchFamily="49" charset="0"/>
                <a:ea typeface="한컴바탕"/>
              </a:rPr>
              <a:t>0;</a:t>
            </a:r>
            <a:endParaRPr lang="en-US" altLang="ko-KR" sz="1400" kern="0" dirty="0">
              <a:solidFill>
                <a:srgbClr val="000000"/>
              </a:solidFill>
              <a:latin typeface="한컴바탕"/>
            </a:endParaRPr>
          </a:p>
          <a:p>
            <a:pPr marL="63500" indent="1009650" latinLnBrk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400" kern="0" dirty="0">
                <a:solidFill>
                  <a:srgbClr val="000000"/>
                </a:solidFill>
                <a:latin typeface="Consolas" panose="020B0609020204030204" pitchFamily="49" charset="0"/>
                <a:ea typeface="한컴바탕"/>
              </a:rPr>
              <a:t>end if;</a:t>
            </a:r>
            <a:endParaRPr lang="en-US" altLang="ko-KR" sz="1400" kern="0" dirty="0">
              <a:solidFill>
                <a:srgbClr val="000000"/>
              </a:solidFill>
              <a:latin typeface="한컴바탕"/>
            </a:endParaRPr>
          </a:p>
          <a:p>
            <a:pPr marR="0" lvl="0" indent="719138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if;</a:t>
            </a:r>
          </a:p>
          <a:p>
            <a:pPr marR="0" lvl="0" indent="719138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count_out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 &lt;= </a:t>
            </a:r>
            <a:r>
              <a:rPr kumimoji="0" lang="en-US" altLang="ko-K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count_int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;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컴바탕"/>
                <a:ea typeface="한컴바탕"/>
              </a:rPr>
              <a:t> </a:t>
            </a:r>
          </a:p>
          <a:p>
            <a:pPr marR="0" lvl="0" indent="354013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process;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한컴바탕"/>
              </a:rPr>
              <a:t>end architecture;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3DCDAE-0A92-4C19-9560-9FDEE0C39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5843" name="_x667432616" descr="EMB000057d03075">
            <a:extLst>
              <a:ext uri="{FF2B5EF4-FFF2-40B4-BE49-F238E27FC236}">
                <a16:creationId xmlns:a16="http://schemas.microsoft.com/office/drawing/2014/main" id="{7EB4FD3C-6ED5-4184-8725-AE0DA1F3C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322" y="1405677"/>
            <a:ext cx="6745669" cy="396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431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79376" y="116632"/>
            <a:ext cx="11305256" cy="648072"/>
          </a:xfrm>
        </p:spPr>
        <p:txBody>
          <a:bodyPr/>
          <a:lstStyle/>
          <a:p>
            <a:pPr eaLnBrk="1" hangingPunct="1"/>
            <a:r>
              <a:rPr kumimoji="0" lang="en-US" altLang="ko-KR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Combination Logic Using VHDL Processes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487488" y="1196752"/>
            <a:ext cx="3182888" cy="36933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>
                <a:latin typeface="Arial" panose="020B0604020202020204" pitchFamily="34" charset="0"/>
              </a:rPr>
              <a:t>VHDL Code for Gate Circuit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1487488" y="2974063"/>
            <a:ext cx="3542928" cy="830997"/>
          </a:xfrm>
          <a:prstGeom prst="rect">
            <a:avLst/>
          </a:prstGeom>
          <a:solidFill>
            <a:srgbClr val="FF9900">
              <a:alpha val="3803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latin typeface="Arial" panose="020B0604020202020204" pitchFamily="34" charset="0"/>
              </a:rPr>
              <a:t>Every signal that appears on the </a:t>
            </a:r>
            <a:r>
              <a:rPr lang="en-US" altLang="ko-KR" sz="1600" dirty="0">
                <a:solidFill>
                  <a:srgbClr val="3333FF"/>
                </a:solidFill>
                <a:latin typeface="Arial" panose="020B0604020202020204" pitchFamily="34" charset="0"/>
              </a:rPr>
              <a:t>right side of a signal assignment </a:t>
            </a:r>
            <a:r>
              <a:rPr lang="en-US" altLang="ko-KR" sz="1600" dirty="0">
                <a:latin typeface="Arial" panose="020B0604020202020204" pitchFamily="34" charset="0"/>
              </a:rPr>
              <a:t>must appear on the </a:t>
            </a:r>
            <a:r>
              <a:rPr lang="en-US" altLang="ko-KR" sz="1600" dirty="0">
                <a:solidFill>
                  <a:srgbClr val="3333FF"/>
                </a:solidFill>
                <a:latin typeface="Arial" panose="020B0604020202020204" pitchFamily="34" charset="0"/>
              </a:rPr>
              <a:t>sensitivity list</a:t>
            </a:r>
            <a:r>
              <a:rPr lang="en-US" altLang="ko-KR" sz="1600" dirty="0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405" y="1809800"/>
            <a:ext cx="3034844" cy="79208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534472" y="1233736"/>
            <a:ext cx="4487416" cy="4278094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ieee.std_logic_1164.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all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gate_ckt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port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(A, B, D: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	       E: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endParaRPr lang="en-US" altLang="ko-KR" sz="1600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entity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prototype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gate_ckt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signal </a:t>
            </a:r>
            <a:r>
              <a:rPr lang="en-US" altLang="ko-KR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C: </a:t>
            </a:r>
            <a:r>
              <a:rPr lang="en-US" altLang="ko-KR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process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ko-KR" sz="1600" b="1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A, B, C, 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 &lt;= A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B;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E &lt;= C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D;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process;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architecture;</a:t>
            </a:r>
            <a:endParaRPr lang="ko-KR" altLang="en-US" sz="1600" dirty="0">
              <a:solidFill>
                <a:srgbClr val="3333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243336" y="2221767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ko-KR" altLang="ko-KR" sz="180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416249" y="1119943"/>
            <a:ext cx="47244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ko-KR" sz="18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ko-KR" sz="1800" dirty="0">
                <a:latin typeface="Arial" panose="020B0604020202020204" pitchFamily="34" charset="0"/>
              </a:rPr>
              <a:t>statement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775520" y="1556792"/>
            <a:ext cx="6172200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expression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choice1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=&gt;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sequential statements1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shoice2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=&gt;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sequential statements2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[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others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=&gt;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sequential statements]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422288" y="4072270"/>
            <a:ext cx="746760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>
                <a:latin typeface="Arial" panose="020B0604020202020204" pitchFamily="34" charset="0"/>
              </a:rPr>
              <a:t>If no action is specified for the other choices, the clause should be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775520" y="4504318"/>
            <a:ext cx="3225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 other =&gt; null;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6CC06168-1AF1-401B-B847-951FF7561F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9376" y="116632"/>
            <a:ext cx="11305256" cy="648072"/>
          </a:xfrm>
        </p:spPr>
        <p:txBody>
          <a:bodyPr/>
          <a:lstStyle/>
          <a:p>
            <a:pPr eaLnBrk="1" hangingPunct="1"/>
            <a:r>
              <a:rPr kumimoji="0" lang="en-US" altLang="ko-KR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Combination Logic Using VHDL Processes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387352" y="2370585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ko-KR" altLang="ko-KR" sz="180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27448" y="1257624"/>
            <a:ext cx="2634754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Modeling of 4-to-1 MUX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28" y="2271854"/>
            <a:ext cx="1813396" cy="18052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15880" y="1268760"/>
            <a:ext cx="5400600" cy="5047536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ieee.std_logic_1164.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all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altLang="ko-KR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mux_4_to_1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port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(I0,I1,I2,I3,A,B: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F: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endParaRPr lang="en-US" altLang="ko-KR" sz="1400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entity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altLang="ko-KR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prototype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mux_4_to_1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signal </a:t>
            </a:r>
            <a:r>
              <a:rPr lang="en-US" altLang="ko-KR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sel</a:t>
            </a:r>
            <a:r>
              <a:rPr lang="en-US" altLang="ko-KR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ko-KR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(1 </a:t>
            </a:r>
            <a:r>
              <a:rPr lang="en-US" altLang="ko-KR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0);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sz="1400" dirty="0" err="1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sel</a:t>
            </a:r>
            <a:r>
              <a:rPr lang="en-US" altLang="ko-KR" sz="14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&lt;= A &amp; B;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process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n-NO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sel, I0, I1, I2, I3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case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sel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when "00" =&gt; F &lt;= I0;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when "01" =&gt; F &lt;= I1;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when "10" =&gt; F &lt;= I2;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when "11" =&gt; F &lt;= I3;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ko-KR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 others =&gt; null; 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end case;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process;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architecture;</a:t>
            </a:r>
            <a:endParaRPr lang="ko-KR" altLang="en-US" sz="1400" dirty="0">
              <a:solidFill>
                <a:srgbClr val="3333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1344" y="4670846"/>
            <a:ext cx="4752528" cy="84638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ko-KR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 others =&gt; null;</a:t>
            </a:r>
            <a:endParaRPr lang="en-US" altLang="ko-KR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ko-KR" sz="1400" dirty="0"/>
              <a:t>This statement is required if </a:t>
            </a:r>
            <a:r>
              <a:rPr lang="en-US" altLang="ko-KR" sz="14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sel</a:t>
            </a:r>
            <a:r>
              <a:rPr lang="en-US" altLang="ko-KR" sz="1400" dirty="0">
                <a:solidFill>
                  <a:srgbClr val="C00000"/>
                </a:solidFill>
              </a:rPr>
              <a:t> </a:t>
            </a:r>
            <a:r>
              <a:rPr lang="en-US" altLang="ko-KR" sz="1400" dirty="0"/>
              <a:t>is a </a:t>
            </a:r>
            <a:r>
              <a:rPr lang="en-US" altLang="ko-KR" sz="14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400" dirty="0"/>
              <a:t> and omit if </a:t>
            </a:r>
            <a:r>
              <a:rPr lang="en-US" altLang="ko-KR" sz="14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sel</a:t>
            </a:r>
            <a:r>
              <a:rPr lang="en-US" altLang="ko-KR" sz="1400" dirty="0">
                <a:solidFill>
                  <a:srgbClr val="C00000"/>
                </a:solidFill>
              </a:rPr>
              <a:t> </a:t>
            </a:r>
            <a:r>
              <a:rPr lang="en-US" altLang="ko-KR" sz="1400" dirty="0"/>
              <a:t>is a </a:t>
            </a:r>
            <a:r>
              <a:rPr lang="en-US" altLang="ko-KR" sz="1400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bit_vector</a:t>
            </a:r>
            <a:endParaRPr lang="ko-KR" altLang="en-US" sz="1400" dirty="0">
              <a:solidFill>
                <a:srgbClr val="7030A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64695" y="6157611"/>
            <a:ext cx="542383" cy="149647"/>
          </a:xfrm>
          <a:prstGeom prst="rect">
            <a:avLst/>
          </a:prstGeom>
          <a:solidFill>
            <a:srgbClr val="EDF0AE"/>
          </a:solidFill>
        </p:spPr>
        <p:txBody>
          <a:bodyPr wrap="none" lIns="36000" tIns="36000" rIns="36000" bIns="36000" rtlCol="0">
            <a:spAutoFit/>
          </a:bodyPr>
          <a:lstStyle/>
          <a:p>
            <a:pPr>
              <a:buNone/>
            </a:pPr>
            <a:r>
              <a:rPr lang="en-US" altLang="ko-KR" sz="500" dirty="0"/>
              <a:t>mux_4_to_1.vhd</a:t>
            </a:r>
            <a:endParaRPr lang="ko-KR" altLang="en-US" sz="500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79F7AD74-A35D-4CB2-8DC0-335BF616B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9376" y="116632"/>
            <a:ext cx="11305256" cy="648072"/>
          </a:xfrm>
        </p:spPr>
        <p:txBody>
          <a:bodyPr/>
          <a:lstStyle/>
          <a:p>
            <a:pPr eaLnBrk="1" hangingPunct="1"/>
            <a:r>
              <a:rPr kumimoji="0" lang="en-US" altLang="ko-KR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Combination Logic Using VHDL Processes</a:t>
            </a:r>
          </a:p>
        </p:txBody>
      </p:sp>
    </p:spTree>
    <p:extLst>
      <p:ext uri="{BB962C8B-B14F-4D97-AF65-F5344CB8AC3E}">
        <p14:creationId xmlns:p14="http://schemas.microsoft.com/office/powerpoint/2010/main" val="2963345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a </a:t>
            </a:r>
            <a:r>
              <a:rPr kumimoji="0" lang="en-US" altLang="ko-KR" sz="3600" i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Machine</a:t>
            </a:r>
          </a:p>
        </p:txBody>
      </p:sp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335360" y="1120484"/>
            <a:ext cx="4464496" cy="369332"/>
          </a:xfrm>
          <a:prstGeom prst="rect">
            <a:avLst/>
          </a:prstGeom>
          <a:solidFill>
            <a:srgbClr val="CAE8AA"/>
          </a:solidFill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General Model of a Finite State Machine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CE6D96-E630-4485-9558-ECE0ABA979B3}"/>
              </a:ext>
            </a:extLst>
          </p:cNvPr>
          <p:cNvSpPr txBox="1"/>
          <p:nvPr/>
        </p:nvSpPr>
        <p:spPr>
          <a:xfrm>
            <a:off x="6672064" y="2507628"/>
            <a:ext cx="4673074" cy="2923877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600" dirty="0">
                <a:latin typeface="Consolas" panose="020B0609020204030204" pitchFamily="49" charset="0"/>
              </a:rPr>
              <a:t>process(reset, clock)</a:t>
            </a:r>
          </a:p>
          <a:p>
            <a:pPr>
              <a:buNone/>
            </a:pPr>
            <a:r>
              <a:rPr lang="en-US" altLang="ko-KR" sz="1600" dirty="0">
                <a:latin typeface="Consolas" panose="020B0609020204030204" pitchFamily="49" charset="0"/>
              </a:rPr>
              <a:t>begin</a:t>
            </a:r>
          </a:p>
          <a:p>
            <a:pPr>
              <a:buNone/>
            </a:pPr>
            <a:r>
              <a:rPr lang="en-US" altLang="ko-KR" sz="1600" dirty="0">
                <a:latin typeface="Consolas" panose="020B0609020204030204" pitchFamily="49" charset="0"/>
              </a:rPr>
              <a:t>  if (reset=‘1’) then</a:t>
            </a:r>
          </a:p>
          <a:p>
            <a:pPr>
              <a:buNone/>
            </a:pPr>
            <a:r>
              <a:rPr lang="en-US" altLang="ko-KR" sz="1600" dirty="0">
                <a:latin typeface="Consolas" panose="020B0609020204030204" pitchFamily="49" charset="0"/>
              </a:rPr>
              <a:t>    </a:t>
            </a:r>
            <a:r>
              <a:rPr lang="en-US" altLang="ko-KR" sz="1600" dirty="0" err="1">
                <a:latin typeface="Consolas" panose="020B0609020204030204" pitchFamily="49" charset="0"/>
              </a:rPr>
              <a:t>present_state</a:t>
            </a:r>
            <a:r>
              <a:rPr lang="en-US" altLang="ko-KR" sz="1600" dirty="0">
                <a:latin typeface="Consolas" panose="020B0609020204030204" pitchFamily="49" charset="0"/>
              </a:rPr>
              <a:t> &lt;= state0;</a:t>
            </a:r>
          </a:p>
          <a:p>
            <a:pPr>
              <a:buNone/>
            </a:pPr>
            <a:r>
              <a:rPr lang="en-US" altLang="ko-KR" sz="1600" dirty="0">
                <a:latin typeface="Consolas" panose="020B0609020204030204" pitchFamily="49" charset="0"/>
              </a:rPr>
              <a:t>  </a:t>
            </a:r>
            <a:r>
              <a:rPr lang="en-US" altLang="ko-KR" sz="1600" dirty="0" err="1">
                <a:latin typeface="Consolas" panose="020B0609020204030204" pitchFamily="49" charset="0"/>
              </a:rPr>
              <a:t>elsif</a:t>
            </a:r>
            <a:r>
              <a:rPr lang="en-US" altLang="ko-KR" sz="1600" dirty="0">
                <a:latin typeface="Consolas" panose="020B0609020204030204" pitchFamily="49" charset="0"/>
              </a:rPr>
              <a:t> (</a:t>
            </a:r>
            <a:r>
              <a:rPr lang="en-US" altLang="ko-KR" sz="1600" dirty="0" err="1">
                <a:latin typeface="Consolas" panose="020B0609020204030204" pitchFamily="49" charset="0"/>
              </a:rPr>
              <a:t>clock’event</a:t>
            </a:r>
            <a:r>
              <a:rPr lang="en-US" altLang="ko-KR" sz="1600" dirty="0">
                <a:latin typeface="Consolas" panose="020B0609020204030204" pitchFamily="49" charset="0"/>
              </a:rPr>
              <a:t> and clock=‘1’) then</a:t>
            </a:r>
          </a:p>
          <a:p>
            <a:pPr>
              <a:buNone/>
            </a:pPr>
            <a:r>
              <a:rPr lang="en-US" altLang="ko-KR" sz="1600" dirty="0">
                <a:latin typeface="Consolas" panose="020B0609020204030204" pitchFamily="49" charset="0"/>
              </a:rPr>
              <a:t>    </a:t>
            </a:r>
            <a:r>
              <a:rPr lang="en-US" altLang="ko-KR" sz="1600" dirty="0" err="1">
                <a:latin typeface="Consolas" panose="020B0609020204030204" pitchFamily="49" charset="0"/>
              </a:rPr>
              <a:t>present_state</a:t>
            </a:r>
            <a:r>
              <a:rPr lang="en-US" altLang="ko-KR" sz="1600" dirty="0">
                <a:latin typeface="Consolas" panose="020B0609020204030204" pitchFamily="49" charset="0"/>
              </a:rPr>
              <a:t> &lt;= </a:t>
            </a:r>
            <a:r>
              <a:rPr lang="en-US" altLang="ko-KR" sz="1600" dirty="0" err="1">
                <a:latin typeface="Consolas" panose="020B0609020204030204" pitchFamily="49" charset="0"/>
              </a:rPr>
              <a:t>next_state</a:t>
            </a:r>
            <a:r>
              <a:rPr lang="en-US" altLang="ko-KR" sz="1600" dirty="0">
                <a:latin typeface="Consolas" panose="020B0609020204030204" pitchFamily="49" charset="0"/>
              </a:rPr>
              <a:t>;</a:t>
            </a:r>
          </a:p>
          <a:p>
            <a:pPr>
              <a:buNone/>
            </a:pPr>
            <a:r>
              <a:rPr lang="en-US" altLang="ko-KR" sz="1600" dirty="0">
                <a:latin typeface="Consolas" panose="020B0609020204030204" pitchFamily="49" charset="0"/>
              </a:rPr>
              <a:t>  end if;</a:t>
            </a:r>
          </a:p>
          <a:p>
            <a:pPr>
              <a:buNone/>
            </a:pPr>
            <a:r>
              <a:rPr lang="en-US" altLang="ko-KR" sz="1600" dirty="0">
                <a:latin typeface="Consolas" panose="020B0609020204030204" pitchFamily="49" charset="0"/>
              </a:rPr>
              <a:t>end process;</a:t>
            </a:r>
            <a:endParaRPr lang="ko-KR" altLang="en-US" sz="1600" dirty="0">
              <a:latin typeface="Consolas" panose="020B0609020204030204" pitchFamily="49" charset="0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320B34C4-34F8-45F2-A8CF-B9C4D41BD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05" y="2276872"/>
            <a:ext cx="5506223" cy="3275083"/>
          </a:xfrm>
          <a:prstGeom prst="rect">
            <a:avLst/>
          </a:prstGeom>
        </p:spPr>
      </p:pic>
      <p:sp>
        <p:nvSpPr>
          <p:cNvPr id="29" name="Text Box 10">
            <a:extLst>
              <a:ext uri="{FF2B5EF4-FFF2-40B4-BE49-F238E27FC236}">
                <a16:creationId xmlns:a16="http://schemas.microsoft.com/office/drawing/2014/main" id="{0CDE7502-3920-402F-AAB6-1D632D8F4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901" y="2132856"/>
            <a:ext cx="4320480" cy="369332"/>
          </a:xfrm>
          <a:prstGeom prst="rect">
            <a:avLst/>
          </a:prstGeom>
          <a:solidFill>
            <a:srgbClr val="EDF0AE"/>
          </a:solidFill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VHDL template for the </a:t>
            </a:r>
            <a:r>
              <a:rPr lang="en-US" altLang="ko-KR" sz="1800" dirty="0">
                <a:solidFill>
                  <a:srgbClr val="3333FF"/>
                </a:solidFill>
                <a:latin typeface="Arial" panose="020B0604020202020204" pitchFamily="34" charset="0"/>
              </a:rPr>
              <a:t>sequential</a:t>
            </a:r>
            <a:r>
              <a:rPr lang="en-US" altLang="ko-KR" sz="1800" dirty="0">
                <a:latin typeface="Arial" panose="020B0604020202020204" pitchFamily="34" charset="0"/>
              </a:rPr>
              <a:t> circuit</a:t>
            </a:r>
          </a:p>
        </p:txBody>
      </p:sp>
    </p:spTree>
    <p:extLst>
      <p:ext uri="{BB962C8B-B14F-4D97-AF65-F5344CB8AC3E}">
        <p14:creationId xmlns:p14="http://schemas.microsoft.com/office/powerpoint/2010/main" val="2069020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a </a:t>
            </a:r>
            <a:r>
              <a:rPr kumimoji="0" lang="en-US" altLang="ko-KR" sz="3600" i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Machine</a:t>
            </a:r>
          </a:p>
        </p:txBody>
      </p:sp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335360" y="1120484"/>
            <a:ext cx="4464496" cy="369332"/>
          </a:xfrm>
          <a:prstGeom prst="rect">
            <a:avLst/>
          </a:prstGeom>
          <a:solidFill>
            <a:srgbClr val="CAE8AA"/>
          </a:solidFill>
          <a:ln>
            <a:solidFill>
              <a:srgbClr val="CAE8AA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General Model of a Finite State Machine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CE6D96-E630-4485-9558-ECE0ABA979B3}"/>
              </a:ext>
            </a:extLst>
          </p:cNvPr>
          <p:cNvSpPr txBox="1"/>
          <p:nvPr/>
        </p:nvSpPr>
        <p:spPr>
          <a:xfrm>
            <a:off x="6672064" y="1427508"/>
            <a:ext cx="3195105" cy="504753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process(input, </a:t>
            </a:r>
            <a:r>
              <a:rPr lang="en-US" altLang="ko-KR" sz="1400" dirty="0" err="1">
                <a:latin typeface="Consolas" panose="020B0609020204030204" pitchFamily="49" charset="0"/>
              </a:rPr>
              <a:t>present_state</a:t>
            </a:r>
            <a:r>
              <a:rPr lang="en-US" altLang="ko-KR" sz="1400" dirty="0">
                <a:latin typeface="Consolas" panose="020B0609020204030204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case </a:t>
            </a:r>
            <a:r>
              <a:rPr lang="en-US" altLang="ko-KR" sz="1400" dirty="0" err="1">
                <a:latin typeface="Consolas" panose="020B0609020204030204" pitchFamily="49" charset="0"/>
              </a:rPr>
              <a:t>present_state</a:t>
            </a:r>
            <a:r>
              <a:rPr lang="en-US" altLang="ko-KR" sz="1400" dirty="0">
                <a:latin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when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</a:rPr>
              <a:t>state0</a:t>
            </a:r>
            <a:r>
              <a:rPr lang="en-US" altLang="ko-KR" sz="1400" dirty="0">
                <a:latin typeface="Consolas" panose="020B0609020204030204" pitchFamily="49" charset="0"/>
              </a:rPr>
              <a:t> =&gt;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  if (input = ...) then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	output &lt;= &lt;value&gt;;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	</a:t>
            </a:r>
            <a:r>
              <a:rPr lang="en-US" altLang="ko-KR" sz="1400" dirty="0" err="1">
                <a:latin typeface="Consolas" panose="020B0609020204030204" pitchFamily="49" charset="0"/>
              </a:rPr>
              <a:t>next_state</a:t>
            </a:r>
            <a:r>
              <a:rPr lang="en-US" altLang="ko-KR" sz="1400" dirty="0">
                <a:latin typeface="Consolas" panose="020B0609020204030204" pitchFamily="49" charset="0"/>
              </a:rPr>
              <a:t> &lt;= state1;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  else ...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  end if;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when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</a:rPr>
              <a:t>state1</a:t>
            </a:r>
            <a:r>
              <a:rPr lang="en-US" altLang="ko-KR" sz="1400" dirty="0">
                <a:latin typeface="Consolas" panose="020B0609020204030204" pitchFamily="49" charset="0"/>
              </a:rPr>
              <a:t> =&gt;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  if (input = ...) then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	output &lt;= &lt;value&gt;;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	</a:t>
            </a:r>
            <a:r>
              <a:rPr lang="en-US" altLang="ko-KR" sz="1400" dirty="0" err="1">
                <a:latin typeface="Consolas" panose="020B0609020204030204" pitchFamily="49" charset="0"/>
              </a:rPr>
              <a:t>next_state</a:t>
            </a:r>
            <a:r>
              <a:rPr lang="en-US" altLang="ko-KR" sz="1400" dirty="0">
                <a:latin typeface="Consolas" panose="020B0609020204030204" pitchFamily="49" charset="0"/>
              </a:rPr>
              <a:t> &lt;= state2;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  else ...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  end if;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 when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</a:rPr>
              <a:t>state2</a:t>
            </a:r>
            <a:r>
              <a:rPr lang="en-US" altLang="ko-KR" sz="1400" dirty="0">
                <a:latin typeface="Consolas" panose="020B0609020204030204" pitchFamily="49" charset="0"/>
              </a:rPr>
              <a:t> =&gt;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  if (input = ...) then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	output &lt;= &lt;value&gt;;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	</a:t>
            </a:r>
            <a:r>
              <a:rPr lang="en-US" altLang="ko-KR" sz="1400" dirty="0" err="1">
                <a:latin typeface="Consolas" panose="020B0609020204030204" pitchFamily="49" charset="0"/>
              </a:rPr>
              <a:t>next_state</a:t>
            </a:r>
            <a:r>
              <a:rPr lang="en-US" altLang="ko-KR" sz="1400" dirty="0">
                <a:latin typeface="Consolas" panose="020B0609020204030204" pitchFamily="49" charset="0"/>
              </a:rPr>
              <a:t> &lt;= state3;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  else ...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    end if;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  end case;	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400" dirty="0">
                <a:latin typeface="Consolas" panose="020B0609020204030204" pitchFamily="49" charset="0"/>
              </a:rPr>
              <a:t>end process;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320B34C4-34F8-45F2-A8CF-B9C4D41BD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05" y="2276872"/>
            <a:ext cx="5506223" cy="3275083"/>
          </a:xfrm>
          <a:prstGeom prst="rect">
            <a:avLst/>
          </a:prstGeom>
        </p:spPr>
      </p:pic>
      <p:sp>
        <p:nvSpPr>
          <p:cNvPr id="29" name="Text Box 10">
            <a:extLst>
              <a:ext uri="{FF2B5EF4-FFF2-40B4-BE49-F238E27FC236}">
                <a16:creationId xmlns:a16="http://schemas.microsoft.com/office/drawing/2014/main" id="{0CDE7502-3920-402F-AAB6-1D632D8F4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900" y="1052736"/>
            <a:ext cx="4673073" cy="369332"/>
          </a:xfrm>
          <a:prstGeom prst="rect">
            <a:avLst/>
          </a:prstGeom>
          <a:solidFill>
            <a:srgbClr val="EDF0AE"/>
          </a:solidFill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VHDL template for the </a:t>
            </a:r>
            <a:r>
              <a:rPr lang="en-US" altLang="ko-KR" sz="1800" dirty="0">
                <a:solidFill>
                  <a:srgbClr val="3333FF"/>
                </a:solidFill>
                <a:latin typeface="Arial" panose="020B0604020202020204" pitchFamily="34" charset="0"/>
              </a:rPr>
              <a:t>combinational</a:t>
            </a:r>
            <a:r>
              <a:rPr lang="en-US" altLang="ko-KR" sz="1800" dirty="0">
                <a:latin typeface="Arial" panose="020B0604020202020204" pitchFamily="34" charset="0"/>
              </a:rPr>
              <a:t> circuit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2AA427A2-0AF7-412C-BB82-F873E01335FC}"/>
              </a:ext>
            </a:extLst>
          </p:cNvPr>
          <p:cNvSpPr/>
          <p:nvPr/>
        </p:nvSpPr>
        <p:spPr bwMode="auto">
          <a:xfrm>
            <a:off x="7594409" y="2564904"/>
            <a:ext cx="2160240" cy="432048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lain"/>
              <a:tabLst/>
            </a:pPr>
            <a:endParaRPr kumimoji="1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굴림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D9A33DF-2FF3-4961-8086-FBBB45B964C9}"/>
              </a:ext>
            </a:extLst>
          </p:cNvPr>
          <p:cNvSpPr/>
          <p:nvPr/>
        </p:nvSpPr>
        <p:spPr bwMode="auto">
          <a:xfrm>
            <a:off x="7594409" y="3847323"/>
            <a:ext cx="2160240" cy="432048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lain"/>
              <a:tabLst/>
            </a:pPr>
            <a:endParaRPr kumimoji="1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굴림" pitchFamily="50" charset="-127"/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55EE028F-B8DC-44B3-BFFE-B35DA46EBA14}"/>
              </a:ext>
            </a:extLst>
          </p:cNvPr>
          <p:cNvSpPr/>
          <p:nvPr/>
        </p:nvSpPr>
        <p:spPr bwMode="auto">
          <a:xfrm>
            <a:off x="7594409" y="5117811"/>
            <a:ext cx="2160240" cy="432048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lain"/>
              <a:tabLst/>
            </a:pPr>
            <a:endParaRPr kumimoji="1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8466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407368" y="1196752"/>
            <a:ext cx="3528392" cy="369332"/>
          </a:xfrm>
          <a:prstGeom prst="rect">
            <a:avLst/>
          </a:prstGeom>
          <a:solidFill>
            <a:srgbClr val="CAE8AA"/>
          </a:solidFill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Design of a Sequence</a:t>
            </a:r>
            <a:r>
              <a:rPr lang="ko-KR" altLang="en-US" sz="1800" dirty="0">
                <a:latin typeface="Arial" panose="020B0604020202020204" pitchFamily="34" charset="0"/>
              </a:rPr>
              <a:t> </a:t>
            </a:r>
            <a:r>
              <a:rPr lang="en-US" altLang="ko-KR" sz="1800" dirty="0">
                <a:latin typeface="Arial" panose="020B0604020202020204" pitchFamily="34" charset="0"/>
              </a:rPr>
              <a:t>Detector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F7A8EDB2-B95D-4CE2-BFF7-616CAEFE2D8B}"/>
              </a:ext>
            </a:extLst>
          </p:cNvPr>
          <p:cNvGrpSpPr/>
          <p:nvPr/>
        </p:nvGrpSpPr>
        <p:grpSpPr>
          <a:xfrm>
            <a:off x="8245277" y="2330652"/>
            <a:ext cx="3364372" cy="1663384"/>
            <a:chOff x="2034745" y="2132856"/>
            <a:chExt cx="3364372" cy="166338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3F64043-8FC4-4C96-B703-CBD5CA1FA7F5}"/>
                </a:ext>
              </a:extLst>
            </p:cNvPr>
            <p:cNvSpPr txBox="1"/>
            <p:nvPr/>
          </p:nvSpPr>
          <p:spPr>
            <a:xfrm>
              <a:off x="2855640" y="2132856"/>
              <a:ext cx="1728192" cy="784830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 anchor="ctr">
              <a:spAutoFit/>
            </a:bodyPr>
            <a:lstStyle/>
            <a:p>
              <a:pPr algn="ctr">
                <a:buNone/>
              </a:pPr>
              <a:r>
                <a:rPr lang="en-US" altLang="ko-KR" sz="1800" dirty="0"/>
                <a:t>Sequence </a:t>
              </a:r>
            </a:p>
            <a:p>
              <a:pPr algn="ctr">
                <a:buNone/>
              </a:pPr>
              <a:r>
                <a:rPr lang="en-US" altLang="ko-KR" sz="1800" dirty="0"/>
                <a:t>Detector</a:t>
              </a:r>
              <a:endParaRPr lang="ko-KR" altLang="en-US" sz="1800" dirty="0"/>
            </a:p>
          </p:txBody>
        </p:sp>
        <p:cxnSp>
          <p:nvCxnSpPr>
            <p:cNvPr id="12" name="직선 화살표 연결선 11">
              <a:extLst>
                <a:ext uri="{FF2B5EF4-FFF2-40B4-BE49-F238E27FC236}">
                  <a16:creationId xmlns:a16="http://schemas.microsoft.com/office/drawing/2014/main" id="{B9248CF7-AB55-4FA3-A566-8383C48147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10029" y="2505797"/>
              <a:ext cx="540000" cy="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직선 화살표 연결선 35">
              <a:extLst>
                <a:ext uri="{FF2B5EF4-FFF2-40B4-BE49-F238E27FC236}">
                  <a16:creationId xmlns:a16="http://schemas.microsoft.com/office/drawing/2014/main" id="{650F805D-F1B4-49C1-A1AA-76F2E82D2FFD}"/>
                </a:ext>
              </a:extLst>
            </p:cNvPr>
            <p:cNvCxnSpPr>
              <a:cxnSpLocks/>
              <a:stCxn id="9" idx="3"/>
            </p:cNvCxnSpPr>
            <p:nvPr/>
          </p:nvCxnSpPr>
          <p:spPr bwMode="auto">
            <a:xfrm>
              <a:off x="4583832" y="2525271"/>
              <a:ext cx="5400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직선 화살표 연결선 36">
              <a:extLst>
                <a:ext uri="{FF2B5EF4-FFF2-40B4-BE49-F238E27FC236}">
                  <a16:creationId xmlns:a16="http://schemas.microsoft.com/office/drawing/2014/main" id="{73B12428-7350-4797-81C2-1B55F4F9F434}"/>
                </a:ext>
              </a:extLst>
            </p:cNvPr>
            <p:cNvCxnSpPr>
              <a:cxnSpLocks/>
              <a:endCxn id="9" idx="2"/>
            </p:cNvCxnSpPr>
            <p:nvPr/>
          </p:nvCxnSpPr>
          <p:spPr bwMode="auto">
            <a:xfrm flipV="1">
              <a:off x="3704998" y="2917686"/>
              <a:ext cx="0" cy="5400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9729CCA-CA48-4E8E-A820-4523B0C167EA}"/>
                </a:ext>
              </a:extLst>
            </p:cNvPr>
            <p:cNvSpPr txBox="1"/>
            <p:nvPr/>
          </p:nvSpPr>
          <p:spPr>
            <a:xfrm>
              <a:off x="3356986" y="3457686"/>
              <a:ext cx="6960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altLang="ko-KR" sz="1600" dirty="0"/>
                <a:t>Clock</a:t>
              </a:r>
              <a:endParaRPr lang="ko-KR" altLang="en-US" sz="1600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BE33DF3-7A50-4E47-A5B9-F09326B5BCA4}"/>
                </a:ext>
              </a:extLst>
            </p:cNvPr>
            <p:cNvSpPr txBox="1"/>
            <p:nvPr/>
          </p:nvSpPr>
          <p:spPr>
            <a:xfrm>
              <a:off x="2034745" y="2345039"/>
              <a:ext cx="320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altLang="ko-KR" sz="1600" dirty="0"/>
                <a:t>X</a:t>
              </a:r>
              <a:endParaRPr lang="ko-KR" altLang="en-US" sz="1600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8FDC0D6-60ED-432D-95CA-5DE0CBA925CE}"/>
                </a:ext>
              </a:extLst>
            </p:cNvPr>
            <p:cNvSpPr txBox="1"/>
            <p:nvPr/>
          </p:nvSpPr>
          <p:spPr>
            <a:xfrm>
              <a:off x="5089417" y="2364512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altLang="ko-KR" sz="1600" dirty="0"/>
                <a:t>Z</a:t>
              </a:r>
              <a:endParaRPr lang="ko-KR" altLang="en-US" sz="1600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B42F43AC-CEC4-44F0-958E-866B14EE4488}"/>
              </a:ext>
            </a:extLst>
          </p:cNvPr>
          <p:cNvSpPr txBox="1"/>
          <p:nvPr/>
        </p:nvSpPr>
        <p:spPr>
          <a:xfrm>
            <a:off x="433906" y="2326987"/>
            <a:ext cx="7231467" cy="120032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800" dirty="0"/>
              <a:t>하나의 입력 </a:t>
            </a:r>
            <a:r>
              <a:rPr lang="en-US" altLang="ko-KR" sz="1800" dirty="0"/>
              <a:t>X</a:t>
            </a:r>
            <a:r>
              <a:rPr lang="ko-KR" altLang="en-US" sz="1800" dirty="0"/>
              <a:t>와 하나의 출력 </a:t>
            </a:r>
            <a:r>
              <a:rPr lang="en-US" altLang="ko-KR" sz="1800" dirty="0"/>
              <a:t>Z</a:t>
            </a:r>
            <a:r>
              <a:rPr lang="ko-KR" altLang="en-US" sz="1800" dirty="0"/>
              <a:t>를 갖는 순차논리회로를 설계</a:t>
            </a:r>
            <a:endParaRPr lang="en-US" altLang="ko-KR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800" dirty="0"/>
              <a:t>연속해서 </a:t>
            </a:r>
            <a:r>
              <a:rPr lang="en-US" altLang="ko-KR" sz="1800" dirty="0"/>
              <a:t>3</a:t>
            </a:r>
            <a:r>
              <a:rPr lang="ko-KR" altLang="en-US" sz="1800" dirty="0"/>
              <a:t>개의 </a:t>
            </a:r>
            <a:r>
              <a:rPr lang="en-US" altLang="ko-KR" sz="1800" dirty="0"/>
              <a:t>1</a:t>
            </a:r>
            <a:r>
              <a:rPr lang="ko-KR" altLang="en-US" sz="1800" dirty="0"/>
              <a:t>이 입력 </a:t>
            </a:r>
            <a:r>
              <a:rPr lang="en-US" altLang="ko-KR" sz="1800" dirty="0"/>
              <a:t>X</a:t>
            </a:r>
            <a:r>
              <a:rPr lang="ko-KR" altLang="en-US" sz="1800" dirty="0"/>
              <a:t>에 공급될 때마다 출력 </a:t>
            </a:r>
            <a:r>
              <a:rPr lang="en-US" altLang="ko-KR" sz="1800" dirty="0"/>
              <a:t>Z</a:t>
            </a:r>
            <a:r>
              <a:rPr lang="ko-KR" altLang="en-US" sz="1800" dirty="0"/>
              <a:t>에 </a:t>
            </a:r>
            <a:r>
              <a:rPr lang="en-US" altLang="ko-KR" sz="1800" dirty="0"/>
              <a:t>1</a:t>
            </a:r>
            <a:r>
              <a:rPr lang="ko-KR" altLang="en-US" sz="1800" dirty="0"/>
              <a:t>이 출력됨</a:t>
            </a:r>
            <a:r>
              <a:rPr lang="en-US" altLang="ko-KR" sz="18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800" dirty="0"/>
              <a:t>중첩되는 </a:t>
            </a:r>
            <a:r>
              <a:rPr lang="en-US" altLang="ko-KR" sz="1800" dirty="0"/>
              <a:t>1 </a:t>
            </a:r>
            <a:r>
              <a:rPr lang="ko-KR" altLang="en-US" sz="1800" dirty="0"/>
              <a:t>입력 인정 </a:t>
            </a:r>
          </a:p>
        </p:txBody>
      </p:sp>
      <p:graphicFrame>
        <p:nvGraphicFramePr>
          <p:cNvPr id="29" name="표 28">
            <a:extLst>
              <a:ext uri="{FF2B5EF4-FFF2-40B4-BE49-F238E27FC236}">
                <a16:creationId xmlns:a16="http://schemas.microsoft.com/office/drawing/2014/main" id="{245EE190-3DDB-46F9-9E9A-6977F8C6E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805720"/>
              </p:ext>
            </p:extLst>
          </p:nvPr>
        </p:nvGraphicFramePr>
        <p:xfrm>
          <a:off x="570519" y="4559528"/>
          <a:ext cx="4032450" cy="7416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3245">
                  <a:extLst>
                    <a:ext uri="{9D8B030D-6E8A-4147-A177-3AD203B41FA5}">
                      <a16:colId xmlns:a16="http://schemas.microsoft.com/office/drawing/2014/main" val="4258270522"/>
                    </a:ext>
                  </a:extLst>
                </a:gridCol>
                <a:gridCol w="403245">
                  <a:extLst>
                    <a:ext uri="{9D8B030D-6E8A-4147-A177-3AD203B41FA5}">
                      <a16:colId xmlns:a16="http://schemas.microsoft.com/office/drawing/2014/main" val="2119965416"/>
                    </a:ext>
                  </a:extLst>
                </a:gridCol>
                <a:gridCol w="403245">
                  <a:extLst>
                    <a:ext uri="{9D8B030D-6E8A-4147-A177-3AD203B41FA5}">
                      <a16:colId xmlns:a16="http://schemas.microsoft.com/office/drawing/2014/main" val="505746972"/>
                    </a:ext>
                  </a:extLst>
                </a:gridCol>
                <a:gridCol w="403245">
                  <a:extLst>
                    <a:ext uri="{9D8B030D-6E8A-4147-A177-3AD203B41FA5}">
                      <a16:colId xmlns:a16="http://schemas.microsoft.com/office/drawing/2014/main" val="3842360591"/>
                    </a:ext>
                  </a:extLst>
                </a:gridCol>
                <a:gridCol w="403245">
                  <a:extLst>
                    <a:ext uri="{9D8B030D-6E8A-4147-A177-3AD203B41FA5}">
                      <a16:colId xmlns:a16="http://schemas.microsoft.com/office/drawing/2014/main" val="2014814018"/>
                    </a:ext>
                  </a:extLst>
                </a:gridCol>
                <a:gridCol w="403245">
                  <a:extLst>
                    <a:ext uri="{9D8B030D-6E8A-4147-A177-3AD203B41FA5}">
                      <a16:colId xmlns:a16="http://schemas.microsoft.com/office/drawing/2014/main" val="938453640"/>
                    </a:ext>
                  </a:extLst>
                </a:gridCol>
                <a:gridCol w="403245">
                  <a:extLst>
                    <a:ext uri="{9D8B030D-6E8A-4147-A177-3AD203B41FA5}">
                      <a16:colId xmlns:a16="http://schemas.microsoft.com/office/drawing/2014/main" val="284309448"/>
                    </a:ext>
                  </a:extLst>
                </a:gridCol>
                <a:gridCol w="403245">
                  <a:extLst>
                    <a:ext uri="{9D8B030D-6E8A-4147-A177-3AD203B41FA5}">
                      <a16:colId xmlns:a16="http://schemas.microsoft.com/office/drawing/2014/main" val="2345297179"/>
                    </a:ext>
                  </a:extLst>
                </a:gridCol>
                <a:gridCol w="403245">
                  <a:extLst>
                    <a:ext uri="{9D8B030D-6E8A-4147-A177-3AD203B41FA5}">
                      <a16:colId xmlns:a16="http://schemas.microsoft.com/office/drawing/2014/main" val="3922876471"/>
                    </a:ext>
                  </a:extLst>
                </a:gridCol>
                <a:gridCol w="403245">
                  <a:extLst>
                    <a:ext uri="{9D8B030D-6E8A-4147-A177-3AD203B41FA5}">
                      <a16:colId xmlns:a16="http://schemas.microsoft.com/office/drawing/2014/main" val="5151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x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766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z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011845"/>
                  </a:ext>
                </a:extLst>
              </a:tr>
            </a:tbl>
          </a:graphicData>
        </a:graphic>
      </p:graphicFrame>
      <p:sp>
        <p:nvSpPr>
          <p:cNvPr id="42" name="Text Box 10">
            <a:extLst>
              <a:ext uri="{FF2B5EF4-FFF2-40B4-BE49-F238E27FC236}">
                <a16:creationId xmlns:a16="http://schemas.microsoft.com/office/drawing/2014/main" id="{26D7A4FA-6C03-4298-804E-7295032D7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51" y="4127480"/>
            <a:ext cx="1208161" cy="369332"/>
          </a:xfrm>
          <a:prstGeom prst="rect">
            <a:avLst/>
          </a:prstGeom>
          <a:solidFill>
            <a:srgbClr val="EDF0AE"/>
          </a:solidFill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ko-KR" altLang="en-US" sz="1800">
                <a:latin typeface="Arial" panose="020B0604020202020204" pitchFamily="34" charset="0"/>
              </a:rPr>
              <a:t>입출력 예</a:t>
            </a:r>
            <a:endParaRPr lang="en-US" altLang="ko-KR" sz="1800" dirty="0">
              <a:latin typeface="Arial" panose="020B0604020202020204" pitchFamily="34" charset="0"/>
            </a:endParaRPr>
          </a:p>
        </p:txBody>
      </p:sp>
      <p:sp>
        <p:nvSpPr>
          <p:cNvPr id="40" name="사각형: 둥근 모서리 39">
            <a:extLst>
              <a:ext uri="{FF2B5EF4-FFF2-40B4-BE49-F238E27FC236}">
                <a16:creationId xmlns:a16="http://schemas.microsoft.com/office/drawing/2014/main" id="{73C593B2-2A26-441B-A703-4F15CBF7EB16}"/>
              </a:ext>
            </a:extLst>
          </p:cNvPr>
          <p:cNvSpPr/>
          <p:nvPr/>
        </p:nvSpPr>
        <p:spPr bwMode="auto">
          <a:xfrm>
            <a:off x="2251583" y="4595681"/>
            <a:ext cx="1080000" cy="324000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lain"/>
              <a:tabLst/>
            </a:pPr>
            <a:endParaRPr kumimoji="1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굴림" pitchFamily="50" charset="-127"/>
            </a:endParaRPr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A122E030-8B59-4772-96B8-5B576DF9687B}"/>
              </a:ext>
            </a:extLst>
          </p:cNvPr>
          <p:cNvSpPr/>
          <p:nvPr/>
        </p:nvSpPr>
        <p:spPr bwMode="auto">
          <a:xfrm>
            <a:off x="2658398" y="4650198"/>
            <a:ext cx="1080000" cy="216000"/>
          </a:xfrm>
          <a:prstGeom prst="roundRect">
            <a:avLst/>
          </a:prstGeom>
          <a:noFill/>
          <a:ln w="1905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lain"/>
              <a:tabLst/>
            </a:pPr>
            <a:endParaRPr kumimoji="1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굴림" pitchFamily="50" charset="-127"/>
            </a:endParaRPr>
          </a:p>
        </p:txBody>
      </p:sp>
      <p:sp>
        <p:nvSpPr>
          <p:cNvPr id="41" name="타원 40">
            <a:extLst>
              <a:ext uri="{FF2B5EF4-FFF2-40B4-BE49-F238E27FC236}">
                <a16:creationId xmlns:a16="http://schemas.microsoft.com/office/drawing/2014/main" id="{9FB7DCE2-A112-4B5B-90D4-B48B8E63231B}"/>
              </a:ext>
            </a:extLst>
          </p:cNvPr>
          <p:cNvSpPr/>
          <p:nvPr/>
        </p:nvSpPr>
        <p:spPr bwMode="auto">
          <a:xfrm>
            <a:off x="3035600" y="4982361"/>
            <a:ext cx="305314" cy="28803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lain"/>
              <a:tabLst/>
            </a:pPr>
            <a:endParaRPr kumimoji="1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굴림" pitchFamily="50" charset="-127"/>
            </a:endParaRPr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D53B89BF-F85C-4234-9B93-5838641BC934}"/>
              </a:ext>
            </a:extLst>
          </p:cNvPr>
          <p:cNvSpPr/>
          <p:nvPr/>
        </p:nvSpPr>
        <p:spPr bwMode="auto">
          <a:xfrm>
            <a:off x="3442872" y="4970191"/>
            <a:ext cx="305314" cy="288032"/>
          </a:xfrm>
          <a:prstGeom prst="ellipse">
            <a:avLst/>
          </a:prstGeom>
          <a:noFill/>
          <a:ln w="1905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lain"/>
              <a:tabLst/>
            </a:pPr>
            <a:endParaRPr kumimoji="1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굴림" pitchFamily="50" charset="-127"/>
            </a:endParaRPr>
          </a:p>
        </p:txBody>
      </p:sp>
      <p:sp>
        <p:nvSpPr>
          <p:cNvPr id="48" name="Text Box 10">
            <a:extLst>
              <a:ext uri="{FF2B5EF4-FFF2-40B4-BE49-F238E27FC236}">
                <a16:creationId xmlns:a16="http://schemas.microsoft.com/office/drawing/2014/main" id="{288B9226-A848-4095-9E62-E5B57D8EF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06" y="1926297"/>
            <a:ext cx="1208161" cy="369332"/>
          </a:xfrm>
          <a:prstGeom prst="rect">
            <a:avLst/>
          </a:prstGeom>
          <a:solidFill>
            <a:srgbClr val="EDF0AE"/>
          </a:solidFill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ko-KR" altLang="en-US" sz="1800" dirty="0">
                <a:latin typeface="Arial" panose="020B0604020202020204" pitchFamily="34" charset="0"/>
              </a:rPr>
              <a:t>요구 사항</a:t>
            </a:r>
            <a:endParaRPr lang="en-US" altLang="ko-KR" sz="1800" dirty="0">
              <a:latin typeface="Arial" panose="020B0604020202020204" pitchFamily="34" charset="0"/>
            </a:endParaRPr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DE403618-7607-45D4-A973-718CB3D67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36526"/>
            <a:ext cx="10972800" cy="595310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a </a:t>
            </a:r>
            <a:r>
              <a:rPr kumimoji="0" lang="en-US" altLang="ko-KR" sz="3600" i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Machine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a </a:t>
            </a:r>
            <a:r>
              <a:rPr kumimoji="0" lang="en-US" altLang="ko-KR" sz="3600" i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Machine</a:t>
            </a:r>
            <a:endParaRPr kumimoji="0" lang="en-US" altLang="ko-KR" sz="36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407368" y="1196752"/>
            <a:ext cx="3528392" cy="369332"/>
          </a:xfrm>
          <a:prstGeom prst="rect">
            <a:avLst/>
          </a:prstGeom>
          <a:solidFill>
            <a:srgbClr val="CAE8AA"/>
          </a:solidFill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Design of a Sequence</a:t>
            </a:r>
            <a:r>
              <a:rPr lang="ko-KR" altLang="en-US" sz="1800" dirty="0">
                <a:latin typeface="Arial" panose="020B0604020202020204" pitchFamily="34" charset="0"/>
              </a:rPr>
              <a:t> </a:t>
            </a:r>
            <a:r>
              <a:rPr lang="en-US" altLang="ko-KR" sz="1800" dirty="0">
                <a:latin typeface="Arial" panose="020B0604020202020204" pitchFamily="34" charset="0"/>
              </a:rPr>
              <a:t>Detector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F7A8EDB2-B95D-4CE2-BFF7-616CAEFE2D8B}"/>
              </a:ext>
            </a:extLst>
          </p:cNvPr>
          <p:cNvGrpSpPr/>
          <p:nvPr/>
        </p:nvGrpSpPr>
        <p:grpSpPr>
          <a:xfrm>
            <a:off x="8472264" y="1589411"/>
            <a:ext cx="3364372" cy="1663384"/>
            <a:chOff x="2034745" y="2132856"/>
            <a:chExt cx="3364372" cy="166338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3F64043-8FC4-4C96-B703-CBD5CA1FA7F5}"/>
                </a:ext>
              </a:extLst>
            </p:cNvPr>
            <p:cNvSpPr txBox="1"/>
            <p:nvPr/>
          </p:nvSpPr>
          <p:spPr>
            <a:xfrm>
              <a:off x="2855640" y="2132856"/>
              <a:ext cx="1728192" cy="784830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 anchor="ctr">
              <a:spAutoFit/>
            </a:bodyPr>
            <a:lstStyle/>
            <a:p>
              <a:pPr algn="ctr">
                <a:buNone/>
              </a:pPr>
              <a:r>
                <a:rPr lang="en-US" altLang="ko-KR" sz="1800" dirty="0"/>
                <a:t>Sequence </a:t>
              </a:r>
            </a:p>
            <a:p>
              <a:pPr algn="ctr">
                <a:buNone/>
              </a:pPr>
              <a:r>
                <a:rPr lang="en-US" altLang="ko-KR" sz="1800" dirty="0"/>
                <a:t>Detector</a:t>
              </a:r>
              <a:endParaRPr lang="ko-KR" altLang="en-US" sz="1800" dirty="0"/>
            </a:p>
          </p:txBody>
        </p:sp>
        <p:cxnSp>
          <p:nvCxnSpPr>
            <p:cNvPr id="12" name="직선 화살표 연결선 11">
              <a:extLst>
                <a:ext uri="{FF2B5EF4-FFF2-40B4-BE49-F238E27FC236}">
                  <a16:creationId xmlns:a16="http://schemas.microsoft.com/office/drawing/2014/main" id="{B9248CF7-AB55-4FA3-A566-8383C48147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10029" y="2505797"/>
              <a:ext cx="540000" cy="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직선 화살표 연결선 35">
              <a:extLst>
                <a:ext uri="{FF2B5EF4-FFF2-40B4-BE49-F238E27FC236}">
                  <a16:creationId xmlns:a16="http://schemas.microsoft.com/office/drawing/2014/main" id="{650F805D-F1B4-49C1-A1AA-76F2E82D2FFD}"/>
                </a:ext>
              </a:extLst>
            </p:cNvPr>
            <p:cNvCxnSpPr>
              <a:cxnSpLocks/>
              <a:stCxn id="9" idx="3"/>
            </p:cNvCxnSpPr>
            <p:nvPr/>
          </p:nvCxnSpPr>
          <p:spPr bwMode="auto">
            <a:xfrm>
              <a:off x="4583832" y="2525271"/>
              <a:ext cx="5400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직선 화살표 연결선 36">
              <a:extLst>
                <a:ext uri="{FF2B5EF4-FFF2-40B4-BE49-F238E27FC236}">
                  <a16:creationId xmlns:a16="http://schemas.microsoft.com/office/drawing/2014/main" id="{73B12428-7350-4797-81C2-1B55F4F9F434}"/>
                </a:ext>
              </a:extLst>
            </p:cNvPr>
            <p:cNvCxnSpPr>
              <a:cxnSpLocks/>
              <a:endCxn id="9" idx="2"/>
            </p:cNvCxnSpPr>
            <p:nvPr/>
          </p:nvCxnSpPr>
          <p:spPr bwMode="auto">
            <a:xfrm flipV="1">
              <a:off x="3704998" y="2917686"/>
              <a:ext cx="0" cy="5400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9729CCA-CA48-4E8E-A820-4523B0C167EA}"/>
                </a:ext>
              </a:extLst>
            </p:cNvPr>
            <p:cNvSpPr txBox="1"/>
            <p:nvPr/>
          </p:nvSpPr>
          <p:spPr>
            <a:xfrm>
              <a:off x="3356986" y="3457686"/>
              <a:ext cx="6960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altLang="ko-KR" sz="1600" dirty="0"/>
                <a:t>Clock</a:t>
              </a:r>
              <a:endParaRPr lang="ko-KR" altLang="en-US" sz="1600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BE33DF3-7A50-4E47-A5B9-F09326B5BCA4}"/>
                </a:ext>
              </a:extLst>
            </p:cNvPr>
            <p:cNvSpPr txBox="1"/>
            <p:nvPr/>
          </p:nvSpPr>
          <p:spPr>
            <a:xfrm>
              <a:off x="2034745" y="2345039"/>
              <a:ext cx="320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altLang="ko-KR" sz="1600" dirty="0"/>
                <a:t>X</a:t>
              </a:r>
              <a:endParaRPr lang="ko-KR" altLang="en-US" sz="1600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8FDC0D6-60ED-432D-95CA-5DE0CBA925CE}"/>
                </a:ext>
              </a:extLst>
            </p:cNvPr>
            <p:cNvSpPr txBox="1"/>
            <p:nvPr/>
          </p:nvSpPr>
          <p:spPr>
            <a:xfrm>
              <a:off x="5089417" y="2364512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altLang="ko-KR" sz="1600" dirty="0"/>
                <a:t>Z</a:t>
              </a:r>
              <a:endParaRPr lang="ko-KR" altLang="en-US" sz="1600" dirty="0"/>
            </a:p>
          </p:txBody>
        </p:sp>
      </p:grpSp>
      <p:pic>
        <p:nvPicPr>
          <p:cNvPr id="21" name="그림 20">
            <a:extLst>
              <a:ext uri="{FF2B5EF4-FFF2-40B4-BE49-F238E27FC236}">
                <a16:creationId xmlns:a16="http://schemas.microsoft.com/office/drawing/2014/main" id="{FABAF998-C71D-4F2F-B671-346C770014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4" y="1821067"/>
            <a:ext cx="3390184" cy="4848293"/>
          </a:xfrm>
          <a:prstGeom prst="rect">
            <a:avLst/>
          </a:prstGeom>
        </p:spPr>
      </p:pic>
      <p:sp>
        <p:nvSpPr>
          <p:cNvPr id="22" name="Text Box 10">
            <a:extLst>
              <a:ext uri="{FF2B5EF4-FFF2-40B4-BE49-F238E27FC236}">
                <a16:creationId xmlns:a16="http://schemas.microsoft.com/office/drawing/2014/main" id="{D8DF6E02-E85A-49D4-9F13-5DF4A009F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06" y="1926297"/>
            <a:ext cx="1479822" cy="369332"/>
          </a:xfrm>
          <a:prstGeom prst="rect">
            <a:avLst/>
          </a:prstGeom>
          <a:solidFill>
            <a:srgbClr val="EDF0AE"/>
          </a:solidFill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State Graph</a:t>
            </a:r>
          </a:p>
        </p:txBody>
      </p:sp>
    </p:spTree>
    <p:extLst>
      <p:ext uri="{BB962C8B-B14F-4D97-AF65-F5344CB8AC3E}">
        <p14:creationId xmlns:p14="http://schemas.microsoft.com/office/powerpoint/2010/main" val="346827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47056" y="1484784"/>
            <a:ext cx="8497887" cy="2808906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none" anchor="ctr"/>
          <a:lstStyle>
            <a:lvl1pPr marL="342900" indent="-342900"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ko-KR" sz="2000" dirty="0">
                <a:latin typeface="Arial" panose="020B0604020202020204" pitchFamily="34" charset="0"/>
              </a:rPr>
              <a:t>VHDL expression for F/F, shift register, counter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ko-KR" sz="2000" dirty="0">
                <a:latin typeface="Arial" panose="020B0604020202020204" pitchFamily="34" charset="0"/>
              </a:rPr>
              <a:t>Sequential VHDL using </a:t>
            </a:r>
            <a:r>
              <a:rPr lang="en-US" altLang="ko-KR" sz="2000" dirty="0">
                <a:latin typeface="Consolas" panose="020B0609020204030204" pitchFamily="49" charset="0"/>
              </a:rPr>
              <a:t>process</a:t>
            </a:r>
            <a:r>
              <a:rPr lang="en-US" altLang="ko-KR" sz="2000" dirty="0">
                <a:latin typeface="Arial" panose="020B0604020202020204" pitchFamily="34" charset="0"/>
              </a:rPr>
              <a:t>, </a:t>
            </a:r>
            <a:r>
              <a:rPr lang="en-US" altLang="ko-KR" sz="2000" dirty="0">
                <a:latin typeface="Consolas" panose="020B0609020204030204" pitchFamily="49" charset="0"/>
              </a:rPr>
              <a:t>if-else</a:t>
            </a:r>
            <a:r>
              <a:rPr lang="en-US" altLang="ko-KR" sz="2000" dirty="0">
                <a:latin typeface="Arial" panose="020B0604020202020204" pitchFamily="34" charset="0"/>
              </a:rPr>
              <a:t>, </a:t>
            </a:r>
            <a:r>
              <a:rPr lang="en-US" altLang="ko-KR" sz="2000" dirty="0">
                <a:latin typeface="Consolas" panose="020B0609020204030204" pitchFamily="49" charset="0"/>
              </a:rPr>
              <a:t>case</a:t>
            </a:r>
            <a:r>
              <a:rPr lang="en-US" altLang="ko-KR" sz="2000" dirty="0">
                <a:latin typeface="Arial" panose="020B0604020202020204" pitchFamily="34" charset="0"/>
              </a:rPr>
              <a:t>, </a:t>
            </a:r>
            <a:r>
              <a:rPr lang="en-US" altLang="ko-KR" sz="2000" dirty="0">
                <a:latin typeface="Consolas" panose="020B0609020204030204" pitchFamily="49" charset="0"/>
              </a:rPr>
              <a:t>wait</a:t>
            </a:r>
            <a:r>
              <a:rPr lang="en-US" altLang="ko-KR" sz="2000" dirty="0">
                <a:latin typeface="Arial" panose="020B0604020202020204" pitchFamily="34" charset="0"/>
              </a:rPr>
              <a:t>..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ko-KR" sz="2000" dirty="0">
                <a:latin typeface="Arial" panose="020B0604020202020204" pitchFamily="34" charset="0"/>
              </a:rPr>
              <a:t>Combination logic using </a:t>
            </a:r>
            <a:r>
              <a:rPr lang="en-US" altLang="ko-KR" sz="2000" dirty="0">
                <a:latin typeface="Consolas" panose="020B0609020204030204" pitchFamily="49" charset="0"/>
              </a:rPr>
              <a:t>process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ko-KR" sz="2000" dirty="0">
                <a:latin typeface="Arial" panose="020B0604020202020204" pitchFamily="34" charset="0"/>
              </a:rPr>
              <a:t>VHDL: state machine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ko-KR" sz="2000" dirty="0">
                <a:latin typeface="Arial" panose="020B0604020202020204" pitchFamily="34" charset="0"/>
              </a:rPr>
              <a:t>Compile, simulate, synthesize a circuit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981200" y="116632"/>
            <a:ext cx="822960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a </a:t>
            </a:r>
            <a:r>
              <a:rPr kumimoji="0" lang="en-US" altLang="ko-KR" sz="3600" i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Machine</a:t>
            </a:r>
            <a:endParaRPr kumimoji="0" lang="en-US" altLang="ko-KR" sz="36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23F3B85A-404D-49E5-A776-9BBBB0EAF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8" y="1043444"/>
            <a:ext cx="3528392" cy="369332"/>
          </a:xfrm>
          <a:prstGeom prst="rect">
            <a:avLst/>
          </a:prstGeom>
          <a:solidFill>
            <a:srgbClr val="CAE8AA"/>
          </a:solidFill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Design of a Sequence</a:t>
            </a:r>
            <a:r>
              <a:rPr lang="ko-KR" altLang="en-US" sz="1800" dirty="0">
                <a:latin typeface="Arial" panose="020B0604020202020204" pitchFamily="34" charset="0"/>
              </a:rPr>
              <a:t> </a:t>
            </a:r>
            <a:r>
              <a:rPr lang="en-US" altLang="ko-KR" sz="1800" dirty="0">
                <a:latin typeface="Arial" panose="020B0604020202020204" pitchFamily="34" charset="0"/>
              </a:rPr>
              <a:t>Detector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EA651E2E-5B42-43B2-B8FE-601C78DB8688}"/>
              </a:ext>
            </a:extLst>
          </p:cNvPr>
          <p:cNvSpPr/>
          <p:nvPr/>
        </p:nvSpPr>
        <p:spPr>
          <a:xfrm>
            <a:off x="47328" y="1624277"/>
            <a:ext cx="4752528" cy="4616648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library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ieee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use</a:t>
            </a:r>
            <a:r>
              <a:rPr lang="ko-KR" altLang="en-US" sz="1400" dirty="0">
                <a:latin typeface="Consolas" panose="020B0609020204030204" pitchFamily="49" charset="0"/>
              </a:rPr>
              <a:t> ieee.std_logic_1164.all;</a:t>
            </a:r>
          </a:p>
          <a:p>
            <a:pPr>
              <a:spcBef>
                <a:spcPts val="0"/>
              </a:spcBef>
              <a:buNone/>
            </a:pPr>
            <a:endParaRPr lang="ko-KR" altLang="en-US" sz="1400" dirty="0"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entity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fsm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is</a:t>
            </a:r>
            <a:endParaRPr lang="ko-KR" altLang="en-US" sz="1400" dirty="0">
              <a:latin typeface="Consolas" panose="020B0609020204030204" pitchFamily="49" charset="0"/>
            </a:endParaRPr>
          </a:p>
          <a:p>
            <a:pPr indent="354013"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port</a:t>
            </a:r>
            <a:r>
              <a:rPr lang="ko-KR" altLang="en-US" sz="1400" dirty="0">
                <a:latin typeface="Consolas" panose="020B0609020204030204" pitchFamily="49" charset="0"/>
              </a:rPr>
              <a:t>(</a:t>
            </a:r>
            <a:r>
              <a:rPr lang="ko-KR" altLang="en-US" sz="1400" dirty="0" err="1">
                <a:latin typeface="Consolas" panose="020B0609020204030204" pitchFamily="49" charset="0"/>
              </a:rPr>
              <a:t>reset</a:t>
            </a:r>
            <a:r>
              <a:rPr lang="ko-KR" altLang="en-US" sz="1400" dirty="0">
                <a:latin typeface="Consolas" panose="020B0609020204030204" pitchFamily="49" charset="0"/>
              </a:rPr>
              <a:t>, </a:t>
            </a:r>
            <a:r>
              <a:rPr lang="ko-KR" altLang="en-US" sz="1400" dirty="0" err="1">
                <a:latin typeface="Consolas" panose="020B0609020204030204" pitchFamily="49" charset="0"/>
              </a:rPr>
              <a:t>clock</a:t>
            </a:r>
            <a:r>
              <a:rPr lang="ko-KR" altLang="en-US" sz="1400" dirty="0">
                <a:latin typeface="Consolas" panose="020B0609020204030204" pitchFamily="49" charset="0"/>
              </a:rPr>
              <a:t>, x: </a:t>
            </a:r>
            <a:r>
              <a:rPr lang="ko-KR" altLang="en-US" sz="1400" dirty="0" err="1">
                <a:latin typeface="Consolas" panose="020B0609020204030204" pitchFamily="49" charset="0"/>
              </a:rPr>
              <a:t>in</a:t>
            </a:r>
            <a:r>
              <a:rPr lang="ko-KR" altLang="en-US" sz="1400" dirty="0">
                <a:latin typeface="Consolas" panose="020B0609020204030204" pitchFamily="49" charset="0"/>
              </a:rPr>
              <a:t>  </a:t>
            </a:r>
            <a:r>
              <a:rPr lang="ko-KR" altLang="en-US" sz="1400" dirty="0" err="1">
                <a:latin typeface="Consolas" panose="020B0609020204030204" pitchFamily="49" charset="0"/>
              </a:rPr>
              <a:t>std_logic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ko-KR" altLang="en-US" sz="1400" dirty="0">
                <a:latin typeface="Consolas" panose="020B0609020204030204" pitchFamily="49" charset="0"/>
              </a:rPr>
              <a:t>		    z: </a:t>
            </a:r>
            <a:r>
              <a:rPr lang="ko-KR" altLang="en-US" sz="1400" dirty="0" err="1">
                <a:latin typeface="Consolas" panose="020B0609020204030204" pitchFamily="49" charset="0"/>
              </a:rPr>
              <a:t>out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std_logic</a:t>
            </a:r>
            <a:r>
              <a:rPr lang="ko-KR" altLang="en-US" sz="1400" dirty="0"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end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entity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ko-KR" altLang="en-US" sz="1400" dirty="0"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architecture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my_fsm</a:t>
            </a:r>
            <a:r>
              <a:rPr lang="ko-KR" altLang="en-US" sz="1400" dirty="0">
                <a:latin typeface="Consolas" panose="020B0609020204030204" pitchFamily="49" charset="0"/>
              </a:rPr>
              <a:t> of </a:t>
            </a:r>
            <a:r>
              <a:rPr lang="ko-KR" altLang="en-US" sz="1400" dirty="0" err="1">
                <a:latin typeface="Consolas" panose="020B0609020204030204" pitchFamily="49" charset="0"/>
              </a:rPr>
              <a:t>fsm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is</a:t>
            </a:r>
            <a:endParaRPr lang="ko-KR" altLang="en-US" sz="1400" dirty="0">
              <a:latin typeface="Consolas" panose="020B0609020204030204" pitchFamily="49" charset="0"/>
            </a:endParaRPr>
          </a:p>
          <a:p>
            <a:pPr indent="354013"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type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state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is</a:t>
            </a:r>
            <a:r>
              <a:rPr lang="ko-KR" altLang="en-US" sz="1400" dirty="0">
                <a:latin typeface="Consolas" panose="020B0609020204030204" pitchFamily="49" charset="0"/>
              </a:rPr>
              <a:t> (S0, S1, S2, S3);</a:t>
            </a:r>
          </a:p>
          <a:p>
            <a:pPr indent="354013"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signal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present_state</a:t>
            </a:r>
            <a:r>
              <a:rPr lang="ko-KR" altLang="en-US" sz="1400" dirty="0">
                <a:latin typeface="Consolas" panose="020B0609020204030204" pitchFamily="49" charset="0"/>
              </a:rPr>
              <a:t>, </a:t>
            </a:r>
            <a:r>
              <a:rPr lang="ko-KR" altLang="en-US" sz="1400" dirty="0" err="1">
                <a:latin typeface="Consolas" panose="020B0609020204030204" pitchFamily="49" charset="0"/>
              </a:rPr>
              <a:t>next_state</a:t>
            </a:r>
            <a:r>
              <a:rPr lang="ko-KR" altLang="en-US" sz="1400" dirty="0">
                <a:latin typeface="Consolas" panose="020B0609020204030204" pitchFamily="49" charset="0"/>
              </a:rPr>
              <a:t>: </a:t>
            </a:r>
            <a:r>
              <a:rPr lang="ko-KR" altLang="en-US" sz="1400" dirty="0" err="1">
                <a:latin typeface="Consolas" panose="020B0609020204030204" pitchFamily="49" charset="0"/>
              </a:rPr>
              <a:t>state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begin</a:t>
            </a:r>
            <a:endParaRPr lang="ko-KR" altLang="en-US" sz="1400" dirty="0">
              <a:latin typeface="Consolas" panose="020B0609020204030204" pitchFamily="49" charset="0"/>
            </a:endParaRPr>
          </a:p>
          <a:p>
            <a:pPr indent="354013">
              <a:spcBef>
                <a:spcPts val="0"/>
              </a:spcBef>
              <a:buNone/>
            </a:pPr>
            <a:r>
              <a:rPr lang="ko-KR" alt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-- </a:t>
            </a:r>
            <a:r>
              <a:rPr lang="ko-KR" alt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sequential</a:t>
            </a:r>
            <a:r>
              <a:rPr lang="ko-KR" alt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circuit</a:t>
            </a:r>
            <a:endParaRPr lang="ko-KR" altLang="en-US" sz="1400" dirty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indent="354013"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process</a:t>
            </a:r>
            <a:r>
              <a:rPr lang="ko-KR" altLang="en-US" sz="1400" dirty="0">
                <a:latin typeface="Consolas" panose="020B0609020204030204" pitchFamily="49" charset="0"/>
              </a:rPr>
              <a:t>(</a:t>
            </a:r>
            <a:r>
              <a:rPr lang="ko-KR" altLang="en-US" sz="1400" dirty="0" err="1">
                <a:latin typeface="Consolas" panose="020B0609020204030204" pitchFamily="49" charset="0"/>
              </a:rPr>
              <a:t>reset</a:t>
            </a:r>
            <a:r>
              <a:rPr lang="ko-KR" altLang="en-US" sz="1400" dirty="0">
                <a:latin typeface="Consolas" panose="020B0609020204030204" pitchFamily="49" charset="0"/>
              </a:rPr>
              <a:t>, </a:t>
            </a:r>
            <a:r>
              <a:rPr lang="ko-KR" altLang="en-US" sz="1400" dirty="0" err="1">
                <a:latin typeface="Consolas" panose="020B0609020204030204" pitchFamily="49" charset="0"/>
              </a:rPr>
              <a:t>clock</a:t>
            </a:r>
            <a:r>
              <a:rPr lang="ko-KR" altLang="en-US" sz="1400" dirty="0">
                <a:latin typeface="Consolas" panose="020B0609020204030204" pitchFamily="49" charset="0"/>
              </a:rPr>
              <a:t>)</a:t>
            </a:r>
          </a:p>
          <a:p>
            <a:pPr indent="354013"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begin</a:t>
            </a:r>
            <a:endParaRPr lang="ko-KR" altLang="en-US" sz="1400" dirty="0">
              <a:latin typeface="Consolas" panose="020B0609020204030204" pitchFamily="49" charset="0"/>
            </a:endParaRPr>
          </a:p>
          <a:p>
            <a:pPr indent="719138"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if</a:t>
            </a:r>
            <a:r>
              <a:rPr lang="ko-KR" altLang="en-US" sz="1400" dirty="0">
                <a:latin typeface="Consolas" panose="020B0609020204030204" pitchFamily="49" charset="0"/>
              </a:rPr>
              <a:t> (</a:t>
            </a:r>
            <a:r>
              <a:rPr lang="ko-KR" altLang="en-US" sz="1400" dirty="0" err="1">
                <a:latin typeface="Consolas" panose="020B0609020204030204" pitchFamily="49" charset="0"/>
              </a:rPr>
              <a:t>reset</a:t>
            </a:r>
            <a:r>
              <a:rPr lang="ko-KR" altLang="en-US" sz="1400" dirty="0">
                <a:latin typeface="Consolas" panose="020B0609020204030204" pitchFamily="49" charset="0"/>
              </a:rPr>
              <a:t>='1') </a:t>
            </a:r>
            <a:r>
              <a:rPr lang="ko-KR" altLang="en-US" sz="1400" dirty="0" err="1">
                <a:latin typeface="Consolas" panose="020B0609020204030204" pitchFamily="49" charset="0"/>
              </a:rPr>
              <a:t>then</a:t>
            </a:r>
            <a:endParaRPr lang="ko-KR" altLang="en-US" sz="1400" dirty="0">
              <a:latin typeface="Consolas" panose="020B0609020204030204" pitchFamily="49" charset="0"/>
            </a:endParaRPr>
          </a:p>
          <a:p>
            <a:pPr indent="1073150"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present_state</a:t>
            </a:r>
            <a:r>
              <a:rPr lang="ko-KR" altLang="en-US" sz="1400" dirty="0">
                <a:latin typeface="Consolas" panose="020B0609020204030204" pitchFamily="49" charset="0"/>
              </a:rPr>
              <a:t> &lt;= S0;</a:t>
            </a:r>
          </a:p>
          <a:p>
            <a:pPr indent="719138"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elsif</a:t>
            </a:r>
            <a:r>
              <a:rPr lang="ko-KR" altLang="en-US" sz="1400" dirty="0">
                <a:latin typeface="Consolas" panose="020B0609020204030204" pitchFamily="49" charset="0"/>
              </a:rPr>
              <a:t> (</a:t>
            </a:r>
            <a:r>
              <a:rPr lang="ko-KR" altLang="en-US" sz="1400" dirty="0" err="1">
                <a:latin typeface="Consolas" panose="020B0609020204030204" pitchFamily="49" charset="0"/>
              </a:rPr>
              <a:t>clock'event</a:t>
            </a:r>
            <a:r>
              <a:rPr lang="ko-KR" altLang="en-US" sz="1400" dirty="0">
                <a:latin typeface="Consolas" panose="020B0609020204030204" pitchFamily="49" charset="0"/>
              </a:rPr>
              <a:t> and </a:t>
            </a:r>
            <a:r>
              <a:rPr lang="ko-KR" altLang="en-US" sz="1400" dirty="0" err="1">
                <a:latin typeface="Consolas" panose="020B0609020204030204" pitchFamily="49" charset="0"/>
              </a:rPr>
              <a:t>clock</a:t>
            </a:r>
            <a:r>
              <a:rPr lang="ko-KR" altLang="en-US" sz="1400" dirty="0">
                <a:latin typeface="Consolas" panose="020B0609020204030204" pitchFamily="49" charset="0"/>
              </a:rPr>
              <a:t>='1') </a:t>
            </a:r>
            <a:r>
              <a:rPr lang="ko-KR" altLang="en-US" sz="1400" dirty="0" err="1">
                <a:latin typeface="Consolas" panose="020B0609020204030204" pitchFamily="49" charset="0"/>
              </a:rPr>
              <a:t>then</a:t>
            </a:r>
            <a:endParaRPr lang="ko-KR" altLang="en-US" sz="1400" dirty="0">
              <a:latin typeface="Consolas" panose="020B0609020204030204" pitchFamily="49" charset="0"/>
            </a:endParaRPr>
          </a:p>
          <a:p>
            <a:pPr indent="1073150"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present_state</a:t>
            </a:r>
            <a:r>
              <a:rPr lang="ko-KR" altLang="en-US" sz="1400" dirty="0">
                <a:latin typeface="Consolas" panose="020B0609020204030204" pitchFamily="49" charset="0"/>
              </a:rPr>
              <a:t> &lt;= </a:t>
            </a:r>
            <a:r>
              <a:rPr lang="ko-KR" altLang="en-US" sz="1400" dirty="0" err="1">
                <a:latin typeface="Consolas" panose="020B0609020204030204" pitchFamily="49" charset="0"/>
              </a:rPr>
              <a:t>next_state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 indent="719138"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end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if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 indent="354013"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end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process</a:t>
            </a:r>
            <a:r>
              <a:rPr lang="ko-KR" altLang="en-US" sz="1400" dirty="0">
                <a:latin typeface="Consolas" panose="020B0609020204030204" pitchFamily="49" charset="0"/>
              </a:rPr>
              <a:t>;	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C9A11FC2-34D6-4588-A8B2-1D518DECDCCC}"/>
              </a:ext>
            </a:extLst>
          </p:cNvPr>
          <p:cNvSpPr/>
          <p:nvPr/>
        </p:nvSpPr>
        <p:spPr>
          <a:xfrm>
            <a:off x="4871864" y="965041"/>
            <a:ext cx="5328592" cy="5286062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indent="354013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-- </a:t>
            </a:r>
            <a:r>
              <a:rPr lang="ko-KR" alt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combinational</a:t>
            </a:r>
            <a:r>
              <a:rPr lang="ko-KR" alt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circuit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</a:p>
          <a:p>
            <a:pPr indent="354013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process</a:t>
            </a:r>
            <a:r>
              <a:rPr lang="ko-KR" altLang="en-US" sz="1400" dirty="0">
                <a:latin typeface="Consolas" panose="020B0609020204030204" pitchFamily="49" charset="0"/>
              </a:rPr>
              <a:t>(</a:t>
            </a:r>
            <a:r>
              <a:rPr lang="ko-KR" altLang="en-US" sz="1400" dirty="0" err="1">
                <a:latin typeface="Consolas" panose="020B0609020204030204" pitchFamily="49" charset="0"/>
              </a:rPr>
              <a:t>x</a:t>
            </a:r>
            <a:r>
              <a:rPr lang="ko-KR" altLang="en-US" sz="1400" dirty="0">
                <a:latin typeface="Consolas" panose="020B0609020204030204" pitchFamily="49" charset="0"/>
              </a:rPr>
              <a:t>, </a:t>
            </a:r>
            <a:r>
              <a:rPr lang="ko-KR" altLang="en-US" sz="1400" dirty="0" err="1">
                <a:latin typeface="Consolas" panose="020B0609020204030204" pitchFamily="49" charset="0"/>
              </a:rPr>
              <a:t>present_state</a:t>
            </a:r>
            <a:r>
              <a:rPr lang="ko-KR" altLang="en-US" sz="1400" dirty="0">
                <a:latin typeface="Consolas" panose="020B0609020204030204" pitchFamily="49" charset="0"/>
              </a:rPr>
              <a:t>)</a:t>
            </a:r>
          </a:p>
          <a:p>
            <a:pPr indent="354013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begin</a:t>
            </a:r>
            <a:endParaRPr lang="ko-KR" altLang="en-US" sz="1400" dirty="0">
              <a:latin typeface="Consolas" panose="020B0609020204030204" pitchFamily="49" charset="0"/>
            </a:endParaRPr>
          </a:p>
          <a:p>
            <a:pPr indent="71913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case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present_state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is</a:t>
            </a:r>
            <a:endParaRPr lang="ko-KR" altLang="en-US" sz="1400" dirty="0">
              <a:latin typeface="Consolas" panose="020B0609020204030204" pitchFamily="49" charset="0"/>
            </a:endParaRPr>
          </a:p>
          <a:p>
            <a:pPr indent="1073150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when</a:t>
            </a:r>
            <a:r>
              <a:rPr lang="ko-KR" altLang="en-US" sz="1400" dirty="0">
                <a:latin typeface="Consolas" panose="020B0609020204030204" pitchFamily="49" charset="0"/>
              </a:rPr>
              <a:t> S0 =&gt;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z</a:t>
            </a:r>
            <a:r>
              <a:rPr lang="ko-KR" altLang="en-US" sz="1400" dirty="0">
                <a:latin typeface="Consolas" panose="020B0609020204030204" pitchFamily="49" charset="0"/>
              </a:rPr>
              <a:t> &lt;= '0';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if</a:t>
            </a:r>
            <a:r>
              <a:rPr lang="ko-KR" altLang="en-US" sz="1400" dirty="0">
                <a:latin typeface="Consolas" panose="020B0609020204030204" pitchFamily="49" charset="0"/>
              </a:rPr>
              <a:t> (</a:t>
            </a:r>
            <a:r>
              <a:rPr lang="ko-KR" altLang="en-US" sz="1400" dirty="0" err="1">
                <a:latin typeface="Consolas" panose="020B0609020204030204" pitchFamily="49" charset="0"/>
              </a:rPr>
              <a:t>x</a:t>
            </a:r>
            <a:r>
              <a:rPr lang="ko-KR" altLang="en-US" sz="1400" dirty="0">
                <a:latin typeface="Consolas" panose="020B0609020204030204" pitchFamily="49" charset="0"/>
              </a:rPr>
              <a:t> = '1') </a:t>
            </a:r>
            <a:r>
              <a:rPr lang="ko-KR" altLang="en-US" sz="1400" dirty="0" err="1">
                <a:latin typeface="Consolas" panose="020B0609020204030204" pitchFamily="49" charset="0"/>
              </a:rPr>
              <a:t>then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next_state</a:t>
            </a:r>
            <a:r>
              <a:rPr lang="ko-KR" altLang="en-US" sz="1400" dirty="0">
                <a:latin typeface="Consolas" panose="020B0609020204030204" pitchFamily="49" charset="0"/>
              </a:rPr>
              <a:t> &lt;= S1;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else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next_state</a:t>
            </a:r>
            <a:r>
              <a:rPr lang="ko-KR" altLang="en-US" sz="1400" dirty="0">
                <a:latin typeface="Consolas" panose="020B0609020204030204" pitchFamily="49" charset="0"/>
              </a:rPr>
              <a:t> &lt;= S0;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end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if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 indent="1073150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when</a:t>
            </a:r>
            <a:r>
              <a:rPr lang="ko-KR" altLang="en-US" sz="1400" dirty="0">
                <a:latin typeface="Consolas" panose="020B0609020204030204" pitchFamily="49" charset="0"/>
              </a:rPr>
              <a:t> S1 =&gt;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z</a:t>
            </a:r>
            <a:r>
              <a:rPr lang="ko-KR" altLang="en-US" sz="1400" dirty="0">
                <a:latin typeface="Consolas" panose="020B0609020204030204" pitchFamily="49" charset="0"/>
              </a:rPr>
              <a:t> &lt;= '0';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if</a:t>
            </a:r>
            <a:r>
              <a:rPr lang="ko-KR" altLang="en-US" sz="1400" dirty="0">
                <a:latin typeface="Consolas" panose="020B0609020204030204" pitchFamily="49" charset="0"/>
              </a:rPr>
              <a:t> (</a:t>
            </a:r>
            <a:r>
              <a:rPr lang="ko-KR" altLang="en-US" sz="1400" dirty="0" err="1">
                <a:latin typeface="Consolas" panose="020B0609020204030204" pitchFamily="49" charset="0"/>
              </a:rPr>
              <a:t>x</a:t>
            </a:r>
            <a:r>
              <a:rPr lang="ko-KR" altLang="en-US" sz="1400" dirty="0">
                <a:latin typeface="Consolas" panose="020B0609020204030204" pitchFamily="49" charset="0"/>
              </a:rPr>
              <a:t> = '1') </a:t>
            </a:r>
            <a:r>
              <a:rPr lang="ko-KR" altLang="en-US" sz="1400" dirty="0" err="1">
                <a:latin typeface="Consolas" panose="020B0609020204030204" pitchFamily="49" charset="0"/>
              </a:rPr>
              <a:t>then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next_state</a:t>
            </a:r>
            <a:r>
              <a:rPr lang="ko-KR" altLang="en-US" sz="1400" dirty="0">
                <a:latin typeface="Consolas" panose="020B0609020204030204" pitchFamily="49" charset="0"/>
              </a:rPr>
              <a:t> &lt;= S2;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else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next_state</a:t>
            </a:r>
            <a:r>
              <a:rPr lang="ko-KR" altLang="en-US" sz="1400" dirty="0">
                <a:latin typeface="Consolas" panose="020B0609020204030204" pitchFamily="49" charset="0"/>
              </a:rPr>
              <a:t> &lt;= S0;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end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if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 indent="1073150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when</a:t>
            </a:r>
            <a:r>
              <a:rPr lang="ko-KR" altLang="en-US" sz="1400" dirty="0">
                <a:latin typeface="Consolas" panose="020B0609020204030204" pitchFamily="49" charset="0"/>
              </a:rPr>
              <a:t> S2 =&gt;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z</a:t>
            </a:r>
            <a:r>
              <a:rPr lang="ko-KR" altLang="en-US" sz="1400" dirty="0">
                <a:latin typeface="Consolas" panose="020B0609020204030204" pitchFamily="49" charset="0"/>
              </a:rPr>
              <a:t> &lt;= '0';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if</a:t>
            </a:r>
            <a:r>
              <a:rPr lang="ko-KR" altLang="en-US" sz="1400" dirty="0">
                <a:latin typeface="Consolas" panose="020B0609020204030204" pitchFamily="49" charset="0"/>
              </a:rPr>
              <a:t> (</a:t>
            </a:r>
            <a:r>
              <a:rPr lang="ko-KR" altLang="en-US" sz="1400" dirty="0" err="1">
                <a:latin typeface="Consolas" panose="020B0609020204030204" pitchFamily="49" charset="0"/>
              </a:rPr>
              <a:t>x</a:t>
            </a:r>
            <a:r>
              <a:rPr lang="ko-KR" altLang="en-US" sz="1400" dirty="0">
                <a:latin typeface="Consolas" panose="020B0609020204030204" pitchFamily="49" charset="0"/>
              </a:rPr>
              <a:t> = '1') </a:t>
            </a:r>
            <a:r>
              <a:rPr lang="ko-KR" altLang="en-US" sz="1400" dirty="0" err="1">
                <a:latin typeface="Consolas" panose="020B0609020204030204" pitchFamily="49" charset="0"/>
              </a:rPr>
              <a:t>then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next_state</a:t>
            </a:r>
            <a:r>
              <a:rPr lang="ko-KR" altLang="en-US" sz="1400" dirty="0">
                <a:latin typeface="Consolas" panose="020B0609020204030204" pitchFamily="49" charset="0"/>
              </a:rPr>
              <a:t> &lt;= S3;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else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next_state</a:t>
            </a:r>
            <a:r>
              <a:rPr lang="ko-KR" altLang="en-US" sz="1400" dirty="0">
                <a:latin typeface="Consolas" panose="020B0609020204030204" pitchFamily="49" charset="0"/>
              </a:rPr>
              <a:t> &lt;= S0;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end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if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 indent="1073150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when</a:t>
            </a:r>
            <a:r>
              <a:rPr lang="ko-KR" altLang="en-US" sz="1400" dirty="0">
                <a:latin typeface="Consolas" panose="020B0609020204030204" pitchFamily="49" charset="0"/>
              </a:rPr>
              <a:t> S3 =&gt;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z</a:t>
            </a:r>
            <a:r>
              <a:rPr lang="ko-KR" altLang="en-US" sz="1400" dirty="0">
                <a:latin typeface="Consolas" panose="020B0609020204030204" pitchFamily="49" charset="0"/>
              </a:rPr>
              <a:t> &lt;= '1';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if</a:t>
            </a:r>
            <a:r>
              <a:rPr lang="ko-KR" altLang="en-US" sz="1400" dirty="0">
                <a:latin typeface="Consolas" panose="020B0609020204030204" pitchFamily="49" charset="0"/>
              </a:rPr>
              <a:t> (</a:t>
            </a:r>
            <a:r>
              <a:rPr lang="ko-KR" altLang="en-US" sz="1400" dirty="0" err="1">
                <a:latin typeface="Consolas" panose="020B0609020204030204" pitchFamily="49" charset="0"/>
              </a:rPr>
              <a:t>x</a:t>
            </a:r>
            <a:r>
              <a:rPr lang="ko-KR" altLang="en-US" sz="1400" dirty="0">
                <a:latin typeface="Consolas" panose="020B0609020204030204" pitchFamily="49" charset="0"/>
              </a:rPr>
              <a:t> = '1') </a:t>
            </a:r>
            <a:r>
              <a:rPr lang="ko-KR" altLang="en-US" sz="1400" dirty="0" err="1">
                <a:latin typeface="Consolas" panose="020B0609020204030204" pitchFamily="49" charset="0"/>
              </a:rPr>
              <a:t>then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next_state</a:t>
            </a:r>
            <a:r>
              <a:rPr lang="ko-KR" altLang="en-US" sz="1400" dirty="0">
                <a:latin typeface="Consolas" panose="020B0609020204030204" pitchFamily="49" charset="0"/>
              </a:rPr>
              <a:t> &lt;= S3;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else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next_state</a:t>
            </a:r>
            <a:r>
              <a:rPr lang="ko-KR" altLang="en-US" sz="1400" dirty="0">
                <a:latin typeface="Consolas" panose="020B0609020204030204" pitchFamily="49" charset="0"/>
              </a:rPr>
              <a:t> &lt;= S0;</a:t>
            </a:r>
          </a:p>
          <a:p>
            <a:pPr indent="143668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end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if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 indent="719138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end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case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 indent="354013"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end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process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500"/>
              </a:lnSpc>
              <a:spcBef>
                <a:spcPts val="0"/>
              </a:spcBef>
              <a:buNone/>
            </a:pPr>
            <a:r>
              <a:rPr lang="ko-KR" altLang="en-US" sz="1400" dirty="0" err="1">
                <a:latin typeface="Consolas" panose="020B0609020204030204" pitchFamily="49" charset="0"/>
              </a:rPr>
              <a:t>end</a:t>
            </a:r>
            <a:r>
              <a:rPr lang="ko-KR" altLang="en-US" sz="1400" dirty="0">
                <a:latin typeface="Consolas" panose="020B0609020204030204" pitchFamily="49" charset="0"/>
              </a:rPr>
              <a:t> </a:t>
            </a:r>
            <a:r>
              <a:rPr lang="ko-KR" altLang="en-US" sz="1400" dirty="0" err="1">
                <a:latin typeface="Consolas" panose="020B0609020204030204" pitchFamily="49" charset="0"/>
              </a:rPr>
              <a:t>architecture</a:t>
            </a:r>
            <a:r>
              <a:rPr lang="ko-KR" altLang="en-US" sz="1400" dirty="0"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F70CC-B94E-41D0-9773-3B011B1658FE}"/>
              </a:ext>
            </a:extLst>
          </p:cNvPr>
          <p:cNvSpPr txBox="1"/>
          <p:nvPr/>
        </p:nvSpPr>
        <p:spPr>
          <a:xfrm>
            <a:off x="9700497" y="918051"/>
            <a:ext cx="482824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 err="1">
                <a:latin typeface="Consolas" panose="020B0609020204030204" pitchFamily="49" charset="0"/>
              </a:rPr>
              <a:t>fsm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B5C0A4-580C-4FDB-9A95-2154DFBB232D}"/>
              </a:ext>
            </a:extLst>
          </p:cNvPr>
          <p:cNvSpPr txBox="1"/>
          <p:nvPr/>
        </p:nvSpPr>
        <p:spPr>
          <a:xfrm>
            <a:off x="9192344" y="1225828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CEB1EA47-C31E-4074-A86C-ADBE94C5C6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615656"/>
            <a:ext cx="1872208" cy="26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131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Dscf0028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911424" y="962304"/>
            <a:ext cx="2304256" cy="426014"/>
          </a:xfrm>
          <a:prstGeom prst="rect">
            <a:avLst/>
          </a:prstGeom>
          <a:solidFill>
            <a:srgbClr val="CAE8AA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50000"/>
              </a:lnSpc>
              <a:buNone/>
            </a:pPr>
            <a:endParaRPr lang="en-US" altLang="ko-KR" sz="2000" dirty="0"/>
          </a:p>
          <a:p>
            <a:pPr eaLnBrk="1" hangingPunct="1">
              <a:lnSpc>
                <a:spcPct val="50000"/>
              </a:lnSpc>
              <a:spcBef>
                <a:spcPts val="0"/>
              </a:spcBef>
              <a:buNone/>
            </a:pPr>
            <a:r>
              <a:rPr lang="en-US" altLang="ko-KR" sz="2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process</a:t>
            </a:r>
            <a:r>
              <a:rPr lang="en-US" altLang="ko-KR" sz="2000" dirty="0"/>
              <a:t> structure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8229600" cy="648072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VHDL Process</a:t>
            </a:r>
          </a:p>
        </p:txBody>
      </p:sp>
      <p:sp>
        <p:nvSpPr>
          <p:cNvPr id="7" name="_x352480904">
            <a:extLst>
              <a:ext uri="{FF2B5EF4-FFF2-40B4-BE49-F238E27FC236}">
                <a16:creationId xmlns:a16="http://schemas.microsoft.com/office/drawing/2014/main" id="{56F8CD8C-ED8E-4BB5-A17A-2A7F1A9B3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432" y="1484784"/>
            <a:ext cx="7488833" cy="1956792"/>
          </a:xfrm>
          <a:prstGeom prst="rect">
            <a:avLst/>
          </a:prstGeom>
          <a:solidFill>
            <a:srgbClr val="FFFFFF"/>
          </a:solidFill>
          <a:ln w="4191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함초롬바탕" panose="02030604000101010101" pitchFamily="18" charset="-127"/>
              </a:rPr>
              <a:t>[</a:t>
            </a:r>
            <a:r>
              <a:rPr kumimoji="0" lang="en-US" altLang="ko-KR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함초롬바탕" panose="02030604000101010101" pitchFamily="18" charset="-127"/>
              </a:rPr>
              <a:t>process_name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함초롬바탕" panose="02030604000101010101" pitchFamily="18" charset="-127"/>
              </a:rPr>
              <a:t>]:	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ea typeface="함초롬바탕" panose="02030604000101010101" pitchFamily="18" charset="-127"/>
              </a:rPr>
              <a:t>process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함초롬바탕" panose="02030604000101010101" pitchFamily="18" charset="-127"/>
              </a:rPr>
              <a:t>(</a:t>
            </a:r>
            <a:r>
              <a:rPr kumimoji="0" lang="en-US" altLang="ko-KR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함초롬바탕" panose="02030604000101010101" pitchFamily="18" charset="-127"/>
              </a:rPr>
              <a:t>sensitivity_list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함초롬바탕" panose="02030604000101010101" pitchFamily="18" charset="-127"/>
              </a:rPr>
              <a:t>)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dirty="0">
                <a:solidFill>
                  <a:srgbClr val="000000"/>
                </a:solidFill>
                <a:latin typeface="Consolas" panose="020B0609020204030204" pitchFamily="49" charset="0"/>
                <a:ea typeface="함초롬바탕" panose="02030604000101010101" pitchFamily="18" charset="-127"/>
              </a:rPr>
              <a:t>			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ea typeface="함초롬바탕" panose="02030604000101010101" pitchFamily="18" charset="-127"/>
              </a:rPr>
              <a:t>begin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dirty="0">
                <a:solidFill>
                  <a:srgbClr val="0000FF"/>
                </a:solidFill>
                <a:latin typeface="Consolas" panose="020B0609020204030204" pitchFamily="49" charset="0"/>
                <a:ea typeface="함초롬바탕" panose="02030604000101010101" pitchFamily="18" charset="-127"/>
              </a:rPr>
              <a:t>			   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699B37"/>
                </a:solidFill>
                <a:effectLst/>
                <a:latin typeface="Consolas" panose="020B0609020204030204" pitchFamily="49" charset="0"/>
                <a:ea typeface="함초롬바탕" panose="02030604000101010101" pitchFamily="18" charset="-127"/>
              </a:rPr>
              <a:t>-- sequential statements.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			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ea typeface="함초롬바탕" panose="02030604000101010101" pitchFamily="18" charset="-127"/>
              </a:rPr>
              <a:t>end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ea typeface="함초롬바탕" panose="02030604000101010101" pitchFamily="18" charset="-127"/>
              </a:rPr>
              <a:t>process; </a:t>
            </a:r>
            <a:endParaRPr kumimoji="0" lang="en-US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A71E92C-09B0-48C6-9D8D-10BB712FCD08}"/>
              </a:ext>
            </a:extLst>
          </p:cNvPr>
          <p:cNvSpPr/>
          <p:nvPr/>
        </p:nvSpPr>
        <p:spPr>
          <a:xfrm>
            <a:off x="623392" y="3573016"/>
            <a:ext cx="10729192" cy="1619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0" algn="just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(1) </a:t>
            </a:r>
            <a:r>
              <a:rPr lang="en-US" altLang="ko-KR" sz="1600" i="1" kern="0" dirty="0" err="1">
                <a:solidFill>
                  <a:srgbClr val="000000"/>
                </a:solidFill>
                <a:latin typeface="Consolas" panose="020B0609020204030204" pitchFamily="49" charset="0"/>
                <a:ea typeface="한컴바탕"/>
              </a:rPr>
              <a:t>process_name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: (</a:t>
            </a:r>
            <a:r>
              <a:rPr lang="ko-KR" altLang="en-US" sz="1600" kern="0" dirty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선택사항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) process</a:t>
            </a:r>
            <a:r>
              <a:rPr lang="ko-KR" altLang="en-US" sz="1600" kern="0" dirty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의 이름</a:t>
            </a:r>
            <a:endParaRPr lang="ko-KR" altLang="en-US" sz="1600" kern="0" dirty="0">
              <a:solidFill>
                <a:srgbClr val="000000"/>
              </a:solidFill>
              <a:latin typeface="한컴바탕"/>
            </a:endParaRPr>
          </a:p>
          <a:p>
            <a:pPr marL="381000" algn="just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(2) </a:t>
            </a:r>
            <a:r>
              <a:rPr lang="en-US" altLang="ko-KR" sz="1600" i="1" kern="0" dirty="0" err="1">
                <a:solidFill>
                  <a:srgbClr val="000000"/>
                </a:solidFill>
                <a:latin typeface="Consolas" panose="020B0609020204030204" pitchFamily="49" charset="0"/>
                <a:ea typeface="한컴바탕"/>
              </a:rPr>
              <a:t>sensitivity_list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: (</a:t>
            </a:r>
            <a:r>
              <a:rPr lang="ko-KR" altLang="en-US" sz="1600" kern="0" dirty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강제사항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) </a:t>
            </a:r>
            <a:r>
              <a:rPr lang="ko-KR" altLang="en-US" sz="1600" kern="0" dirty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 나열된 신호 중 하나라도 변하면 이 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process</a:t>
            </a:r>
            <a:r>
              <a:rPr lang="ko-KR" altLang="en-US" sz="1600" kern="0" dirty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가 실행됨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.</a:t>
            </a:r>
            <a:endParaRPr lang="ko-KR" altLang="en-US" sz="1600" kern="0" dirty="0">
              <a:solidFill>
                <a:srgbClr val="000000"/>
              </a:solidFill>
              <a:latin typeface="한컴바탕"/>
            </a:endParaRPr>
          </a:p>
          <a:p>
            <a:pPr marL="381000" algn="just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(3) begin</a:t>
            </a:r>
            <a:r>
              <a:rPr lang="ko-KR" altLang="en-US" sz="1600" kern="0" dirty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과 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end </a:t>
            </a:r>
            <a:r>
              <a:rPr lang="ko-KR" altLang="en-US" sz="1600" kern="0" dirty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사이에 있는 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sequential statements</a:t>
            </a:r>
            <a:r>
              <a:rPr lang="ko-KR" altLang="en-US" sz="1600" kern="0" dirty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들은 </a:t>
            </a:r>
            <a:r>
              <a:rPr lang="ko-KR" altLang="en-US" sz="1600" kern="0" dirty="0">
                <a:solidFill>
                  <a:srgbClr val="FF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순차적</a:t>
            </a:r>
            <a:r>
              <a:rPr lang="ko-KR" altLang="en-US" sz="1600" kern="0" dirty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으로 수행된다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. </a:t>
            </a:r>
            <a:endParaRPr lang="ko-KR" altLang="en-US" sz="1600" kern="0" dirty="0">
              <a:solidFill>
                <a:srgbClr val="000000"/>
              </a:solidFill>
              <a:latin typeface="한컴바탕"/>
            </a:endParaRPr>
          </a:p>
          <a:p>
            <a:pPr marL="381000" algn="just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(4) </a:t>
            </a:r>
            <a:r>
              <a:rPr lang="en-US" altLang="ko-KR" sz="1600" kern="0" dirty="0">
                <a:solidFill>
                  <a:srgbClr val="0000FF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Process </a:t>
            </a:r>
            <a:r>
              <a:rPr lang="ko-KR" altLang="en-US" sz="1600" kern="0" dirty="0">
                <a:solidFill>
                  <a:srgbClr val="0000FF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안에 있는 </a:t>
            </a:r>
            <a:r>
              <a:rPr lang="en-US" altLang="ko-KR" sz="1600" kern="0" dirty="0">
                <a:solidFill>
                  <a:srgbClr val="0000FF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signals</a:t>
            </a:r>
            <a:r>
              <a:rPr lang="ko-KR" altLang="en-US" sz="1600" kern="0" dirty="0">
                <a:solidFill>
                  <a:srgbClr val="0000FF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들은 그 </a:t>
            </a:r>
            <a:r>
              <a:rPr lang="en-US" altLang="ko-KR" sz="1600" kern="0" dirty="0">
                <a:solidFill>
                  <a:srgbClr val="0000FF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process </a:t>
            </a:r>
            <a:r>
              <a:rPr lang="ko-KR" altLang="en-US" sz="1600" kern="0" dirty="0">
                <a:solidFill>
                  <a:srgbClr val="0000FF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안의 모든 </a:t>
            </a:r>
            <a:r>
              <a:rPr lang="en-US" altLang="ko-KR" sz="1600" kern="0" dirty="0">
                <a:solidFill>
                  <a:srgbClr val="0000FF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statements</a:t>
            </a:r>
            <a:r>
              <a:rPr lang="ko-KR" altLang="en-US" sz="1600" kern="0" dirty="0">
                <a:solidFill>
                  <a:srgbClr val="0000FF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의 실행이 끝나야만 그 값들이 변한다</a:t>
            </a:r>
            <a:r>
              <a:rPr lang="en-US" altLang="ko-KR" sz="1600" kern="0" dirty="0">
                <a:solidFill>
                  <a:srgbClr val="0000FF"/>
                </a:solidFill>
                <a:latin typeface="Times New Roman" panose="02020603050405020304" pitchFamily="18" charset="0"/>
                <a:ea typeface="HY신명조" panose="02030600000101010101" pitchFamily="18" charset="-127"/>
              </a:rPr>
              <a:t>.</a:t>
            </a:r>
            <a:endParaRPr lang="ko-KR" altLang="en-US" sz="1600" kern="0" dirty="0">
              <a:solidFill>
                <a:srgbClr val="000000"/>
              </a:solidFill>
              <a:latin typeface="한컴바탕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1533950" y="1004942"/>
            <a:ext cx="3582848" cy="504562"/>
          </a:xfrm>
          <a:prstGeom prst="rect">
            <a:avLst/>
          </a:prstGeom>
          <a:solidFill>
            <a:srgbClr val="CAE8AA"/>
          </a:solidFill>
          <a:ln>
            <a:noFill/>
          </a:ln>
          <a:extLst/>
        </p:spPr>
        <p:txBody>
          <a:bodyPr wrap="square" anchor="t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20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ko-KR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altLang="ko-KR" sz="20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altLang="ko-KR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altLang="ko-KR" sz="20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 statement</a:t>
            </a:r>
            <a:endParaRPr lang="en-US" altLang="ko-KR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16633"/>
            <a:ext cx="8229600" cy="648072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Sequential Statements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05040" y="1772817"/>
            <a:ext cx="3654857" cy="1200329"/>
          </a:xfrm>
          <a:prstGeom prst="rect">
            <a:avLst/>
          </a:prstGeom>
          <a:solidFill>
            <a:schemeClr val="bg1"/>
          </a:solidFill>
          <a:ln w="12700">
            <a:solidFill>
              <a:srgbClr val="996633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condition </a:t>
            </a: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sequential-statements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312024" y="1772816"/>
            <a:ext cx="3312368" cy="3416320"/>
          </a:xfrm>
          <a:prstGeom prst="rect">
            <a:avLst/>
          </a:prstGeom>
          <a:solidFill>
            <a:schemeClr val="bg1"/>
          </a:solidFill>
          <a:ln w="12700">
            <a:solidFill>
              <a:srgbClr val="996633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condition1 </a:t>
            </a: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sequential-statements1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i="1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condition2 </a:t>
            </a: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sequential-statements2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i="1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condition3 </a:t>
            </a: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sequential-statements3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sequential-statements4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40576" y="3236459"/>
            <a:ext cx="3619321" cy="1938992"/>
          </a:xfrm>
          <a:prstGeom prst="rect">
            <a:avLst/>
          </a:prstGeom>
          <a:solidFill>
            <a:schemeClr val="bg1"/>
          </a:solidFill>
          <a:ln w="12700">
            <a:solidFill>
              <a:srgbClr val="996633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condition </a:t>
            </a: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sequential-statements1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sequential-statements2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ko-KR" sz="16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</p:txBody>
      </p:sp>
    </p:spTree>
    <p:extLst>
      <p:ext uri="{BB962C8B-B14F-4D97-AF65-F5344CB8AC3E}">
        <p14:creationId xmlns:p14="http://schemas.microsoft.com/office/powerpoint/2010/main" val="15219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812571" y="2298577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ko-KR" altLang="ko-KR" sz="180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985484" y="1196753"/>
            <a:ext cx="2382324" cy="400110"/>
          </a:xfrm>
          <a:prstGeom prst="rect">
            <a:avLst/>
          </a:prstGeom>
          <a:solidFill>
            <a:srgbClr val="CAE8AA"/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ko-KR" sz="2000" i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statement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992313" y="1637859"/>
            <a:ext cx="6172200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expression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choice1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=&gt;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sequential statements1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choice2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=&gt;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sequential statements2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[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others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=&gt;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sequential statements]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991523" y="4149080"/>
            <a:ext cx="7467600" cy="3667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If </a:t>
            </a:r>
            <a:r>
              <a:rPr lang="en-US" altLang="ko-KR" sz="1800" dirty="0">
                <a:solidFill>
                  <a:srgbClr val="3333FF"/>
                </a:solidFill>
                <a:latin typeface="Arial" panose="020B0604020202020204" pitchFamily="34" charset="0"/>
              </a:rPr>
              <a:t>no action </a:t>
            </a:r>
            <a:r>
              <a:rPr lang="en-US" altLang="ko-KR" sz="1800" dirty="0">
                <a:latin typeface="Arial" panose="020B0604020202020204" pitchFamily="34" charset="0"/>
              </a:rPr>
              <a:t>is specified for the </a:t>
            </a:r>
            <a:r>
              <a:rPr lang="en-US" altLang="ko-KR" sz="1800" dirty="0">
                <a:solidFill>
                  <a:srgbClr val="3333FF"/>
                </a:solidFill>
                <a:latin typeface="Arial" panose="020B0604020202020204" pitchFamily="34" charset="0"/>
              </a:rPr>
              <a:t>other choices</a:t>
            </a:r>
            <a:r>
              <a:rPr lang="en-US" altLang="ko-KR" sz="1800" dirty="0">
                <a:latin typeface="Arial" panose="020B0604020202020204" pitchFamily="34" charset="0"/>
              </a:rPr>
              <a:t>, the clause should be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135560" y="4556788"/>
            <a:ext cx="3225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 others =&gt; null;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4D20550-279E-4365-97BB-A696EADD0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16633"/>
            <a:ext cx="8229600" cy="648072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Sequential Statements</a:t>
            </a:r>
          </a:p>
        </p:txBody>
      </p:sp>
    </p:spTree>
    <p:extLst>
      <p:ext uri="{BB962C8B-B14F-4D97-AF65-F5344CB8AC3E}">
        <p14:creationId xmlns:p14="http://schemas.microsoft.com/office/powerpoint/2010/main" val="2093786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40"/>
          <p:cNvSpPr txBox="1">
            <a:spLocks noChangeArrowheads="1"/>
          </p:cNvSpPr>
          <p:nvPr/>
        </p:nvSpPr>
        <p:spPr bwMode="auto">
          <a:xfrm>
            <a:off x="1415480" y="1124744"/>
            <a:ext cx="3884688" cy="36933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VHDL Code for a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Transparent Latch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480" y="1987908"/>
            <a:ext cx="1327424" cy="11791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067920" y="1607543"/>
            <a:ext cx="6624736" cy="4278094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ieee.std_logic_1164.all;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t_latch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port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(D, G 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6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data and clock inputs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Q :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out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en-US" altLang="ko-KR" sz="16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</a:t>
            </a:r>
            <a:r>
              <a:rPr lang="en-US" altLang="ko-KR" sz="1600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t_latch</a:t>
            </a:r>
            <a:r>
              <a:rPr lang="en-US" altLang="ko-KR" sz="16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output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t_latch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prototype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t_latch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process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(G, D)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G = ‘1’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 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Q &lt;= D; 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end if;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process;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prototype;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ko-KR" altLang="en-US" sz="1600" dirty="0">
              <a:solidFill>
                <a:srgbClr val="3333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62201E63-C913-4FCA-AA96-2772BD8D8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352" y="116632"/>
            <a:ext cx="11593288" cy="620287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Flip-Flops Using VHDL Processes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8E8A73-BF36-4D3F-9F7A-6860253D2EF2}"/>
              </a:ext>
            </a:extLst>
          </p:cNvPr>
          <p:cNvSpPr txBox="1"/>
          <p:nvPr/>
        </p:nvSpPr>
        <p:spPr>
          <a:xfrm>
            <a:off x="9713414" y="1610383"/>
            <a:ext cx="880369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 err="1">
                <a:latin typeface="Consolas" panose="020B0609020204030204" pitchFamily="49" charset="0"/>
              </a:rPr>
              <a:t>t_latch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E997E3-4BC8-4196-962F-50E486DB15EF}"/>
              </a:ext>
            </a:extLst>
          </p:cNvPr>
          <p:cNvSpPr txBox="1"/>
          <p:nvPr/>
        </p:nvSpPr>
        <p:spPr>
          <a:xfrm>
            <a:off x="9713414" y="1918160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89560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auto">
          <a:xfrm>
            <a:off x="4368786" y="4549585"/>
            <a:ext cx="2592288" cy="28803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Tx/>
              <a:buAutoNum type="arabicPlain"/>
            </a:pPr>
            <a:endParaRPr lang="ko-KR" altLang="en-US">
              <a:latin typeface="Arial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3352" y="116632"/>
            <a:ext cx="11593288" cy="620287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Flip-Flops Using VHDL Processes</a:t>
            </a:r>
          </a:p>
        </p:txBody>
      </p:sp>
      <p:sp>
        <p:nvSpPr>
          <p:cNvPr id="6149" name="Text Box 38"/>
          <p:cNvSpPr txBox="1">
            <a:spLocks noChangeArrowheads="1"/>
          </p:cNvSpPr>
          <p:nvPr/>
        </p:nvSpPr>
        <p:spPr bwMode="auto">
          <a:xfrm>
            <a:off x="1199456" y="1124744"/>
            <a:ext cx="4105434" cy="36933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VHDL Code for a Simple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D Flip-Flop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72642" y="1595420"/>
            <a:ext cx="6796672" cy="4278094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ieee.std_logic_1164.all;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d_ff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port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(D, CLK 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6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data and clock inputs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Q :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out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en-US" altLang="ko-KR" sz="16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</a:t>
            </a:r>
            <a:r>
              <a:rPr lang="en-US" altLang="ko-KR" sz="1600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dff</a:t>
            </a:r>
            <a:r>
              <a:rPr lang="en-US" altLang="ko-KR" sz="16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output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d_ff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prototype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d_ff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process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(CLK)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if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CLK’event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and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CLK=’1’)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Q &lt;= D; 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end if; </a:t>
            </a:r>
            <a:r>
              <a:rPr lang="en-US" altLang="ko-KR" sz="16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otherwise, does not change.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process;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prototype;</a:t>
            </a:r>
            <a:endParaRPr lang="ko-KR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442" y="2432162"/>
            <a:ext cx="1327424" cy="11791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0BA76DE-B6AB-496D-A850-6511ADF8B73C}"/>
              </a:ext>
            </a:extLst>
          </p:cNvPr>
          <p:cNvSpPr txBox="1"/>
          <p:nvPr/>
        </p:nvSpPr>
        <p:spPr>
          <a:xfrm>
            <a:off x="9869314" y="1591666"/>
            <a:ext cx="582211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 err="1">
                <a:latin typeface="Consolas" panose="020B0609020204030204" pitchFamily="49" charset="0"/>
              </a:rPr>
              <a:t>d_ff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990E95-63C9-4C17-8A44-8497F24F6E94}"/>
              </a:ext>
            </a:extLst>
          </p:cNvPr>
          <p:cNvSpPr txBox="1"/>
          <p:nvPr/>
        </p:nvSpPr>
        <p:spPr>
          <a:xfrm>
            <a:off x="9869314" y="1899443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31368" y="2352575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ko-KR" altLang="ko-KR" sz="180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07368" y="1089048"/>
            <a:ext cx="3384376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Arial" panose="020B0604020202020204" pitchFamily="34" charset="0"/>
              </a:rPr>
              <a:t>VHDL Code For a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D Flip-flop</a:t>
            </a:r>
            <a:r>
              <a:rPr lang="en-US" altLang="ko-KR" sz="1800" dirty="0">
                <a:latin typeface="Arial" panose="020B0604020202020204" pitchFamily="34" charset="0"/>
              </a:rPr>
              <a:t> with </a:t>
            </a:r>
            <a:r>
              <a:rPr lang="en-US" altLang="ko-KR" sz="1800" i="1" dirty="0">
                <a:solidFill>
                  <a:srgbClr val="3333FF"/>
                </a:solidFill>
                <a:latin typeface="Arial" panose="020B0604020202020204" pitchFamily="34" charset="0"/>
              </a:rPr>
              <a:t>Asynchronous Clear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508" y="2471529"/>
            <a:ext cx="1613720" cy="14401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95800" y="1089048"/>
            <a:ext cx="5184576" cy="4770537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ieee.std_logic_1164.all;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d_ff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port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(D, CLK,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ClrN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altLang="ko-KR" sz="1600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Q :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out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endParaRPr lang="en-US" altLang="ko-KR" sz="1600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d_ff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altLang="ko-KR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prototype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of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d_ff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process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(CLK,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ClrN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begin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ko-KR" sz="16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ko-KR" sz="1600" dirty="0" err="1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ClrN</a:t>
            </a:r>
            <a:r>
              <a:rPr lang="en-US" altLang="ko-KR" sz="16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= ‘0’</a:t>
            </a:r>
            <a:r>
              <a:rPr lang="en-US" altLang="ko-KR" sz="16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then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Q &lt;= ‘0’;</a:t>
            </a:r>
            <a:endParaRPr lang="en-US" altLang="ko-KR" sz="1600" dirty="0">
              <a:solidFill>
                <a:srgbClr val="3333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ko-KR" sz="16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elsif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CLK’event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CLK=‘1’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    Q &lt;= D;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if;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process;</a:t>
            </a:r>
          </a:p>
          <a:p>
            <a:pPr>
              <a:spcBef>
                <a:spcPts val="0"/>
              </a:spcBef>
              <a:buNone/>
            </a:pP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prototype;</a:t>
            </a:r>
            <a:endParaRPr lang="ko-KR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A7E737A-F56C-436A-AE25-3A26F1DF62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352" y="116632"/>
            <a:ext cx="11593288" cy="620287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 Flip-Flops Using VHDL Processes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DF09DA-51AE-40DC-8067-D859A5400B92}"/>
              </a:ext>
            </a:extLst>
          </p:cNvPr>
          <p:cNvSpPr txBox="1"/>
          <p:nvPr/>
        </p:nvSpPr>
        <p:spPr>
          <a:xfrm>
            <a:off x="9486327" y="1112983"/>
            <a:ext cx="979755" cy="307777"/>
          </a:xfrm>
          <a:prstGeom prst="rect">
            <a:avLst/>
          </a:prstGeom>
          <a:solidFill>
            <a:srgbClr val="CAE8AA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 err="1">
                <a:latin typeface="Consolas" panose="020B0609020204030204" pitchFamily="49" charset="0"/>
              </a:rPr>
              <a:t>d_ff_clr</a:t>
            </a:r>
            <a:endParaRPr lang="ko-KR" altLang="en-US" sz="1400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3E43C7-CF9C-42F2-AFDB-1E0F8A3450E3}"/>
              </a:ext>
            </a:extLst>
          </p:cNvPr>
          <p:cNvSpPr txBox="1"/>
          <p:nvPr/>
        </p:nvSpPr>
        <p:spPr>
          <a:xfrm>
            <a:off x="9486327" y="1420760"/>
            <a:ext cx="99097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400" dirty="0"/>
              <a:t>simulation</a:t>
            </a:r>
            <a:endParaRPr lang="ko-KR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AutoNum type="arabicPlain"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AutoNum type="arabicPlain"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3576</TotalTime>
  <Words>3401</Words>
  <Application>Microsoft Office PowerPoint</Application>
  <PresentationFormat>와이드스크린</PresentationFormat>
  <Paragraphs>600</Paragraphs>
  <Slides>31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13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7" baseType="lpstr">
      <vt:lpstr>HY신명조</vt:lpstr>
      <vt:lpstr>굴림</vt:lpstr>
      <vt:lpstr>맑은 고딕</vt:lpstr>
      <vt:lpstr>한컴바탕</vt:lpstr>
      <vt:lpstr>함초롬바탕</vt:lpstr>
      <vt:lpstr>휴먼명조</vt:lpstr>
      <vt:lpstr>Arial</vt:lpstr>
      <vt:lpstr>Arial Narrow</vt:lpstr>
      <vt:lpstr>Calibri</vt:lpstr>
      <vt:lpstr>Calibri Light</vt:lpstr>
      <vt:lpstr>Cambria Math</vt:lpstr>
      <vt:lpstr>Consolas</vt:lpstr>
      <vt:lpstr>Times New Roman</vt:lpstr>
      <vt:lpstr>기본 디자인</vt:lpstr>
      <vt:lpstr>Office 테마</vt:lpstr>
      <vt:lpstr>Equation</vt:lpstr>
      <vt:lpstr>PowerPoint 프레젠테이션</vt:lpstr>
      <vt:lpstr>PowerPoint 프레젠테이션</vt:lpstr>
      <vt:lpstr>PowerPoint 프레젠테이션</vt:lpstr>
      <vt:lpstr>VHDL Process</vt:lpstr>
      <vt:lpstr>Sequential Statements</vt:lpstr>
      <vt:lpstr>Sequential Statements</vt:lpstr>
      <vt:lpstr>Modeling Flip-Flops Using VHDL Processes</vt:lpstr>
      <vt:lpstr>Modeling Flip-Flops Using VHDL Processes</vt:lpstr>
      <vt:lpstr>Modeling Flip-Flops Using VHDL Processes</vt:lpstr>
      <vt:lpstr>Modeling Flip-Flops Using VHDL Processes</vt:lpstr>
      <vt:lpstr>Modeling Flip-Flops Using VHDL Processes</vt:lpstr>
      <vt:lpstr>Modeling Flip-Flops Using VHDL Processes</vt:lpstr>
      <vt:lpstr>PowerPoint 프레젠테이션</vt:lpstr>
      <vt:lpstr>Modeling Registers and Counters Using VHDL Processes</vt:lpstr>
      <vt:lpstr>Modeling Registers and Counters Using VHDL Processes</vt:lpstr>
      <vt:lpstr>Modeling Registers and Counters Using VHDL Processes</vt:lpstr>
      <vt:lpstr>Modeling Registers and Counters Using VHDL Processes</vt:lpstr>
      <vt:lpstr>Modeling Registers and Counters Using VHDL Processes</vt:lpstr>
      <vt:lpstr>Modeling Registers and Counters Using VHDL Processes</vt:lpstr>
      <vt:lpstr>Modeling Registers and Counters Using VHDL Processes</vt:lpstr>
      <vt:lpstr>Modeling Registers and Counters Using VHDL Processes</vt:lpstr>
      <vt:lpstr>Modeling Registers and Counters Using VHDL Processes</vt:lpstr>
      <vt:lpstr>Modeling Combination Logic Using VHDL Processes</vt:lpstr>
      <vt:lpstr>Modeling Combination Logic Using VHDL Processes</vt:lpstr>
      <vt:lpstr>Modeling Combination Logic Using VHDL Processes</vt:lpstr>
      <vt:lpstr>Modeling a State Machine</vt:lpstr>
      <vt:lpstr>Modeling a State Machine</vt:lpstr>
      <vt:lpstr>Modeling a State Machine</vt:lpstr>
      <vt:lpstr>Modeling a State Machine</vt:lpstr>
      <vt:lpstr>Modeling a State Machine</vt:lpstr>
      <vt:lpstr>PowerPoint 프레젠테이션</vt:lpstr>
    </vt:vector>
  </TitlesOfParts>
  <Company>Inje Univ.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17</dc:title>
  <dc:creator>Jongman Cho</dc:creator>
  <cp:lastModifiedBy>Jongmn Cho</cp:lastModifiedBy>
  <cp:revision>293</cp:revision>
  <dcterms:created xsi:type="dcterms:W3CDTF">2003-08-14T08:31:30Z</dcterms:created>
  <dcterms:modified xsi:type="dcterms:W3CDTF">2020-05-12T17:12:00Z</dcterms:modified>
</cp:coreProperties>
</file>