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61" r:id="rId2"/>
    <p:sldId id="256" r:id="rId3"/>
    <p:sldId id="257" r:id="rId4"/>
    <p:sldId id="276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64" r:id="rId15"/>
    <p:sldId id="333" r:id="rId16"/>
    <p:sldId id="301" r:id="rId17"/>
    <p:sldId id="302" r:id="rId18"/>
    <p:sldId id="366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9" r:id="rId29"/>
    <p:sldId id="315" r:id="rId30"/>
    <p:sldId id="316" r:id="rId31"/>
    <p:sldId id="320" r:id="rId32"/>
    <p:sldId id="321" r:id="rId33"/>
    <p:sldId id="322" r:id="rId34"/>
    <p:sldId id="317" r:id="rId35"/>
    <p:sldId id="318" r:id="rId36"/>
    <p:sldId id="323" r:id="rId37"/>
    <p:sldId id="362" r:id="rId38"/>
    <p:sldId id="335" r:id="rId39"/>
    <p:sldId id="305" r:id="rId40"/>
    <p:sldId id="303" r:id="rId41"/>
    <p:sldId id="304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5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24"/>
    </p:cViewPr>
  </p:sorterViewPr>
  <p:notesViewPr>
    <p:cSldViewPr snapToGrid="0" showGuides="1">
      <p:cViewPr varScale="1">
        <p:scale>
          <a:sx n="102" d="100"/>
          <a:sy n="102" d="100"/>
        </p:scale>
        <p:origin x="34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0521C-DF42-4B79-BB7A-29F13C49891E}" type="datetimeFigureOut">
              <a:rPr lang="ko-KR" altLang="en-US" smtClean="0"/>
              <a:t>2021-05-06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3E24-2188-47AD-8054-DA21922C18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41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6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07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98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11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15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6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07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532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600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850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98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910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980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720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86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7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84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75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98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77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00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831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02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8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1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1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77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0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767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748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8594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38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64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13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27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96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70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3E24-2188-47AD-8054-DA21922C181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4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0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94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88000" y="144000"/>
            <a:ext cx="11616266" cy="501149"/>
          </a:xfrm>
        </p:spPr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88000" y="1080000"/>
            <a:ext cx="11616266" cy="500893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ClrTx/>
              <a:buSzPct val="75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tx1"/>
              </a:buClr>
              <a:buSzPct val="55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ko-KR" dirty="0"/>
              <a:t> Master</a:t>
            </a:r>
            <a:r>
              <a:rPr lang="ko-KR" altLang="en-US" dirty="0"/>
              <a:t> </a:t>
            </a:r>
            <a:r>
              <a:rPr lang="en-US" altLang="ko-KR" dirty="0"/>
              <a:t>Text </a:t>
            </a:r>
            <a:r>
              <a:rPr lang="ko-KR" altLang="en-US" dirty="0"/>
              <a:t>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 다섯째 수준</a:t>
            </a:r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0" y="794084"/>
            <a:ext cx="12192000" cy="240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288000" y="6356350"/>
            <a:ext cx="3293400" cy="360000"/>
          </a:xfrm>
        </p:spPr>
        <p:txBody>
          <a:bodyPr/>
          <a:lstStyle>
            <a:lvl1pPr>
              <a:defRPr sz="7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0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93666" cy="360000"/>
          </a:xfrm>
        </p:spPr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fld id="{2046D2FC-8D97-4FD6-ADAA-D3D00B65FB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7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54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29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1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0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92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1.1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47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Rev. 1.0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Biomedical Engineering, Inje University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D2FC-8D97-4FD6-ADAA-D3D00B65F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linov.com/Home/sergeys-projects/minimax8085" TargetMode="External"/><Relationship Id="rId3" Type="http://schemas.openxmlformats.org/officeDocument/2006/relationships/hyperlink" Target="https://www.dynalogindia.com/shop/dyna-85lu/" TargetMode="External"/><Relationship Id="rId7" Type="http://schemas.openxmlformats.org/officeDocument/2006/relationships/hyperlink" Target="http://163.117.136.247/tecnologia-electronica/microprocessor-based-digital-system-from-bits-to-system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1.microchip.com/downloads/en/DeviceDoc/40001906C.pdf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www.microchip.com/wwwproducts/en/ATmega328PB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crochip.com/mplab/avr-support/atmel-studio-7" TargetMode="External"/><Relationship Id="rId5" Type="http://schemas.openxmlformats.org/officeDocument/2006/relationships/hyperlink" Target="https://www.microchip.com/DevelopmentTools/ProductDetails/PartNO/ATMEGA328PB-XMINI" TargetMode="External"/><Relationship Id="rId4" Type="http://schemas.openxmlformats.org/officeDocument/2006/relationships/hyperlink" Target="http://ww1.microchip.com/downloads/en/DeviceDoc/AVR-Instruction-Set-Manual-DS40002198A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184" y="1788338"/>
            <a:ext cx="9111632" cy="18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디지털시스템 및 마이크로 컴퓨터 </a:t>
            </a:r>
            <a:r>
              <a:rPr kumimoji="1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</a:t>
            </a:r>
          </a:p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pitchFamily="34" charset="0"/>
              <a:ea typeface="굴림" pitchFamily="50" charset="-127"/>
              <a:cs typeface="+mn-cs"/>
            </a:endParaRPr>
          </a:p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11 </a:t>
            </a: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주차</a:t>
            </a:r>
            <a:r>
              <a:rPr kumimoji="1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강의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3916" y="6640188"/>
            <a:ext cx="70884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May</a:t>
            </a:r>
            <a:r>
              <a:rPr kumimoji="1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06,</a:t>
            </a:r>
            <a:r>
              <a:rPr kumimoji="1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6C006-1618-45D4-8B1E-F09588E3D123}"/>
              </a:ext>
            </a:extLst>
          </p:cNvPr>
          <p:cNvSpPr txBox="1"/>
          <p:nvPr/>
        </p:nvSpPr>
        <p:spPr>
          <a:xfrm>
            <a:off x="4119434" y="4427469"/>
            <a:ext cx="395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itchFamily="50" charset="-127"/>
                <a:cs typeface="+mn-cs"/>
              </a:rPr>
              <a:t>인제대학교 의용공학부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itchFamily="50" charset="-127"/>
              <a:cs typeface="+mn-cs"/>
            </a:endParaRPr>
          </a:p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itchFamily="50" charset="-127"/>
              <a:cs typeface="+mn-cs"/>
            </a:endParaRPr>
          </a:p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itchFamily="50" charset="-127"/>
                <a:cs typeface="+mn-cs"/>
              </a:rPr>
              <a:t>조 종만 교수</a:t>
            </a:r>
          </a:p>
        </p:txBody>
      </p:sp>
    </p:spTree>
    <p:extLst>
      <p:ext uri="{BB962C8B-B14F-4D97-AF65-F5344CB8AC3E}">
        <p14:creationId xmlns:p14="http://schemas.microsoft.com/office/powerpoint/2010/main" val="212906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Unit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582927" y="1237751"/>
            <a:ext cx="3173985" cy="4468506"/>
          </a:xfrm>
          <a:prstGeom prst="rect">
            <a:avLst/>
          </a:prstGeom>
          <a:solidFill>
            <a:srgbClr val="99FF99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CPU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937248" y="4880126"/>
            <a:ext cx="1786936" cy="678105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CONTROL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4937256" y="3666354"/>
            <a:ext cx="1786936" cy="648072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DECODER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2788449" y="4895142"/>
            <a:ext cx="1440160" cy="648072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CLOCK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937248" y="2452581"/>
            <a:ext cx="1786936" cy="648072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REGISTER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6" name="오른쪽 화살표 95"/>
          <p:cNvSpPr/>
          <p:nvPr/>
        </p:nvSpPr>
        <p:spPr>
          <a:xfrm rot="5400000">
            <a:off x="5560612" y="4430408"/>
            <a:ext cx="540208" cy="359228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7" name="오른쪽 화살표 96"/>
          <p:cNvSpPr/>
          <p:nvPr/>
        </p:nvSpPr>
        <p:spPr>
          <a:xfrm>
            <a:off x="4228608" y="5039564"/>
            <a:ext cx="708639" cy="359228"/>
          </a:xfrm>
          <a:prstGeom prst="rightArrow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8" name="오른쪽 화살표 97"/>
          <p:cNvSpPr/>
          <p:nvPr/>
        </p:nvSpPr>
        <p:spPr>
          <a:xfrm>
            <a:off x="6747626" y="5039564"/>
            <a:ext cx="576064" cy="359228"/>
          </a:xfrm>
          <a:prstGeom prst="rightArrow">
            <a:avLst/>
          </a:prstGeom>
          <a:gradFill rotWithShape="1">
            <a:gsLst>
              <a:gs pos="0">
                <a:srgbClr val="9F2936">
                  <a:shade val="45000"/>
                  <a:satMod val="155000"/>
                </a:srgbClr>
              </a:gs>
              <a:gs pos="60000">
                <a:srgbClr val="9F2936">
                  <a:shade val="95000"/>
                  <a:satMod val="150000"/>
                </a:srgbClr>
              </a:gs>
              <a:gs pos="100000">
                <a:srgbClr val="9F2936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0" name="오른쪽 화살표 99"/>
          <p:cNvSpPr/>
          <p:nvPr/>
        </p:nvSpPr>
        <p:spPr>
          <a:xfrm rot="5400000">
            <a:off x="5560612" y="3216636"/>
            <a:ext cx="540208" cy="359228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1" name="굽은 화살표 100"/>
          <p:cNvSpPr/>
          <p:nvPr/>
        </p:nvSpPr>
        <p:spPr>
          <a:xfrm rot="5400000">
            <a:off x="4707139" y="1137158"/>
            <a:ext cx="742618" cy="1863764"/>
          </a:xfrm>
          <a:prstGeom prst="ben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23690" y="4891769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</a:rPr>
              <a:t>Control Signals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</a:rPr>
              <a:t>To Internal Registers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531918" y="1237750"/>
            <a:ext cx="2599978" cy="2282720"/>
            <a:chOff x="1531918" y="1237750"/>
            <a:chExt cx="2599978" cy="2282720"/>
          </a:xfrm>
        </p:grpSpPr>
        <p:sp>
          <p:nvSpPr>
            <p:cNvPr id="103" name="직사각형 102"/>
            <p:cNvSpPr/>
            <p:nvPr/>
          </p:nvSpPr>
          <p:spPr>
            <a:xfrm>
              <a:off x="1531918" y="1237750"/>
              <a:ext cx="2599978" cy="2282719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PROGRAM 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cxnSp>
          <p:nvCxnSpPr>
            <p:cNvPr id="104" name="직선 연결선 103"/>
            <p:cNvCxnSpPr/>
            <p:nvPr/>
          </p:nvCxnSpPr>
          <p:spPr>
            <a:xfrm>
              <a:off x="1531918" y="1629408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>
              <a:off x="1617471" y="1669065"/>
              <a:ext cx="2428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kern="0" dirty="0">
                  <a:solidFill>
                    <a:srgbClr val="C00000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0000 1100 0010 0001b</a:t>
              </a:r>
              <a:endParaRPr lang="ko-KR" altLang="en-US" sz="1600" dirty="0">
                <a:solidFill>
                  <a:srgbClr val="1B587C">
                    <a:lumMod val="75000"/>
                  </a:srgbClr>
                </a:solidFill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1531918" y="200762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30" name="직선 연결선 29"/>
            <p:cNvCxnSpPr/>
            <p:nvPr/>
          </p:nvCxnSpPr>
          <p:spPr>
            <a:xfrm>
              <a:off x="1531918" y="2385832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31" name="직선 연결선 30"/>
            <p:cNvCxnSpPr/>
            <p:nvPr/>
          </p:nvCxnSpPr>
          <p:spPr>
            <a:xfrm>
              <a:off x="1531918" y="2764044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32" name="직선 연결선 31"/>
            <p:cNvCxnSpPr/>
            <p:nvPr/>
          </p:nvCxnSpPr>
          <p:spPr>
            <a:xfrm>
              <a:off x="1531918" y="3142256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33" name="직선 연결선 32"/>
            <p:cNvCxnSpPr/>
            <p:nvPr/>
          </p:nvCxnSpPr>
          <p:spPr>
            <a:xfrm>
              <a:off x="1531918" y="352047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596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ALU, Register File, and Control Unit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11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190725" y="959808"/>
            <a:ext cx="8914417" cy="4938384"/>
            <a:chOff x="1033773" y="959808"/>
            <a:chExt cx="8914417" cy="4938384"/>
          </a:xfrm>
        </p:grpSpPr>
        <p:sp>
          <p:nvSpPr>
            <p:cNvPr id="49" name="직사각형 48"/>
            <p:cNvSpPr/>
            <p:nvPr/>
          </p:nvSpPr>
          <p:spPr>
            <a:xfrm>
              <a:off x="3969753" y="959808"/>
              <a:ext cx="5978437" cy="493838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358490" y="4896235"/>
              <a:ext cx="1786936" cy="678105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CONTROL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358498" y="3682461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INSTRUCTION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DECODER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209691" y="4911249"/>
              <a:ext cx="1440160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CLOCK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358490" y="2468688"/>
              <a:ext cx="178693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INSTRUCTION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REGISTER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4" name="오른쪽 화살표 53"/>
            <p:cNvSpPr/>
            <p:nvPr/>
          </p:nvSpPr>
          <p:spPr>
            <a:xfrm rot="5400000">
              <a:off x="4981854" y="4446515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5" name="오른쪽 화살표 54"/>
            <p:cNvSpPr/>
            <p:nvPr/>
          </p:nvSpPr>
          <p:spPr>
            <a:xfrm>
              <a:off x="3649852" y="5055671"/>
              <a:ext cx="708639" cy="359228"/>
            </a:xfrm>
            <a:prstGeom prst="rightArrow">
              <a:avLst/>
            </a:prstGeom>
            <a:gradFill rotWithShape="1">
              <a:gsLst>
                <a:gs pos="0">
                  <a:srgbClr val="604878">
                    <a:shade val="45000"/>
                    <a:satMod val="155000"/>
                  </a:srgbClr>
                </a:gs>
                <a:gs pos="60000">
                  <a:srgbClr val="604878">
                    <a:shade val="95000"/>
                    <a:satMod val="150000"/>
                  </a:srgbClr>
                </a:gs>
                <a:gs pos="100000">
                  <a:srgbClr val="604878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4" name="오른쪽 화살표 63"/>
            <p:cNvSpPr/>
            <p:nvPr/>
          </p:nvSpPr>
          <p:spPr>
            <a:xfrm rot="5400000">
              <a:off x="4981854" y="3232743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5" name="굽은 화살표 64"/>
            <p:cNvSpPr/>
            <p:nvPr/>
          </p:nvSpPr>
          <p:spPr>
            <a:xfrm rot="5400000">
              <a:off x="4128381" y="1153265"/>
              <a:ext cx="742618" cy="1863764"/>
            </a:xfrm>
            <a:prstGeom prst="ben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7417550" y="3438163"/>
              <a:ext cx="1656184" cy="892370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ALU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8" name="이등변 삼각형 67"/>
            <p:cNvSpPr/>
            <p:nvPr/>
          </p:nvSpPr>
          <p:spPr>
            <a:xfrm rot="10800000">
              <a:off x="7586663" y="2997793"/>
              <a:ext cx="1296144" cy="844985"/>
            </a:xfrm>
            <a:prstGeom prst="triangle">
              <a:avLst/>
            </a:prstGeom>
            <a:solidFill>
              <a:schemeClr val="bg1"/>
            </a:solidFill>
            <a:ln w="42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7283252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R1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416191" y="2206735"/>
              <a:ext cx="792088" cy="64807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R2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71" name="오른쪽 화살표 70"/>
            <p:cNvSpPr/>
            <p:nvPr/>
          </p:nvSpPr>
          <p:spPr>
            <a:xfrm rot="5400000">
              <a:off x="8542131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417550" y="4911249"/>
              <a:ext cx="1656184" cy="64807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SREG</a:t>
              </a:r>
            </a:p>
          </p:txBody>
        </p:sp>
        <p:sp>
          <p:nvSpPr>
            <p:cNvPr id="73" name="위쪽/아래쪽 화살표 72"/>
            <p:cNvSpPr/>
            <p:nvPr/>
          </p:nvSpPr>
          <p:spPr>
            <a:xfrm>
              <a:off x="7720295" y="4312835"/>
              <a:ext cx="360040" cy="583398"/>
            </a:xfrm>
            <a:prstGeom prst="upDown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cxnSp>
          <p:nvCxnSpPr>
            <p:cNvPr id="74" name="꺾인 연결선 73"/>
            <p:cNvCxnSpPr>
              <a:stCxn id="50" idx="3"/>
              <a:endCxn id="72" idx="1"/>
            </p:cNvCxnSpPr>
            <p:nvPr/>
          </p:nvCxnSpPr>
          <p:spPr>
            <a:xfrm flipV="1">
              <a:off x="6145426" y="5235287"/>
              <a:ext cx="1272124" cy="1"/>
            </a:xfrm>
            <a:prstGeom prst="bentConnector3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5" name="꺾인 연결선 74"/>
            <p:cNvCxnSpPr>
              <a:endCxn id="67" idx="1"/>
            </p:cNvCxnSpPr>
            <p:nvPr/>
          </p:nvCxnSpPr>
          <p:spPr>
            <a:xfrm rot="5400000" flipH="1" flipV="1">
              <a:off x="6424050" y="4241786"/>
              <a:ext cx="1350938" cy="636062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6" name="꺾인 연결선 75"/>
            <p:cNvCxnSpPr>
              <a:endCxn id="69" idx="1"/>
            </p:cNvCxnSpPr>
            <p:nvPr/>
          </p:nvCxnSpPr>
          <p:spPr>
            <a:xfrm rot="5400000" flipH="1" flipV="1">
              <a:off x="6335751" y="2976511"/>
              <a:ext cx="1393243" cy="501764"/>
            </a:xfrm>
            <a:prstGeom prst="bentConnector2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7" name="직선 화살표 연결선 76"/>
            <p:cNvCxnSpPr/>
            <p:nvPr/>
          </p:nvCxnSpPr>
          <p:spPr>
            <a:xfrm rot="10800000" flipH="1">
              <a:off x="8234736" y="2530771"/>
              <a:ext cx="181457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stealth"/>
            </a:ln>
            <a:effectLst/>
          </p:spPr>
        </p:cxnSp>
        <p:cxnSp>
          <p:nvCxnSpPr>
            <p:cNvPr id="78" name="직선 연결선 77"/>
            <p:cNvCxnSpPr/>
            <p:nvPr/>
          </p:nvCxnSpPr>
          <p:spPr>
            <a:xfrm>
              <a:off x="8234734" y="2496566"/>
              <a:ext cx="0" cy="683193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79" name="직선 연결선 78"/>
            <p:cNvCxnSpPr/>
            <p:nvPr/>
          </p:nvCxnSpPr>
          <p:spPr>
            <a:xfrm flipH="1">
              <a:off x="6781488" y="3159822"/>
              <a:ext cx="1453246" cy="0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sp>
          <p:nvSpPr>
            <p:cNvPr id="80" name="오른쪽 화살표 79"/>
            <p:cNvSpPr/>
            <p:nvPr/>
          </p:nvSpPr>
          <p:spPr>
            <a:xfrm rot="5400000">
              <a:off x="7409192" y="2980208"/>
              <a:ext cx="540208" cy="359228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62215" y="1051148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굴림" panose="020B0600000101010101" pitchFamily="50" charset="-127"/>
                </a:rPr>
                <a:t>CPU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89942" y="1476358"/>
              <a:ext cx="1335622" cy="338554"/>
            </a:xfrm>
            <a:prstGeom prst="rect">
              <a:avLst/>
            </a:prstGeom>
            <a:solidFill>
              <a:srgbClr val="1B587C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</a:rPr>
                <a:t>ADD R2,R1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</a:endParaRPr>
            </a:p>
          </p:txBody>
        </p:sp>
        <p:cxnSp>
          <p:nvCxnSpPr>
            <p:cNvPr id="84" name="직선 연결선 83"/>
            <p:cNvCxnSpPr/>
            <p:nvPr/>
          </p:nvCxnSpPr>
          <p:spPr>
            <a:xfrm flipH="1">
              <a:off x="8591689" y="4669259"/>
              <a:ext cx="782205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5" name="직선 연결선 84"/>
            <p:cNvCxnSpPr/>
            <p:nvPr/>
          </p:nvCxnSpPr>
          <p:spPr>
            <a:xfrm>
              <a:off x="8632621" y="4314016"/>
              <a:ext cx="0" cy="432048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6" name="직선 연결선 85"/>
            <p:cNvCxnSpPr/>
            <p:nvPr/>
          </p:nvCxnSpPr>
          <p:spPr>
            <a:xfrm flipH="1">
              <a:off x="8734471" y="1713838"/>
              <a:ext cx="783439" cy="0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87" name="직선 화살표 연결선 86"/>
            <p:cNvCxnSpPr/>
            <p:nvPr/>
          </p:nvCxnSpPr>
          <p:spPr>
            <a:xfrm>
              <a:off x="8812235" y="1713840"/>
              <a:ext cx="0" cy="512797"/>
            </a:xfrm>
            <a:prstGeom prst="straightConnector1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88" name="직선 연결선 87"/>
            <p:cNvCxnSpPr/>
            <p:nvPr/>
          </p:nvCxnSpPr>
          <p:spPr>
            <a:xfrm>
              <a:off x="9445900" y="1664369"/>
              <a:ext cx="0" cy="3080514"/>
            </a:xfrm>
            <a:prstGeom prst="line">
              <a:avLst/>
            </a:prstGeom>
            <a:noFill/>
            <a:ln w="152400" cap="flat" cmpd="sng" algn="ctr">
              <a:solidFill>
                <a:srgbClr val="604878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46" name="직사각형 45"/>
            <p:cNvSpPr/>
            <p:nvPr/>
          </p:nvSpPr>
          <p:spPr>
            <a:xfrm>
              <a:off x="1033773" y="1237750"/>
              <a:ext cx="2599978" cy="2282719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PROGRAM MEMORY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1033773" y="1629408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119326" y="1669065"/>
              <a:ext cx="2428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kern="0" dirty="0">
                  <a:solidFill>
                    <a:srgbClr val="C00000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0000 1100 0010 0001b</a:t>
              </a:r>
              <a:endParaRPr lang="ko-KR" altLang="en-US" sz="1600" dirty="0">
                <a:solidFill>
                  <a:srgbClr val="1B587C">
                    <a:lumMod val="75000"/>
                  </a:srgbClr>
                </a:solidFill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1033773" y="200762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0" name="직선 연결선 89"/>
            <p:cNvCxnSpPr/>
            <p:nvPr/>
          </p:nvCxnSpPr>
          <p:spPr>
            <a:xfrm>
              <a:off x="1033773" y="2385832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1" name="직선 연결선 90"/>
            <p:cNvCxnSpPr/>
            <p:nvPr/>
          </p:nvCxnSpPr>
          <p:spPr>
            <a:xfrm>
              <a:off x="1033773" y="2764044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2" name="직선 연결선 91"/>
            <p:cNvCxnSpPr/>
            <p:nvPr/>
          </p:nvCxnSpPr>
          <p:spPr>
            <a:xfrm>
              <a:off x="1033773" y="3142256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93" name="직선 연결선 92"/>
            <p:cNvCxnSpPr/>
            <p:nvPr/>
          </p:nvCxnSpPr>
          <p:spPr>
            <a:xfrm>
              <a:off x="1033773" y="3520470"/>
              <a:ext cx="2599976" cy="0"/>
            </a:xfrm>
            <a:prstGeom prst="line">
              <a:avLst/>
            </a:prstGeom>
            <a:noFill/>
            <a:ln w="9525" cap="flat" cmpd="sng" algn="ctr">
              <a:solidFill>
                <a:srgbClr val="1B587C">
                  <a:lumMod val="50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6803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Microprocessor (</a:t>
            </a:r>
            <a:r>
              <a:rPr lang="el-G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4417" y="856066"/>
            <a:ext cx="10633905" cy="4680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A processor fabricated in a single IC</a:t>
            </a:r>
          </a:p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The number of bits of </a:t>
            </a:r>
            <a:r>
              <a:rPr lang="el-GR" altLang="ko-KR" sz="2400" dirty="0">
                <a:latin typeface="Calibri" panose="020F0502020204030204" pitchFamily="34" charset="0"/>
              </a:rPr>
              <a:t>μ</a:t>
            </a:r>
            <a:r>
              <a:rPr lang="en-US" altLang="ko-KR" sz="2400" dirty="0">
                <a:latin typeface="Calibri" panose="020F0502020204030204" pitchFamily="34" charset="0"/>
              </a:rPr>
              <a:t>P refers to </a:t>
            </a:r>
          </a:p>
          <a:p>
            <a:pPr lvl="1">
              <a:lnSpc>
                <a:spcPct val="150000"/>
              </a:lnSpc>
              <a:buSzPct val="75000"/>
            </a:pPr>
            <a:r>
              <a:rPr lang="en-US" altLang="ko-KR" sz="2000" dirty="0">
                <a:latin typeface="Calibri" panose="020F0502020204030204" pitchFamily="34" charset="0"/>
              </a:rPr>
              <a:t>the number of bits that </a:t>
            </a:r>
            <a:r>
              <a:rPr lang="el-GR" altLang="ko-K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μ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 can manipulate in one operation</a:t>
            </a:r>
          </a:p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Limitation of </a:t>
            </a:r>
            <a:r>
              <a:rPr lang="el-GR" altLang="ko-KR" sz="2400" dirty="0">
                <a:latin typeface="Calibri" panose="020F0502020204030204" pitchFamily="34" charset="0"/>
              </a:rPr>
              <a:t>μ</a:t>
            </a:r>
            <a:r>
              <a:rPr lang="en-US" altLang="ko-KR" sz="2400" dirty="0">
                <a:latin typeface="Calibri" panose="020F0502020204030204" pitchFamily="34" charset="0"/>
              </a:rPr>
              <a:t>P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Requires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external memory </a:t>
            </a:r>
            <a:r>
              <a:rPr lang="en-US" altLang="ko-KR" sz="2000" dirty="0">
                <a:latin typeface="Calibri" panose="020F0502020204030204" pitchFamily="34" charset="0"/>
              </a:rPr>
              <a:t>to execute programs.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Cannot directly interface with I/O devices.</a:t>
            </a:r>
          </a:p>
          <a:p>
            <a:pPr lvl="2">
              <a:lnSpc>
                <a:spcPct val="150000"/>
              </a:lnSpc>
              <a:buSzPct val="75000"/>
            </a:pPr>
            <a:r>
              <a:rPr lang="en-US" altLang="ko-KR" sz="2000" dirty="0">
                <a:latin typeface="Calibri" panose="020F0502020204030204" pitchFamily="34" charset="0"/>
              </a:rPr>
              <a:t>Peripheral chips are needed.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Address decoders and buffers are needed. 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Bigger system size</a:t>
            </a:r>
            <a:endParaRPr lang="en-US" altLang="ko-K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Microprocessor-Based System (1)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2" name="위쪽/아래쪽 화살표 21"/>
          <p:cNvSpPr/>
          <p:nvPr/>
        </p:nvSpPr>
        <p:spPr>
          <a:xfrm>
            <a:off x="2470089" y="2124238"/>
            <a:ext cx="360040" cy="907990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383365" y="3135300"/>
            <a:ext cx="1374253" cy="893713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RWM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93555" y="3135903"/>
            <a:ext cx="1374253" cy="893713"/>
          </a:xfrm>
          <a:prstGeom prst="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INPUT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803745" y="3163472"/>
            <a:ext cx="1374253" cy="890866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OUTPUT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673175" y="3132350"/>
            <a:ext cx="1374253" cy="890868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ROM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7" name="위쪽/아래쪽 화살표 26"/>
          <p:cNvSpPr/>
          <p:nvPr/>
        </p:nvSpPr>
        <p:spPr>
          <a:xfrm>
            <a:off x="5887419" y="2124240"/>
            <a:ext cx="360040" cy="967889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8" name="오른쪽 화살표 27"/>
          <p:cNvSpPr/>
          <p:nvPr/>
        </p:nvSpPr>
        <p:spPr>
          <a:xfrm rot="16200000">
            <a:off x="3906306" y="2398617"/>
            <a:ext cx="907993" cy="359228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9" name="오른쪽 화살표 28"/>
          <p:cNvSpPr/>
          <p:nvPr/>
        </p:nvSpPr>
        <p:spPr>
          <a:xfrm rot="16200000">
            <a:off x="7326685" y="2398620"/>
            <a:ext cx="907993" cy="359228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" name="오른쪽 화살표 29"/>
          <p:cNvSpPr/>
          <p:nvPr/>
        </p:nvSpPr>
        <p:spPr>
          <a:xfrm rot="5400000">
            <a:off x="9006925" y="2428571"/>
            <a:ext cx="967888" cy="359228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613421" y="1908210"/>
            <a:ext cx="6965158" cy="216024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4616" y="1103804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1B587C">
                    <a:lumMod val="75000"/>
                  </a:srgbClr>
                </a:solidFill>
                <a:latin typeface="Verdana"/>
                <a:ea typeface="굴림" panose="020B0600000101010101" pitchFamily="50" charset="-127"/>
              </a:rPr>
              <a:t>SYSTEM BUS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(Address, Data, Control) </a:t>
            </a:r>
            <a:endParaRPr lang="ko-KR" altLang="en-US" dirty="0">
              <a:solidFill>
                <a:prstClr val="black"/>
              </a:solidFill>
              <a:latin typeface="Verdana"/>
              <a:ea typeface="굴림" panose="020B0600000101010101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956543" y="3132352"/>
            <a:ext cx="1387135" cy="940507"/>
            <a:chOff x="461102" y="3501008"/>
            <a:chExt cx="1387135" cy="940507"/>
          </a:xfrm>
        </p:grpSpPr>
        <p:pic>
          <p:nvPicPr>
            <p:cNvPr id="34" name="Picture 2" descr="C:\Documents and Settings\Joseph.MINERVA\My Documents\My Pictures\microprocess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02" y="3501008"/>
              <a:ext cx="1387135" cy="94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918867" y="3792897"/>
              <a:ext cx="471603" cy="369332"/>
            </a:xfrm>
            <a:prstGeom prst="rect">
              <a:avLst/>
            </a:prstGeom>
            <a:gradFill rotWithShape="1">
              <a:gsLst>
                <a:gs pos="0">
                  <a:srgbClr val="4E8542">
                    <a:shade val="45000"/>
                    <a:satMod val="155000"/>
                  </a:srgbClr>
                </a:gs>
                <a:gs pos="60000">
                  <a:srgbClr val="4E8542">
                    <a:shade val="95000"/>
                    <a:satMod val="150000"/>
                  </a:srgbClr>
                </a:gs>
                <a:gs pos="100000">
                  <a:srgbClr val="4E8542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μ</a:t>
              </a: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04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Microprocessor-Based System (2)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DC877-D012-4D02-8C07-4DBF2EA31BD7}"/>
              </a:ext>
            </a:extLst>
          </p:cNvPr>
          <p:cNvSpPr txBox="1"/>
          <p:nvPr/>
        </p:nvSpPr>
        <p:spPr>
          <a:xfrm>
            <a:off x="1374143" y="4092633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>
                <a:hlinkClick r:id="rId3"/>
              </a:rPr>
              <a:t>Dynalog</a:t>
            </a:r>
            <a:r>
              <a:rPr lang="en-US" altLang="ko-KR" sz="1000" dirty="0">
                <a:hlinkClick r:id="rId3"/>
              </a:rPr>
              <a:t>, India</a:t>
            </a:r>
            <a:r>
              <a:rPr lang="ko-KR" altLang="en-US" sz="1000" dirty="0">
                <a:hlinkClick r:id="rId3"/>
              </a:rPr>
              <a:t>에서 인용</a:t>
            </a:r>
            <a:endParaRPr lang="ko-KR" altLang="en-US" sz="1000" dirty="0"/>
          </a:p>
        </p:txBody>
      </p:sp>
      <p:pic>
        <p:nvPicPr>
          <p:cNvPr id="21" name="Picture 2" descr="https://www.dynalogindia.com/wp-content/uploads/2018/09/Dyna_85LU.png">
            <a:extLst>
              <a:ext uri="{FF2B5EF4-FFF2-40B4-BE49-F238E27FC236}">
                <a16:creationId xmlns:a16="http://schemas.microsoft.com/office/drawing/2014/main" id="{8D43FFF9-2BB7-457E-9D54-F50D0565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4" y="1095376"/>
            <a:ext cx="4107133" cy="299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63.117.136.247/tecnologia-electronica/microprocessor-based-digital-system-from-bits-to-systems/appleii-topless.jpg">
            <a:extLst>
              <a:ext uri="{FF2B5EF4-FFF2-40B4-BE49-F238E27FC236}">
                <a16:creationId xmlns:a16="http://schemas.microsoft.com/office/drawing/2014/main" id="{A17F90E0-52E6-46F3-BB7D-1ECD86B6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51" y="948952"/>
            <a:ext cx="4114800" cy="4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78462f86-a-cd92480b-s-sites.googlegroups.com/a/malinov.com/www/Home/sergeys-projects/minimax8085/Assembled%20Board.jpg?attachauth=ANoY7crm5voTexcFIzXwdt0QL4P174TLMTqNpAUdP_kmQ2ayF0QwyU8iuy08YUqsTay5DjFxs8G283rYJxb1WMZxOcpDpc5TFcKYsG_ZDuO6_32NB7dDBLpNkvQn2ToL43hD-US78MqjdtPaDfxVoq8D6aMuX78RQk_oC8wKGMfJSnGNe9ncuJoEQUvWhw4RAuIRDNgo-nomx2dczBgLVpwCrR1EnsRbRNyJcY5L1IBS1fCJkiICXAWwDg8Z93WTO_vySuHQ_QkX&amp;attredirects=0">
            <a:extLst>
              <a:ext uri="{FF2B5EF4-FFF2-40B4-BE49-F238E27FC236}">
                <a16:creationId xmlns:a16="http://schemas.microsoft.com/office/drawing/2014/main" id="{C0E10DF7-3332-4BCF-B2D3-E4724756C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1" y="1043312"/>
            <a:ext cx="2867034" cy="33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9BD9D-847C-4150-BBAD-5957DF52F3D2}"/>
              </a:ext>
            </a:extLst>
          </p:cNvPr>
          <p:cNvSpPr txBox="1"/>
          <p:nvPr/>
        </p:nvSpPr>
        <p:spPr>
          <a:xfrm>
            <a:off x="5124522" y="5785937"/>
            <a:ext cx="2563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hlinkClick r:id="rId7"/>
              </a:rPr>
              <a:t>Universidad Carlos </a:t>
            </a:r>
            <a:r>
              <a:rPr lang="en-US" altLang="ko-KR" sz="1000" dirty="0" err="1">
                <a:hlinkClick r:id="rId7"/>
              </a:rPr>
              <a:t>IIIde</a:t>
            </a:r>
            <a:r>
              <a:rPr lang="en-US" altLang="ko-KR" sz="1000" dirty="0">
                <a:hlinkClick r:id="rId7"/>
              </a:rPr>
              <a:t> </a:t>
            </a:r>
            <a:r>
              <a:rPr lang="en-US" altLang="ko-KR" sz="1000" dirty="0" err="1">
                <a:hlinkClick r:id="rId7"/>
              </a:rPr>
              <a:t>Madris</a:t>
            </a:r>
            <a:r>
              <a:rPr lang="ko-KR" altLang="en-US" sz="1000" dirty="0">
                <a:hlinkClick r:id="rId7"/>
              </a:rPr>
              <a:t>에서 인용</a:t>
            </a:r>
            <a:endParaRPr lang="ko-KR" alt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BE2B3-3BFC-4D26-9776-72D1C78FE02C}"/>
              </a:ext>
            </a:extLst>
          </p:cNvPr>
          <p:cNvSpPr txBox="1"/>
          <p:nvPr/>
        </p:nvSpPr>
        <p:spPr>
          <a:xfrm>
            <a:off x="9705013" y="4445189"/>
            <a:ext cx="147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hlinkClick r:id="rId8"/>
              </a:rPr>
              <a:t>malinov.com</a:t>
            </a:r>
            <a:r>
              <a:rPr lang="ko-KR" altLang="en-US" sz="1000" dirty="0">
                <a:hlinkClick r:id="rId8"/>
              </a:rPr>
              <a:t>에서 인용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7720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Interface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88000" y="950618"/>
            <a:ext cx="8143481" cy="534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36000" bIns="36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Memory Interface Example (</a:t>
            </a: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62256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- 32k x 8 bit Low Power CMOS Static RAM)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338114" y="1706941"/>
            <a:ext cx="9150189" cy="4079709"/>
            <a:chOff x="683568" y="2600871"/>
            <a:chExt cx="7521156" cy="3384450"/>
          </a:xfrm>
        </p:grpSpPr>
        <p:sp>
          <p:nvSpPr>
            <p:cNvPr id="21" name="직사각형 20"/>
            <p:cNvSpPr/>
            <p:nvPr/>
          </p:nvSpPr>
          <p:spPr>
            <a:xfrm>
              <a:off x="6548540" y="2636838"/>
              <a:ext cx="1656184" cy="3312442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Memory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83568" y="2600871"/>
              <a:ext cx="2016224" cy="338445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Microprocessor</a:t>
              </a:r>
            </a:p>
          </p:txBody>
        </p:sp>
        <p:sp>
          <p:nvSpPr>
            <p:cNvPr id="23" name="오른쪽 화살표 22"/>
            <p:cNvSpPr/>
            <p:nvPr/>
          </p:nvSpPr>
          <p:spPr>
            <a:xfrm>
              <a:off x="2784507" y="2995273"/>
              <a:ext cx="3659701" cy="648072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Address Bus (A0~14)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" name="왼쪽/오른쪽 화살표 23"/>
            <p:cNvSpPr/>
            <p:nvPr/>
          </p:nvSpPr>
          <p:spPr>
            <a:xfrm>
              <a:off x="2784507" y="3986242"/>
              <a:ext cx="3659701" cy="684038"/>
            </a:xfrm>
            <a:prstGeom prst="leftRightArrow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Data Bus (I/O1~I/O8)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5" name="오른쪽 화살표 24"/>
            <p:cNvSpPr/>
            <p:nvPr/>
          </p:nvSpPr>
          <p:spPr>
            <a:xfrm>
              <a:off x="2784507" y="5013176"/>
              <a:ext cx="3659701" cy="648034"/>
            </a:xfrm>
            <a:prstGeom prst="rightArrow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Control Bus (CS, WE, OE)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4527128" y="5229200"/>
              <a:ext cx="28803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>
            <a:xfrm>
              <a:off x="4883242" y="5229200"/>
              <a:ext cx="3242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" name="직선 연결선 27"/>
            <p:cNvCxnSpPr/>
            <p:nvPr/>
          </p:nvCxnSpPr>
          <p:spPr>
            <a:xfrm>
              <a:off x="5297128" y="5229200"/>
              <a:ext cx="28803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721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Microcontroller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4261" y="944724"/>
            <a:ext cx="6756640" cy="49685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A computer implemented on a single VLSI chip</a:t>
            </a:r>
          </a:p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Contains everything a </a:t>
            </a:r>
            <a:r>
              <a:rPr lang="el-GR" altLang="ko-KR" sz="2400" dirty="0">
                <a:latin typeface="Calibri" panose="020F0502020204030204" pitchFamily="34" charset="0"/>
              </a:rPr>
              <a:t>μ</a:t>
            </a:r>
            <a:r>
              <a:rPr lang="en-US" altLang="ko-KR" sz="2400" dirty="0">
                <a:latin typeface="Calibri" panose="020F0502020204030204" pitchFamily="34" charset="0"/>
              </a:rPr>
              <a:t>P contains plus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Memory 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Timer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Analog-to-digital converter (ADC)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Digital-to-analog converter (DAC)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Parallel I/O interface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Serial I/O interface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Memory component interface circuitry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Direct memory access (DMA)</a:t>
            </a:r>
          </a:p>
        </p:txBody>
      </p:sp>
      <p:pic>
        <p:nvPicPr>
          <p:cNvPr id="8" name="Picture 2" descr="https://www.dynalogindia.com/wp-content/uploads/2018/09/Dyna_85LU.png">
            <a:extLst>
              <a:ext uri="{FF2B5EF4-FFF2-40B4-BE49-F238E27FC236}">
                <a16:creationId xmlns:a16="http://schemas.microsoft.com/office/drawing/2014/main" id="{4ACD76AC-D03E-4003-9C75-DC8C7BD4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173324"/>
            <a:ext cx="3846852" cy="28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el MCS - Intel Vintage">
            <a:extLst>
              <a:ext uri="{FF2B5EF4-FFF2-40B4-BE49-F238E27FC236}">
                <a16:creationId xmlns:a16="http://schemas.microsoft.com/office/drawing/2014/main" id="{8125A504-F869-4C3B-9024-17959FDB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44" y="4832003"/>
            <a:ext cx="1486709" cy="5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E3071227-E367-4F8E-9A16-D70AA3774B27}"/>
              </a:ext>
            </a:extLst>
          </p:cNvPr>
          <p:cNvSpPr/>
          <p:nvPr/>
        </p:nvSpPr>
        <p:spPr>
          <a:xfrm rot="1598664">
            <a:off x="7584876" y="4203210"/>
            <a:ext cx="386953" cy="441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08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Microcontroller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14" name="Picture 6" descr="C:\Documents and Settings\Joseph.MINERVA\My Documents\My Pictures\Microcontroller\PERIPH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41" y="1580591"/>
            <a:ext cx="1309757" cy="40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73811" y="1119483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PERIPHERALS</a:t>
            </a:r>
            <a:endParaRPr lang="ko-KR" altLang="en-US" sz="1400" dirty="0">
              <a:solidFill>
                <a:prstClr val="black"/>
              </a:solidFill>
              <a:latin typeface="Verdana"/>
              <a:ea typeface="굴림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49207" y="1047473"/>
            <a:ext cx="1912210" cy="4756192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447545" y="1047473"/>
            <a:ext cx="6185390" cy="4756192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9" name="덧셈 기호 18"/>
          <p:cNvSpPr/>
          <p:nvPr/>
        </p:nvSpPr>
        <p:spPr>
          <a:xfrm>
            <a:off x="3835027" y="3204282"/>
            <a:ext cx="536062" cy="504056"/>
          </a:xfrm>
          <a:prstGeom prst="mathPlus">
            <a:avLst/>
          </a:prstGeom>
          <a:solidFill>
            <a:srgbClr val="4E854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24369" y="4964553"/>
            <a:ext cx="1786936" cy="678105"/>
          </a:xfrm>
          <a:prstGeom prst="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CONTROL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324377" y="3750779"/>
            <a:ext cx="1786936" cy="648072"/>
          </a:xfrm>
          <a:prstGeom prst="rect">
            <a:avLst/>
          </a:prstGeom>
          <a:gradFill rotWithShape="1">
            <a:gsLst>
              <a:gs pos="0">
                <a:srgbClr val="9F2936">
                  <a:tint val="65000"/>
                  <a:satMod val="270000"/>
                </a:srgbClr>
              </a:gs>
              <a:gs pos="25000">
                <a:srgbClr val="9F2936">
                  <a:tint val="60000"/>
                  <a:satMod val="300000"/>
                </a:srgbClr>
              </a:gs>
              <a:gs pos="100000">
                <a:srgbClr val="9F2936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9F2936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DECODER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324369" y="2537006"/>
            <a:ext cx="1786936" cy="648072"/>
          </a:xfrm>
          <a:prstGeom prst="rect">
            <a:avLst/>
          </a:prstGeom>
          <a:gradFill rotWithShape="1">
            <a:gsLst>
              <a:gs pos="0">
                <a:srgbClr val="604878">
                  <a:tint val="65000"/>
                  <a:satMod val="270000"/>
                </a:srgbClr>
              </a:gs>
              <a:gs pos="25000">
                <a:srgbClr val="604878">
                  <a:tint val="60000"/>
                  <a:satMod val="300000"/>
                </a:srgbClr>
              </a:gs>
              <a:gs pos="100000">
                <a:srgbClr val="604878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604878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REGISTER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" name="오른쪽 화살표 23"/>
          <p:cNvSpPr/>
          <p:nvPr/>
        </p:nvSpPr>
        <p:spPr>
          <a:xfrm rot="5400000">
            <a:off x="5947733" y="4514833"/>
            <a:ext cx="540208" cy="359228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4615731" y="5123989"/>
            <a:ext cx="708639" cy="359228"/>
          </a:xfrm>
          <a:prstGeom prst="rightArrow">
            <a:avLst/>
          </a:prstGeom>
          <a:gradFill rotWithShape="1">
            <a:gsLst>
              <a:gs pos="0">
                <a:srgbClr val="604878">
                  <a:shade val="45000"/>
                  <a:satMod val="155000"/>
                </a:srgbClr>
              </a:gs>
              <a:gs pos="60000">
                <a:srgbClr val="604878">
                  <a:shade val="95000"/>
                  <a:satMod val="150000"/>
                </a:srgbClr>
              </a:gs>
              <a:gs pos="100000">
                <a:srgbClr val="604878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6" name="오른쪽 화살표 25"/>
          <p:cNvSpPr/>
          <p:nvPr/>
        </p:nvSpPr>
        <p:spPr>
          <a:xfrm rot="5400000">
            <a:off x="5947733" y="3301061"/>
            <a:ext cx="540208" cy="359228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7" name="굽은 화살표 26"/>
          <p:cNvSpPr/>
          <p:nvPr/>
        </p:nvSpPr>
        <p:spPr>
          <a:xfrm rot="5400000">
            <a:off x="5094260" y="1221583"/>
            <a:ext cx="742618" cy="1863764"/>
          </a:xfrm>
          <a:prstGeom prst="ben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383429" y="3506481"/>
            <a:ext cx="1656184" cy="892370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ALU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8552542" y="3066111"/>
            <a:ext cx="1296144" cy="844985"/>
          </a:xfrm>
          <a:prstGeom prst="triangle">
            <a:avLst/>
          </a:prstGeom>
          <a:solidFill>
            <a:schemeClr val="bg1"/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249131" y="2275053"/>
            <a:ext cx="792088" cy="648072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R1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382070" y="2275053"/>
            <a:ext cx="792088" cy="648072"/>
          </a:xfrm>
          <a:prstGeom prst="rect">
            <a:avLst/>
          </a:prstGeom>
          <a:gradFill rotWithShape="1">
            <a:gsLst>
              <a:gs pos="0">
                <a:srgbClr val="F07F09">
                  <a:tint val="65000"/>
                  <a:satMod val="270000"/>
                </a:srgbClr>
              </a:gs>
              <a:gs pos="25000">
                <a:srgbClr val="F07F09">
                  <a:tint val="60000"/>
                  <a:satMod val="300000"/>
                </a:srgbClr>
              </a:gs>
              <a:gs pos="100000">
                <a:srgbClr val="F07F0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07F0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R2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2" name="오른쪽 화살표 31"/>
          <p:cNvSpPr/>
          <p:nvPr/>
        </p:nvSpPr>
        <p:spPr>
          <a:xfrm rot="5400000">
            <a:off x="9508010" y="3048526"/>
            <a:ext cx="540208" cy="359228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383429" y="4979567"/>
            <a:ext cx="1656184" cy="64807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65000"/>
                  <a:satMod val="270000"/>
                </a:sysClr>
              </a:gs>
              <a:gs pos="25000">
                <a:sysClr val="windowText" lastClr="000000">
                  <a:tint val="60000"/>
                  <a:satMod val="300000"/>
                </a:sysClr>
              </a:gs>
              <a:gs pos="100000">
                <a:sysClr val="windowText" lastClr="000000">
                  <a:tint val="29000"/>
                  <a:satMod val="40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atMod val="150000"/>
              </a:sys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SREG</a:t>
            </a:r>
          </a:p>
        </p:txBody>
      </p:sp>
      <p:sp>
        <p:nvSpPr>
          <p:cNvPr id="34" name="위쪽/아래쪽 화살표 33"/>
          <p:cNvSpPr/>
          <p:nvPr/>
        </p:nvSpPr>
        <p:spPr>
          <a:xfrm>
            <a:off x="8686174" y="4381153"/>
            <a:ext cx="360040" cy="583398"/>
          </a:xfrm>
          <a:prstGeom prst="upDown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35" name="꺾인 연결선 34"/>
          <p:cNvCxnSpPr>
            <a:stCxn id="21" idx="3"/>
            <a:endCxn id="33" idx="1"/>
          </p:cNvCxnSpPr>
          <p:nvPr/>
        </p:nvCxnSpPr>
        <p:spPr>
          <a:xfrm flipV="1">
            <a:off x="7111305" y="5303605"/>
            <a:ext cx="1272124" cy="1"/>
          </a:xfrm>
          <a:prstGeom prst="bentConnector3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6" name="꺾인 연결선 35"/>
          <p:cNvCxnSpPr>
            <a:endCxn id="28" idx="1"/>
          </p:cNvCxnSpPr>
          <p:nvPr/>
        </p:nvCxnSpPr>
        <p:spPr>
          <a:xfrm rot="5400000" flipH="1" flipV="1">
            <a:off x="7389929" y="4310104"/>
            <a:ext cx="1350938" cy="636062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7" name="꺾인 연결선 36"/>
          <p:cNvCxnSpPr>
            <a:endCxn id="30" idx="1"/>
          </p:cNvCxnSpPr>
          <p:nvPr/>
        </p:nvCxnSpPr>
        <p:spPr>
          <a:xfrm rot="5400000" flipH="1" flipV="1">
            <a:off x="7301630" y="3044829"/>
            <a:ext cx="1393243" cy="501764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8" name="직선 화살표 연결선 37"/>
          <p:cNvCxnSpPr/>
          <p:nvPr/>
        </p:nvCxnSpPr>
        <p:spPr>
          <a:xfrm rot="10800000" flipH="1">
            <a:off x="9200615" y="2599089"/>
            <a:ext cx="181457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tailEnd type="stealth"/>
          </a:ln>
          <a:effectLst/>
        </p:spPr>
      </p:cxnSp>
      <p:cxnSp>
        <p:nvCxnSpPr>
          <p:cNvPr id="39" name="직선 연결선 38"/>
          <p:cNvCxnSpPr/>
          <p:nvPr/>
        </p:nvCxnSpPr>
        <p:spPr>
          <a:xfrm>
            <a:off x="9200613" y="2564884"/>
            <a:ext cx="0" cy="683193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40" name="직선 연결선 39"/>
          <p:cNvCxnSpPr/>
          <p:nvPr/>
        </p:nvCxnSpPr>
        <p:spPr>
          <a:xfrm flipH="1">
            <a:off x="7747367" y="3228140"/>
            <a:ext cx="1453246" cy="0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41" name="오른쪽 화살표 40"/>
          <p:cNvSpPr/>
          <p:nvPr/>
        </p:nvSpPr>
        <p:spPr>
          <a:xfrm rot="5400000">
            <a:off x="8375071" y="3048526"/>
            <a:ext cx="540208" cy="359228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8094" y="111946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rPr>
              <a:t>CPU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55821" y="1544676"/>
            <a:ext cx="1335622" cy="338554"/>
          </a:xfrm>
          <a:prstGeom prst="rect">
            <a:avLst/>
          </a:prstGeom>
          <a:solidFill>
            <a:srgbClr val="1B587C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굴림" panose="020B0600000101010101" pitchFamily="50" charset="-127"/>
              </a:rPr>
              <a:t>ADD R2,R1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굴림" panose="020B0600000101010101" pitchFamily="50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H="1">
            <a:off x="9557568" y="4737577"/>
            <a:ext cx="782205" cy="0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5" name="직선 연결선 44"/>
          <p:cNvCxnSpPr/>
          <p:nvPr/>
        </p:nvCxnSpPr>
        <p:spPr>
          <a:xfrm>
            <a:off x="9598500" y="4382334"/>
            <a:ext cx="0" cy="432048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6" name="직선 연결선 45"/>
          <p:cNvCxnSpPr/>
          <p:nvPr/>
        </p:nvCxnSpPr>
        <p:spPr>
          <a:xfrm flipH="1">
            <a:off x="9700350" y="1782156"/>
            <a:ext cx="783439" cy="0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47" name="직선 화살표 연결선 46"/>
          <p:cNvCxnSpPr/>
          <p:nvPr/>
        </p:nvCxnSpPr>
        <p:spPr>
          <a:xfrm>
            <a:off x="9778114" y="1782158"/>
            <a:ext cx="0" cy="512797"/>
          </a:xfrm>
          <a:prstGeom prst="straightConnector1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  <a:tailEnd type="triangle" w="sm" len="sm"/>
          </a:ln>
          <a:effectLst/>
        </p:spPr>
      </p:cxnSp>
      <p:cxnSp>
        <p:nvCxnSpPr>
          <p:cNvPr id="48" name="직선 연결선 47"/>
          <p:cNvCxnSpPr/>
          <p:nvPr/>
        </p:nvCxnSpPr>
        <p:spPr>
          <a:xfrm>
            <a:off x="10411779" y="1732687"/>
            <a:ext cx="0" cy="3080514"/>
          </a:xfrm>
          <a:prstGeom prst="line">
            <a:avLst/>
          </a:prstGeom>
          <a:noFill/>
          <a:ln w="152400" cap="flat" cmpd="sng" algn="ctr">
            <a:solidFill>
              <a:srgbClr val="604878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" name="육각형 2">
            <a:extLst>
              <a:ext uri="{FF2B5EF4-FFF2-40B4-BE49-F238E27FC236}">
                <a16:creationId xmlns:a16="http://schemas.microsoft.com/office/drawing/2014/main" id="{65B88D09-05DD-498B-9427-FF72F3B3DF41}"/>
              </a:ext>
            </a:extLst>
          </p:cNvPr>
          <p:cNvSpPr/>
          <p:nvPr/>
        </p:nvSpPr>
        <p:spPr>
          <a:xfrm>
            <a:off x="11420475" y="6096000"/>
            <a:ext cx="409575" cy="360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53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4995" y="1122363"/>
            <a:ext cx="11077995" cy="3668122"/>
          </a:xfrm>
        </p:spPr>
        <p:txBody>
          <a:bodyPr anchor="ctr">
            <a:normAutofit/>
          </a:bodyPr>
          <a:lstStyle/>
          <a:p>
            <a:r>
              <a:rPr kumimoji="1" lang="en-US" altLang="ko-KR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Part</a:t>
            </a:r>
            <a:r>
              <a:rPr kumimoji="1" lang="ko-KR" altLang="en-US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kumimoji="1" lang="en-US" altLang="ko-KR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2</a:t>
            </a:r>
            <a:br>
              <a:rPr kumimoji="1" lang="en-US" altLang="ko-KR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</a:br>
            <a:br>
              <a:rPr lang="en-US" altLang="ko-KR" dirty="0"/>
            </a:b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  <a:r>
              <a:rPr lang="en-US" altLang="ko-KR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8-bit </a:t>
            </a:r>
            <a:r>
              <a:rPr lang="en-US" altLang="ko-KR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r>
              <a:rPr lang="en-US" altLang="ko-KR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Microcontroller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1.2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7" name="Picture 2" descr="Image result for atmega328pb">
            <a:extLst>
              <a:ext uri="{FF2B5EF4-FFF2-40B4-BE49-F238E27FC236}">
                <a16:creationId xmlns:a16="http://schemas.microsoft.com/office/drawing/2014/main" id="{2C96E5F8-6699-434B-B012-5BDFEEA6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05" y="568824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4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Microcontroller (1)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53440" y="910220"/>
            <a:ext cx="1054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>
              <a:lnSpc>
                <a:spcPct val="150000"/>
              </a:lnSpc>
            </a:pP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It is commonly accepted that </a:t>
            </a:r>
            <a:r>
              <a:rPr lang="en-US" altLang="ko-KR" sz="2400" b="1" dirty="0">
                <a:solidFill>
                  <a:srgbClr val="000000"/>
                </a:solidFill>
                <a:latin typeface="Calibri" panose="020F0502020204030204"/>
              </a:rPr>
              <a:t>AVR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 stands for </a:t>
            </a:r>
            <a:r>
              <a:rPr lang="en-US" altLang="ko-KR" sz="2400" b="1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lf-</a:t>
            </a:r>
            <a:r>
              <a:rPr lang="en-US" altLang="ko-KR" sz="2400" dirty="0" err="1">
                <a:solidFill>
                  <a:srgbClr val="000000"/>
                </a:solidFill>
                <a:latin typeface="Calibri" panose="020F0502020204030204"/>
              </a:rPr>
              <a:t>Egil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Calibri" panose="020F0502020204030204"/>
              </a:rPr>
              <a:t>Bogen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 and </a:t>
            </a:r>
            <a:r>
              <a:rPr lang="en-US" altLang="ko-KR" sz="2400" b="1" dirty="0">
                <a:solidFill>
                  <a:srgbClr val="000000"/>
                </a:solidFill>
                <a:latin typeface="Calibri" panose="020F0502020204030204"/>
              </a:rPr>
              <a:t>V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egard </a:t>
            </a:r>
            <a:r>
              <a:rPr lang="en-US" altLang="ko-KR" sz="2400" dirty="0" err="1">
                <a:solidFill>
                  <a:srgbClr val="000000"/>
                </a:solidFill>
                <a:latin typeface="Calibri" panose="020F0502020204030204"/>
              </a:rPr>
              <a:t>Wollan's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Calibri" panose="020F0502020204030204"/>
              </a:rPr>
              <a:t>R</a:t>
            </a:r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ISC processor.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61" y="1828800"/>
            <a:ext cx="7431315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4995" y="1122363"/>
            <a:ext cx="11077995" cy="3668122"/>
          </a:xfrm>
        </p:spPr>
        <p:txBody>
          <a:bodyPr anchor="ctr">
            <a:normAutofit/>
          </a:bodyPr>
          <a:lstStyle/>
          <a:p>
            <a:r>
              <a:rPr kumimoji="1" lang="en-US" altLang="ko-KR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Part</a:t>
            </a:r>
            <a:r>
              <a:rPr kumimoji="1" lang="ko-KR" altLang="en-US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kumimoji="1" lang="en-US" altLang="ko-KR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1</a:t>
            </a:r>
            <a:br>
              <a:rPr kumimoji="1" lang="en-US" altLang="ko-KR" sz="4000" dirty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</a:br>
            <a:br>
              <a:rPr lang="en-US" altLang="ko-KR" dirty="0"/>
            </a:br>
            <a:r>
              <a:rPr lang="en-US" altLang="ko-KR" sz="4400" dirty="0"/>
              <a:t>Introduction to Microcontroller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1.2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Biomedical Engineering, </a:t>
            </a:r>
            <a:r>
              <a:rPr lang="en-US" altLang="ko-KR" dirty="0" err="1"/>
              <a:t>Inje</a:t>
            </a:r>
            <a:r>
              <a:rPr lang="en-US" altLang="ko-KR" dirty="0"/>
              <a:t>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47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Microcontroller (2)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1692" y="1014519"/>
            <a:ext cx="53769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/>
              </a:rPr>
              <a:t>RISC architecture with CISC instruction set</a:t>
            </a:r>
          </a:p>
          <a:p>
            <a:pPr marL="800100" lvl="1" indent="-34290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Powerful instruction set for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/>
              </a:rPr>
              <a:t>C</a:t>
            </a: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 and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/>
              </a:rPr>
              <a:t>Assembly</a:t>
            </a:r>
          </a:p>
          <a:p>
            <a:pPr marL="342900" indent="-342900" defTabSz="4572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/>
              </a:rPr>
              <a:t>Scalable</a:t>
            </a:r>
          </a:p>
          <a:p>
            <a:pPr marL="800100" lvl="1" indent="-34290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Same powerful AVR core in all devices</a:t>
            </a:r>
          </a:p>
          <a:p>
            <a:pPr marL="342900" indent="-342900" defTabSz="4572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/>
              </a:rPr>
              <a:t>Single cycle execution</a:t>
            </a:r>
          </a:p>
          <a:p>
            <a:pPr marL="742950" lvl="1" indent="-28575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One instruction per external clock</a:t>
            </a:r>
          </a:p>
          <a:p>
            <a:pPr marL="742950" lvl="1" indent="-28575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Low power consumption</a:t>
            </a:r>
          </a:p>
          <a:p>
            <a:pPr marL="342900" indent="-342900" defTabSz="4572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/>
              </a:rPr>
              <a:t>32 working Registers</a:t>
            </a:r>
          </a:p>
          <a:p>
            <a:pPr marL="800100" lvl="1" indent="-34290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All directly connected to ALU!</a:t>
            </a:r>
          </a:p>
          <a:p>
            <a:pPr marL="342900" indent="-342900" defTabSz="4572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/>
              </a:rPr>
              <a:t>Very efficient core</a:t>
            </a:r>
          </a:p>
          <a:p>
            <a:pPr marL="800100" lvl="1" indent="-34290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20 MIPS @ 20MHz</a:t>
            </a:r>
          </a:p>
          <a:p>
            <a:pPr marL="342900" indent="-342900" defTabSz="4572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/>
              </a:rPr>
              <a:t>High System Level Integration</a:t>
            </a:r>
          </a:p>
          <a:p>
            <a:pPr marL="800100" lvl="1" indent="-342900" defTabSz="457200" latinLnBrk="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/>
              </a:rPr>
              <a:t>Lowest total system cost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09" y="1014519"/>
            <a:ext cx="5901558" cy="4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Microcontroller (3)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34166" y="1130985"/>
            <a:ext cx="2556579" cy="523220"/>
          </a:xfrm>
          <a:prstGeom prst="rect">
            <a:avLst/>
          </a:prstGeom>
          <a:solidFill>
            <a:srgbClr val="D0FAC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High Integration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84" y="1136064"/>
            <a:ext cx="5060237" cy="4241292"/>
          </a:xfrm>
          <a:prstGeom prst="rect">
            <a:avLst/>
          </a:prstGeom>
        </p:spPr>
      </p:pic>
      <p:sp>
        <p:nvSpPr>
          <p:cNvPr id="26" name="오른쪽 중괄호 25"/>
          <p:cNvSpPr/>
          <p:nvPr/>
        </p:nvSpPr>
        <p:spPr>
          <a:xfrm>
            <a:off x="9270745" y="2500603"/>
            <a:ext cx="236406" cy="1069067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오른쪽 중괄호 26"/>
          <p:cNvSpPr/>
          <p:nvPr/>
        </p:nvSpPr>
        <p:spPr>
          <a:xfrm rot="10800000">
            <a:off x="3857220" y="2248673"/>
            <a:ext cx="366430" cy="2080727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오른쪽 중괄호 27"/>
          <p:cNvSpPr/>
          <p:nvPr/>
        </p:nvSpPr>
        <p:spPr>
          <a:xfrm>
            <a:off x="9270745" y="3660708"/>
            <a:ext cx="246360" cy="1097902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오른쪽 중괄호 28"/>
          <p:cNvSpPr/>
          <p:nvPr/>
        </p:nvSpPr>
        <p:spPr>
          <a:xfrm rot="5400000">
            <a:off x="5945605" y="3659051"/>
            <a:ext cx="246360" cy="3761811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9524" y="5599795"/>
            <a:ext cx="114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Digital</a:t>
            </a:r>
            <a:endParaRPr lang="en-US" altLang="ko-KR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1951" y="2996119"/>
            <a:ext cx="136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AVR Core</a:t>
            </a:r>
            <a:endParaRPr lang="en-US" altLang="ko-KR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2" name="오른쪽 중괄호 31"/>
          <p:cNvSpPr/>
          <p:nvPr/>
        </p:nvSpPr>
        <p:spPr>
          <a:xfrm>
            <a:off x="8710909" y="1562291"/>
            <a:ext cx="123180" cy="540607"/>
          </a:xfrm>
          <a:prstGeom prst="rightBrac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50786" y="3978826"/>
            <a:ext cx="211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Serial Interface</a:t>
            </a:r>
            <a:endParaRPr lang="en-US" altLang="ko-KR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17105" y="2807423"/>
            <a:ext cx="105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Analog</a:t>
            </a:r>
            <a:endParaRPr lang="en-US" altLang="ko-KR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06945" y="1571848"/>
            <a:ext cx="284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sz="2400" dirty="0">
                <a:solidFill>
                  <a:srgbClr val="000000"/>
                </a:solidFill>
                <a:latin typeface="Calibri" panose="020F0502020204030204"/>
              </a:rPr>
              <a:t>Non-volatile Memory</a:t>
            </a:r>
            <a:endParaRPr lang="en-US" altLang="ko-KR" sz="20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531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Microcontroller (4)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1644" y="1056905"/>
            <a:ext cx="3166112" cy="523220"/>
          </a:xfrm>
          <a:prstGeom prst="rect">
            <a:avLst/>
          </a:prstGeom>
          <a:solidFill>
            <a:srgbClr val="D0FAC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Single Chip Solution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95" y="850283"/>
            <a:ext cx="7620036" cy="52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8-bit </a:t>
            </a:r>
            <a:r>
              <a:rPr lang="en-US" altLang="ko-KR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</a:t>
            </a:r>
            <a:r>
              <a:rPr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Microcontroller (5)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5823" y="1058980"/>
            <a:ext cx="3097754" cy="523220"/>
          </a:xfrm>
          <a:prstGeom prst="rect">
            <a:avLst/>
          </a:prstGeom>
          <a:solidFill>
            <a:srgbClr val="D0FAC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Single Chip Solution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08" y="905231"/>
            <a:ext cx="7583823" cy="53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Introduction</a:t>
            </a:r>
            <a:br>
              <a:rPr lang="en-US" altLang="ko-KR" dirty="0"/>
            </a:br>
            <a:r>
              <a:rPr lang="en-US" altLang="ko-KR" dirty="0"/>
              <a:t>to</a:t>
            </a:r>
            <a:br>
              <a:rPr lang="en-US" altLang="ko-KR" dirty="0"/>
            </a:br>
            <a:r>
              <a:rPr lang="en-US" altLang="ko-KR" dirty="0"/>
              <a:t>ATmega328PB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Rev. 1.0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Biomedical Engineering, </a:t>
            </a:r>
            <a:r>
              <a:rPr lang="en-US" altLang="ko-KR" dirty="0" err="1">
                <a:solidFill>
                  <a:prstClr val="black">
                    <a:tint val="75000"/>
                  </a:prstClr>
                </a:solidFill>
              </a:rPr>
              <a:t>Inje</a:t>
            </a:r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 University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age result for atmega328p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783138"/>
            <a:ext cx="2375159" cy="23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4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ATmega328PB Features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000" y="996282"/>
            <a:ext cx="11616266" cy="50089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400" dirty="0">
                <a:latin typeface="Calibri" panose="020F0502020204030204" pitchFamily="34" charset="0"/>
              </a:rPr>
              <a:t>Memories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32 </a:t>
            </a:r>
            <a:r>
              <a:rPr lang="en-US" altLang="ko-KR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kBytes</a:t>
            </a: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of In-System Self-Programmable Flash program memory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1 </a:t>
            </a:r>
            <a:r>
              <a:rPr lang="en-US" altLang="ko-KR" sz="2000" dirty="0" err="1">
                <a:latin typeface="Calibri" panose="020F0502020204030204" pitchFamily="34" charset="0"/>
              </a:rPr>
              <a:t>kBytes</a:t>
            </a:r>
            <a:r>
              <a:rPr lang="en-US" altLang="ko-KR" sz="2000" dirty="0">
                <a:latin typeface="Calibri" panose="020F0502020204030204" pitchFamily="34" charset="0"/>
              </a:rPr>
              <a:t> EEPROM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2 </a:t>
            </a:r>
            <a:r>
              <a:rPr lang="en-US" altLang="ko-KR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kBytes</a:t>
            </a:r>
            <a:r>
              <a:rPr lang="en-US" altLang="ko-KR" sz="2000" dirty="0">
                <a:latin typeface="Calibri" panose="020F0502020204030204" pitchFamily="34" charset="0"/>
              </a:rPr>
              <a:t> Internal SRAM</a:t>
            </a: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</a:pPr>
            <a:r>
              <a:rPr lang="en-US" altLang="ko-KR" sz="2400" dirty="0">
                <a:latin typeface="Calibri" panose="020F0502020204030204" pitchFamily="34" charset="0"/>
              </a:rPr>
              <a:t>Peripherals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Timer/Counters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latin typeface="Calibri" panose="020F0502020204030204" pitchFamily="34" charset="0"/>
              </a:rPr>
              <a:t>10-bit ADC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USART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SPI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TWI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Operating Voltage: 1.8 - 5.5V</a:t>
            </a:r>
          </a:p>
          <a:p>
            <a:r>
              <a:rPr lang="en-US" altLang="ko-KR" sz="2400" dirty="0">
                <a:latin typeface="Calibri" panose="020F0502020204030204" pitchFamily="34" charset="0"/>
              </a:rPr>
              <a:t>Speed Grade: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</a:rPr>
              <a:t>0 - 4MHz @ 1.8 - 5.5V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</a:rPr>
              <a:t>0 - 10MHz @ 2.7 - 5.5.V</a:t>
            </a:r>
          </a:p>
          <a:p>
            <a:pPr lvl="1"/>
            <a:r>
              <a:rPr lang="en-US" altLang="ko-KR" sz="2000" dirty="0">
                <a:latin typeface="Calibri" panose="020F0502020204030204" pitchFamily="34" charset="0"/>
              </a:rPr>
              <a:t>0 - 20MHz @ 4.5 - 5.5V</a:t>
            </a:r>
            <a:endParaRPr lang="ko-KR" altLang="en-US" sz="20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2050" name="Picture 2" descr="Image result for atmega328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3" y="2022317"/>
            <a:ext cx="5125665" cy="40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94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</a:rPr>
              <a:t>ATmega328PB Block Diagram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16" y="905226"/>
            <a:ext cx="7658968" cy="58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AVR CPU Core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5" y="1048921"/>
            <a:ext cx="3656153" cy="5243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4075" y="991706"/>
            <a:ext cx="6812280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AVR uses </a:t>
            </a:r>
            <a:r>
              <a:rPr lang="en-US" altLang="ko-KR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Harvard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architecture</a:t>
            </a:r>
          </a:p>
          <a:p>
            <a:pPr marL="800100" lvl="1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Separate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memories and buses for program and data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Single level </a:t>
            </a:r>
            <a:r>
              <a:rPr lang="en-US" altLang="ko-KR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pipelining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for instruction </a:t>
            </a:r>
            <a:r>
              <a:rPr lang="en-US" altLang="ko-KR" sz="1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(p.30)</a:t>
            </a: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Register File</a:t>
            </a:r>
            <a:endParaRPr lang="en-US" altLang="ko-KR" sz="16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32 x 8-bit general purpose working registers with a single clock cycle access time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ALU (Arithmetic Logic Unit)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Status Register</a:t>
            </a:r>
          </a:p>
          <a:p>
            <a:pPr marL="800100" lvl="1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Contains information about the result of the most recently executed arithmetic instruction. </a:t>
            </a:r>
          </a:p>
          <a:p>
            <a:pPr marL="800100" lvl="1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This information can be used for altering program flow in order to perform conditional operations. </a:t>
            </a:r>
          </a:p>
          <a:p>
            <a:pPr marL="800100" lvl="1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The Status Register is updated after all ALU operations.</a:t>
            </a:r>
            <a:endParaRPr lang="en-US" altLang="ko-KR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387DE-28FD-4FF1-9DBC-C17F96821968}"/>
              </a:ext>
            </a:extLst>
          </p:cNvPr>
          <p:cNvSpPr txBox="1"/>
          <p:nvPr/>
        </p:nvSpPr>
        <p:spPr>
          <a:xfrm>
            <a:off x="9229415" y="1153696"/>
            <a:ext cx="203934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c.f. </a:t>
            </a:r>
            <a:r>
              <a:rPr lang="en-US" altLang="ko-KR" sz="1100" dirty="0">
                <a:solidFill>
                  <a:srgbClr val="0000FF"/>
                </a:solidFill>
              </a:rPr>
              <a:t>von Neuman</a:t>
            </a:r>
            <a:r>
              <a:rPr lang="en-US" altLang="ko-KR" sz="1100" dirty="0"/>
              <a:t> architecture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3791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AVR Instruction Execution Timing (Pipeline)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9" y="1299448"/>
            <a:ext cx="11101022" cy="35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AVR Status Register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29</a:t>
            </a:fld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556518" y="1021784"/>
          <a:ext cx="11078964" cy="1102359"/>
        </p:xfrm>
        <a:graphic>
          <a:graphicData uri="http://schemas.openxmlformats.org/drawingml/2006/table">
            <a:tbl>
              <a:tblPr firstRow="1" bandRow="1"/>
              <a:tblGrid>
                <a:gridCol w="1564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93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74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</a:t>
                      </a:r>
                      <a:r>
                        <a:rPr lang="en-US" altLang="ko-KR" b="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No.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254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Name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254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solidFill>
                        <a:srgbClr val="4E8542"/>
                      </a:solidFill>
                    </a:lnL>
                    <a:lnR w="12700" cmpd="sng">
                      <a:solidFill>
                        <a:srgbClr val="4E8542"/>
                      </a:solidFill>
                    </a:lnR>
                    <a:lnT w="12700" cmpd="sng">
                      <a:solidFill>
                        <a:srgbClr val="4E8542"/>
                      </a:solidFill>
                    </a:lnT>
                    <a:lnB w="12700" cmpd="sng">
                      <a:solidFill>
                        <a:srgbClr val="4E85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9860" y="2426890"/>
                <a:ext cx="6812280" cy="34163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7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I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Global Interrupt Enable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6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T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Copy Storage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5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H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Half Carry Flag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4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S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Sign Flag.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𝑆</m:t>
                    </m:r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⊕</m:t>
                    </m:r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ko-KR" dirty="0">
                  <a:solidFill>
                    <a:prstClr val="black"/>
                  </a:solidFill>
                  <a:latin typeface="Calibri" panose="020F0502020204030204" pitchFamily="34" charset="0"/>
                  <a:ea typeface="굴림" panose="020B0600000101010101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3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V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Two’s Complement Overflow Flag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2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N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Negative Flag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1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Z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Zero Flag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Bit 0 – </a:t>
                </a:r>
                <a:r>
                  <a:rPr lang="en-US" altLang="ko-KR" dirty="0">
                    <a:solidFill>
                      <a:srgbClr val="0000FF"/>
                    </a:solidFill>
                    <a:latin typeface="Consolas" panose="020B0609020204030204" pitchFamily="49" charset="0"/>
                    <a:ea typeface="굴림" panose="020B0600000101010101" pitchFamily="50" charset="-127"/>
                    <a:cs typeface="Consolas" panose="020B0609020204030204" pitchFamily="49" charset="0"/>
                  </a:rPr>
                  <a:t>C</a:t>
                </a:r>
                <a:r>
                  <a:rPr lang="en-US" altLang="ko-KR" dirty="0">
                    <a:solidFill>
                      <a:prstClr val="black"/>
                    </a:solidFill>
                    <a:latin typeface="Calibri" panose="020F0502020204030204" pitchFamily="34" charset="0"/>
                    <a:ea typeface="굴림" panose="020B0600000101010101" pitchFamily="50" charset="-127"/>
                  </a:rPr>
                  <a:t>: Carry Flag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60" y="2426890"/>
                <a:ext cx="6812280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446" b="-3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8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Objectives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29988" y="1080000"/>
            <a:ext cx="10674277" cy="5008934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20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Computer Architecture</a:t>
            </a: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CPU, Microprocessor and Microcontroller</a:t>
            </a: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AVR Microcontrollers</a:t>
            </a:r>
          </a:p>
          <a:p>
            <a:pPr marL="285750" lvl="0" indent="-285750">
              <a:lnSpc>
                <a:spcPct val="200000"/>
              </a:lnSpc>
              <a:spcBef>
                <a:spcPts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+mn-cs"/>
              </a:rPr>
              <a:t>ATmega328PB Microcontroller Registers</a:t>
            </a:r>
            <a:endParaRPr lang="ko-KR" altLang="en-US" sz="24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Rev. 1.2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975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254429" y="1166265"/>
            <a:ext cx="6397298" cy="1545578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AVR General Purpose Register File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30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493619" y="1301367"/>
          <a:ext cx="4248000" cy="2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0x01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R2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0x02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R13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0x0D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R14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0x0E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R15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0x0F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493618" y="3325840"/>
          <a:ext cx="3960000" cy="259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R16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0x10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R17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R26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0x1A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</a:rPr>
                        <a:t>X-register Low Byte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R27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0x1B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</a:rPr>
                        <a:t>X-register High Byte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R28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0x1C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</a:rPr>
                        <a:t>Y-register Low Byte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R29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0x1D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alibri" panose="020F0502020204030204" pitchFamily="34" charset="0"/>
                        </a:rPr>
                        <a:t>Y-register High Byte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R30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0x1E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Calibri" panose="020F0502020204030204" pitchFamily="34" charset="0"/>
                        </a:rPr>
                        <a:t>Z-register Low Byte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R31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  <a:endParaRPr lang="ko-KR" alt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Calibri" panose="020F0502020204030204" pitchFamily="34" charset="0"/>
                        </a:rPr>
                        <a:t>Z-register High Byte</a:t>
                      </a:r>
                      <a:endParaRPr lang="ko-KR" altLang="en-US" sz="18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43393" y="4191674"/>
            <a:ext cx="4750024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Additional Function:</a:t>
            </a:r>
          </a:p>
          <a:p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These registers are 16-bit </a:t>
            </a: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address pointers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for indirect addressing of the memory space.</a:t>
            </a:r>
          </a:p>
          <a:p>
            <a:r>
              <a:rPr lang="en-US" altLang="ko-KR" sz="2000" dirty="0">
                <a:solidFill>
                  <a:srgbClr val="7030A0"/>
                </a:solidFill>
                <a:latin typeface="Calibri" panose="020F0502020204030204" pitchFamily="34" charset="0"/>
              </a:rPr>
              <a:t>X, Y, Z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: for</a:t>
            </a:r>
            <a:r>
              <a:rPr lang="en-US" altLang="ko-KR" sz="2000" dirty="0">
                <a:solidFill>
                  <a:srgbClr val="7030A0"/>
                </a:solidFill>
                <a:latin typeface="Calibri" panose="020F0502020204030204" pitchFamily="34" charset="0"/>
              </a:rPr>
              <a:t> Data Memory</a:t>
            </a:r>
          </a:p>
          <a:p>
            <a:r>
              <a:rPr lang="en-US" altLang="ko-KR" sz="2000" dirty="0">
                <a:solidFill>
                  <a:srgbClr val="7030A0"/>
                </a:solidFill>
                <a:latin typeface="Calibri" panose="020F0502020204030204" pitchFamily="34" charset="0"/>
              </a:rPr>
              <a:t>Z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  <a:r>
              <a:rPr lang="en-US" altLang="ko-KR" sz="2000" dirty="0">
                <a:solidFill>
                  <a:srgbClr val="7030A0"/>
                </a:solidFill>
                <a:latin typeface="Calibri" panose="020F0502020204030204" pitchFamily="34" charset="0"/>
              </a:rPr>
              <a:t> Program Memory</a:t>
            </a:r>
            <a:endParaRPr lang="ko-KR" alt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오른쪽 중괄호 7"/>
          <p:cNvSpPr/>
          <p:nvPr/>
        </p:nvSpPr>
        <p:spPr>
          <a:xfrm>
            <a:off x="4574527" y="4191674"/>
            <a:ext cx="347957" cy="17261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4158" y="932035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latin typeface="Calibri" panose="020F0502020204030204" pitchFamily="34" charset="0"/>
              </a:rPr>
              <a:t>Address</a:t>
            </a:r>
            <a:endParaRPr lang="ko-KR" alt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55942"/>
              </p:ext>
            </p:extLst>
          </p:nvPr>
        </p:nvGraphicFramePr>
        <p:xfrm>
          <a:off x="5464828" y="2039599"/>
          <a:ext cx="59961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Bit 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51219" y="1231001"/>
            <a:ext cx="6364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Registers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 are special storages with 8 bits capacity.</a:t>
            </a:r>
          </a:p>
          <a:p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</a:rPr>
              <a:t>They are connected directly to the CPU → fast access time. </a:t>
            </a:r>
            <a:endParaRPr lang="ko-KR" alt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5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ATmega328PB Memories (1)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88000" y="6356350"/>
            <a:ext cx="3293400" cy="360000"/>
          </a:xfrm>
        </p:spPr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0927" y="1014917"/>
            <a:ext cx="54378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Two memory spaces of ATmega328PB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Data memory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Program memory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74447"/>
              </p:ext>
            </p:extLst>
          </p:nvPr>
        </p:nvGraphicFramePr>
        <p:xfrm>
          <a:off x="1777965" y="3403043"/>
          <a:ext cx="4215058" cy="2223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32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0x0000-0x001F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64 I/O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0x0020-0x005F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160 Extended I/O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0x0060-0x00FF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Internal RAM</a:t>
                      </a:r>
                    </a:p>
                    <a:p>
                      <a:pPr algn="ctr" latinLnBrk="1"/>
                      <a:endParaRPr lang="en-US" altLang="ko-KR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(2048 x 8 bits)</a:t>
                      </a:r>
                      <a:endParaRPr lang="ko-KR" altLang="en-US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0x0100</a:t>
                      </a:r>
                    </a:p>
                    <a:p>
                      <a:pPr latinLnBrk="1"/>
                      <a:endParaRPr lang="en-US" altLang="ko-K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endParaRPr lang="en-US" altLang="ko-K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0x08FF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8719" y="2946751"/>
            <a:ext cx="162153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Data Memory</a:t>
            </a:r>
            <a:endParaRPr lang="ko-KR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5928"/>
              </p:ext>
            </p:extLst>
          </p:nvPr>
        </p:nvGraphicFramePr>
        <p:xfrm>
          <a:off x="6806886" y="2112224"/>
          <a:ext cx="3504751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Application </a:t>
                      </a:r>
                      <a:r>
                        <a:rPr lang="en-US" altLang="ko-KR" dirty="0">
                          <a:latin typeface="Calibri" panose="020F0502020204030204" pitchFamily="34" charset="0"/>
                        </a:rPr>
                        <a:t>Flash Section</a:t>
                      </a: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ko-KR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Boot </a:t>
                      </a:r>
                      <a:r>
                        <a:rPr lang="en-US" altLang="ko-KR" dirty="0">
                          <a:latin typeface="Calibri" panose="020F0502020204030204" pitchFamily="34" charset="0"/>
                        </a:rPr>
                        <a:t>Flash Section</a:t>
                      </a:r>
                    </a:p>
                    <a:p>
                      <a:pPr algn="ctr" latinLnBrk="1"/>
                      <a:endParaRPr lang="ko-KR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endParaRPr lang="en-US" altLang="ko-KR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0x3FFF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12707" y="1654764"/>
            <a:ext cx="202324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C00000"/>
                </a:solidFill>
                <a:latin typeface="Calibri" panose="020F0502020204030204" pitchFamily="34" charset="0"/>
              </a:rPr>
              <a:t>Program Memory</a:t>
            </a:r>
            <a:endParaRPr lang="ko-KR" altLang="en-US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1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rPr>
              <a:t>ATmega328PB </a:t>
            </a: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Memories (2)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8001" y="1076422"/>
            <a:ext cx="601231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In-System Reprogrammable Flash </a:t>
            </a: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Program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Memory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rgbClr val="7030A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Boot Loader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Section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Application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Program Section</a:t>
            </a: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82654"/>
              </p:ext>
            </p:extLst>
          </p:nvPr>
        </p:nvGraphicFramePr>
        <p:xfrm>
          <a:off x="6833032" y="1076422"/>
          <a:ext cx="3504751" cy="4494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655">
                <a:tc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Application</a:t>
                      </a:r>
                      <a:r>
                        <a:rPr lang="en-US" altLang="ko-KR" dirty="0">
                          <a:latin typeface="Calibri" panose="020F0502020204030204" pitchFamily="34" charset="0"/>
                        </a:rPr>
                        <a:t> Flash Section</a:t>
                      </a: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endParaRPr lang="ko-KR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591">
                <a:tc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Boot Loader</a:t>
                      </a:r>
                      <a:r>
                        <a:rPr lang="en-US" altLang="ko-KR" dirty="0">
                          <a:latin typeface="Calibri" panose="020F0502020204030204" pitchFamily="34" charset="0"/>
                        </a:rPr>
                        <a:t> Section</a:t>
                      </a:r>
                    </a:p>
                    <a:p>
                      <a:pPr algn="ctr" latinLnBrk="1"/>
                      <a:endParaRPr lang="ko-KR" alt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endParaRPr lang="en-US" altLang="ko-KR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endParaRPr lang="en-US" altLang="ko-KR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0x3FFF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5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rPr>
              <a:t>ATmega328PB </a:t>
            </a: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Memories (3)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0927" y="1014917"/>
            <a:ext cx="11077327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SRAM </a:t>
            </a:r>
            <a:r>
              <a:rPr lang="en-US" altLang="ko-KR" sz="24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Data</a:t>
            </a: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Memory Space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Register File: 32</a:t>
            </a: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  <a:cs typeface="Consolas" panose="020B0609020204030204" pitchFamily="49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onsolas" panose="020B0609020204030204" pitchFamily="49" charset="0"/>
              </a:rPr>
              <a:t>I/O Registers: 64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onsolas" panose="020B0609020204030204" pitchFamily="49" charset="0"/>
              </a:rPr>
              <a:t>Extended I/O Registers: 160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  <a:cs typeface="Consolas" panose="020B0609020204030204" pitchFamily="49" charset="0"/>
              </a:rPr>
              <a:t>Internal data SRAM: 2048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01614"/>
              </p:ext>
            </p:extLst>
          </p:nvPr>
        </p:nvGraphicFramePr>
        <p:xfrm>
          <a:off x="6755895" y="1171752"/>
          <a:ext cx="4215058" cy="2179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32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0x0000-0x001F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64 I/O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0x0020-0x005F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160 Extended I/O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0x0060-0x00FF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Internal RAM</a:t>
                      </a:r>
                    </a:p>
                    <a:p>
                      <a:pPr algn="ctr" latinLnBrk="1"/>
                      <a:endParaRPr lang="en-US" altLang="ko-KR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algn="ctr" latinLnBrk="1"/>
                      <a:endParaRPr lang="en-US" altLang="ko-KR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(2048 x 8 bits)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0x0100</a:t>
                      </a:r>
                    </a:p>
                    <a:p>
                      <a:pPr latinLnBrk="1"/>
                      <a:endParaRPr lang="en-US" altLang="ko-K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endParaRPr lang="en-US" altLang="ko-K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0x08FF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75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Stack Pointer for AVR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51520" y="980728"/>
            <a:ext cx="11595220" cy="51125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2616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Stack Pointer, SPL and SPH </a:t>
            </a: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(0x3D and 0x3E)</a:t>
            </a:r>
            <a:endParaRPr lang="en-US" altLang="ko-KR" sz="2400" dirty="0">
              <a:solidFill>
                <a:srgbClr val="2616F0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 stack is a last-in first-out data structure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AVR stack is implemented as growing from higher to lower memory locations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16-bit stack pointer(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SPH:SPL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) points to the top of stack (</a:t>
            </a:r>
            <a:r>
              <a:rPr lang="en-US" altLang="ko-KR" sz="20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0x8FF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664E368-F2F9-4DF9-9E10-3A7F679E8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42962"/>
              </p:ext>
            </p:extLst>
          </p:nvPr>
        </p:nvGraphicFramePr>
        <p:xfrm>
          <a:off x="3938342" y="3817357"/>
          <a:ext cx="4215058" cy="2179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32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0x0000-0x001F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64 I/O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0x0020-0x005F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160 Extended I/O Registers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0x0060-0x00FF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Internal RAM</a:t>
                      </a:r>
                    </a:p>
                    <a:p>
                      <a:pPr algn="ctr" latinLnBrk="1"/>
                      <a:endParaRPr lang="en-US" altLang="ko-KR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algn="ctr" latinLnBrk="1"/>
                      <a:endParaRPr lang="en-US" altLang="ko-KR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onsolas" panose="020B0609020204030204" pitchFamily="49" charset="0"/>
                        </a:rPr>
                        <a:t>(2048 x 8 bits)</a:t>
                      </a:r>
                      <a:endParaRPr lang="ko-KR" altLang="en-US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0x0100</a:t>
                      </a:r>
                    </a:p>
                    <a:p>
                      <a:pPr latinLnBrk="1"/>
                      <a:endParaRPr lang="en-US" altLang="ko-K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endParaRPr lang="en-US" altLang="ko-K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latinLnBrk="1"/>
                      <a:r>
                        <a:rPr lang="en-US" altLang="ko-KR" sz="1600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0x08FF</a:t>
                      </a:r>
                      <a:endParaRPr lang="ko-KR" altLang="en-US" sz="1600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9AF99-BD56-4825-A4E4-36EFDCEB3B2C}"/>
              </a:ext>
            </a:extLst>
          </p:cNvPr>
          <p:cNvSpPr txBox="1"/>
          <p:nvPr/>
        </p:nvSpPr>
        <p:spPr>
          <a:xfrm>
            <a:off x="4449096" y="3361065"/>
            <a:ext cx="162153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Calibri" panose="020F0502020204030204" pitchFamily="34" charset="0"/>
              </a:rPr>
              <a:t>Data Memory</a:t>
            </a:r>
            <a:endParaRPr lang="ko-KR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24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Stack and Stack Pointer for AVR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51520" y="980727"/>
            <a:ext cx="2418852" cy="3484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LDI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R16,</a:t>
            </a:r>
            <a:r>
              <a:rPr lang="en-US" altLang="ko-KR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0x08</a:t>
            </a:r>
            <a:endParaRPr lang="en-US" altLang="ko-KR" dirty="0">
              <a:solidFill>
                <a:srgbClr val="70AD47">
                  <a:lumMod val="75000"/>
                </a:srgbClr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2.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OUT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SPH,R16</a:t>
            </a: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3.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LDI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R16,</a:t>
            </a:r>
            <a:r>
              <a:rPr lang="en-US" altLang="ko-KR" dirty="0">
                <a:solidFill>
                  <a:srgbClr val="70AD47">
                    <a:lumMod val="75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0xFF</a:t>
            </a: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OUT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SPL,R16</a:t>
            </a:r>
          </a:p>
          <a:p>
            <a:endParaRPr lang="ko-KR" alt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5.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LDI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R16,0x46</a:t>
            </a: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6.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LDI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R17,0x47</a:t>
            </a:r>
          </a:p>
          <a:p>
            <a:endParaRPr lang="en-US" altLang="ko-KR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PUSH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R16</a:t>
            </a: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8.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PUSH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R17</a:t>
            </a: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9. 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POP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R17</a:t>
            </a:r>
          </a:p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10. </a:t>
            </a:r>
            <a:r>
              <a:rPr lang="en-US" altLang="ko-KR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POP  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R19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262586" y="1799472"/>
            <a:ext cx="2149050" cy="1821099"/>
            <a:chOff x="902260" y="3180852"/>
            <a:chExt cx="2149050" cy="1821099"/>
          </a:xfrm>
        </p:grpSpPr>
        <p:sp>
          <p:nvSpPr>
            <p:cNvPr id="43" name="직사각형 42"/>
            <p:cNvSpPr/>
            <p:nvPr/>
          </p:nvSpPr>
          <p:spPr>
            <a:xfrm>
              <a:off x="971600" y="3252354"/>
              <a:ext cx="720080" cy="32403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FFFF0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971600" y="3576390"/>
              <a:ext cx="720080" cy="324036"/>
            </a:xfrm>
            <a:prstGeom prst="rect">
              <a:avLst/>
            </a:prstGeom>
            <a:solidFill>
              <a:srgbClr val="1B587C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1B587C">
                  <a:lumMod val="40000"/>
                  <a:lumOff val="6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971600" y="3898847"/>
              <a:ext cx="720080" cy="324036"/>
            </a:xfrm>
            <a:prstGeom prst="rect">
              <a:avLst/>
            </a:prstGeom>
            <a:solidFill>
              <a:srgbClr val="9F293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9F2936">
                  <a:lumMod val="75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971600" y="4235895"/>
              <a:ext cx="720080" cy="324036"/>
            </a:xfrm>
            <a:prstGeom prst="rect">
              <a:avLst/>
            </a:prstGeom>
            <a:solidFill>
              <a:srgbClr val="E3DED1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51719" y="3180852"/>
              <a:ext cx="999591" cy="468833"/>
            </a:xfrm>
            <a:prstGeom prst="rect">
              <a:avLst/>
            </a:prstGeom>
            <a:solidFill>
              <a:srgbClr val="9F2936">
                <a:lumMod val="20000"/>
                <a:lumOff val="80000"/>
                <a:alpha val="63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SPH:SPL</a:t>
              </a:r>
            </a:p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(0x08FF)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50" name="왼쪽 화살표 49"/>
            <p:cNvSpPr/>
            <p:nvPr/>
          </p:nvSpPr>
          <p:spPr>
            <a:xfrm>
              <a:off x="1691680" y="3317369"/>
              <a:ext cx="360040" cy="170456"/>
            </a:xfrm>
            <a:prstGeom prst="lef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02260" y="4663397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Verdana"/>
                  <a:ea typeface="굴림" panose="020B0600000101010101" pitchFamily="50" charset="-127"/>
                </a:rPr>
                <a:t>After Line #4</a:t>
              </a:r>
              <a:endParaRPr lang="ko-KR" altLang="en-US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439448" y="1845083"/>
            <a:ext cx="2135644" cy="1775488"/>
            <a:chOff x="915666" y="3252354"/>
            <a:chExt cx="2135644" cy="1775488"/>
          </a:xfrm>
        </p:grpSpPr>
        <p:sp>
          <p:nvSpPr>
            <p:cNvPr id="39" name="직사각형 38"/>
            <p:cNvSpPr/>
            <p:nvPr/>
          </p:nvSpPr>
          <p:spPr>
            <a:xfrm>
              <a:off x="971600" y="3252354"/>
              <a:ext cx="720080" cy="32403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FFFF0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0x46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971600" y="3576390"/>
              <a:ext cx="720080" cy="324036"/>
            </a:xfrm>
            <a:prstGeom prst="rect">
              <a:avLst/>
            </a:prstGeom>
            <a:solidFill>
              <a:srgbClr val="1B587C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1B587C">
                  <a:lumMod val="40000"/>
                  <a:lumOff val="6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971600" y="3898847"/>
              <a:ext cx="720080" cy="324036"/>
            </a:xfrm>
            <a:prstGeom prst="rect">
              <a:avLst/>
            </a:prstGeom>
            <a:solidFill>
              <a:srgbClr val="9F293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9F2936">
                  <a:lumMod val="75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71600" y="4235895"/>
              <a:ext cx="720080" cy="324036"/>
            </a:xfrm>
            <a:prstGeom prst="rect">
              <a:avLst/>
            </a:prstGeom>
            <a:solidFill>
              <a:srgbClr val="E3DED1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2051719" y="3504532"/>
              <a:ext cx="999591" cy="468833"/>
            </a:xfrm>
            <a:prstGeom prst="rect">
              <a:avLst/>
            </a:prstGeom>
            <a:solidFill>
              <a:srgbClr val="9F2936">
                <a:lumMod val="20000"/>
                <a:lumOff val="80000"/>
                <a:alpha val="63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SPH:SPL</a:t>
              </a:r>
            </a:p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(0x08FE)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75" name="왼쪽 화살표 74"/>
            <p:cNvSpPr/>
            <p:nvPr/>
          </p:nvSpPr>
          <p:spPr>
            <a:xfrm>
              <a:off x="1691680" y="3641049"/>
              <a:ext cx="360040" cy="170456"/>
            </a:xfrm>
            <a:prstGeom prst="lef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15666" y="4689288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Verdana"/>
                  <a:ea typeface="굴림" panose="020B0600000101010101" pitchFamily="50" charset="-127"/>
                </a:rPr>
                <a:t>After Line #7</a:t>
              </a:r>
              <a:endParaRPr lang="ko-KR" altLang="en-US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9602904" y="1803658"/>
            <a:ext cx="2135644" cy="1816913"/>
            <a:chOff x="915666" y="3252354"/>
            <a:chExt cx="2135644" cy="1816913"/>
          </a:xfrm>
        </p:grpSpPr>
        <p:sp>
          <p:nvSpPr>
            <p:cNvPr id="78" name="직사각형 77"/>
            <p:cNvSpPr/>
            <p:nvPr/>
          </p:nvSpPr>
          <p:spPr>
            <a:xfrm>
              <a:off x="971600" y="3252354"/>
              <a:ext cx="720080" cy="32403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FFFF0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0x46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971600" y="3576390"/>
              <a:ext cx="720080" cy="324036"/>
            </a:xfrm>
            <a:prstGeom prst="rect">
              <a:avLst/>
            </a:prstGeom>
            <a:solidFill>
              <a:srgbClr val="1B587C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1B587C">
                  <a:lumMod val="40000"/>
                  <a:lumOff val="6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0x47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971600" y="3898847"/>
              <a:ext cx="720080" cy="324036"/>
            </a:xfrm>
            <a:prstGeom prst="rect">
              <a:avLst/>
            </a:prstGeom>
            <a:solidFill>
              <a:srgbClr val="9F293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9F2936">
                  <a:lumMod val="75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971600" y="4235895"/>
              <a:ext cx="720080" cy="324036"/>
            </a:xfrm>
            <a:prstGeom prst="rect">
              <a:avLst/>
            </a:prstGeom>
            <a:solidFill>
              <a:srgbClr val="E3DED1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2051719" y="3828212"/>
              <a:ext cx="999591" cy="468833"/>
            </a:xfrm>
            <a:prstGeom prst="rect">
              <a:avLst/>
            </a:prstGeom>
            <a:solidFill>
              <a:srgbClr val="9F2936">
                <a:lumMod val="20000"/>
                <a:lumOff val="80000"/>
                <a:alpha val="63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SPH:SPL</a:t>
              </a:r>
            </a:p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(0x08FD)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85" name="왼쪽 화살표 84"/>
            <p:cNvSpPr/>
            <p:nvPr/>
          </p:nvSpPr>
          <p:spPr>
            <a:xfrm>
              <a:off x="1691680" y="3964729"/>
              <a:ext cx="360040" cy="170456"/>
            </a:xfrm>
            <a:prstGeom prst="lef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15666" y="4730713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Verdana"/>
                  <a:ea typeface="굴림" panose="020B0600000101010101" pitchFamily="50" charset="-127"/>
                </a:rPr>
                <a:t>After Line #8</a:t>
              </a:r>
              <a:endParaRPr lang="ko-KR" altLang="en-US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6439448" y="4231556"/>
            <a:ext cx="2135644" cy="1816913"/>
            <a:chOff x="915666" y="3252354"/>
            <a:chExt cx="2135644" cy="1816913"/>
          </a:xfrm>
        </p:grpSpPr>
        <p:sp>
          <p:nvSpPr>
            <p:cNvPr id="88" name="직사각형 87"/>
            <p:cNvSpPr/>
            <p:nvPr/>
          </p:nvSpPr>
          <p:spPr>
            <a:xfrm>
              <a:off x="971600" y="3252354"/>
              <a:ext cx="720080" cy="32403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FFFF0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0x46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971600" y="3576390"/>
              <a:ext cx="720080" cy="324036"/>
            </a:xfrm>
            <a:prstGeom prst="rect">
              <a:avLst/>
            </a:prstGeom>
            <a:solidFill>
              <a:srgbClr val="1B587C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1B587C">
                  <a:lumMod val="40000"/>
                  <a:lumOff val="6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0x47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971600" y="3898847"/>
              <a:ext cx="720080" cy="324036"/>
            </a:xfrm>
            <a:prstGeom prst="rect">
              <a:avLst/>
            </a:prstGeom>
            <a:solidFill>
              <a:srgbClr val="9F293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9F2936">
                  <a:lumMod val="75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971600" y="4235895"/>
              <a:ext cx="720080" cy="324036"/>
            </a:xfrm>
            <a:prstGeom prst="rect">
              <a:avLst/>
            </a:prstGeom>
            <a:solidFill>
              <a:srgbClr val="E3DED1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2051719" y="3512624"/>
              <a:ext cx="999591" cy="468833"/>
            </a:xfrm>
            <a:prstGeom prst="rect">
              <a:avLst/>
            </a:prstGeom>
            <a:solidFill>
              <a:srgbClr val="9F2936">
                <a:lumMod val="20000"/>
                <a:lumOff val="80000"/>
                <a:alpha val="63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SPH:SPL</a:t>
              </a:r>
            </a:p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(0x08FE)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93" name="왼쪽 화살표 92"/>
            <p:cNvSpPr/>
            <p:nvPr/>
          </p:nvSpPr>
          <p:spPr>
            <a:xfrm>
              <a:off x="1691680" y="3649141"/>
              <a:ext cx="360040" cy="170456"/>
            </a:xfrm>
            <a:prstGeom prst="lef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15666" y="4730713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Verdana"/>
                  <a:ea typeface="굴림" panose="020B0600000101010101" pitchFamily="50" charset="-127"/>
                </a:rPr>
                <a:t>After Line #9</a:t>
              </a:r>
              <a:endParaRPr lang="ko-KR" altLang="en-US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3262586" y="4189894"/>
            <a:ext cx="2135644" cy="1880323"/>
            <a:chOff x="915666" y="3188944"/>
            <a:chExt cx="2135644" cy="1880323"/>
          </a:xfrm>
        </p:grpSpPr>
        <p:sp>
          <p:nvSpPr>
            <p:cNvPr id="96" name="직사각형 95"/>
            <p:cNvSpPr/>
            <p:nvPr/>
          </p:nvSpPr>
          <p:spPr>
            <a:xfrm>
              <a:off x="971600" y="3252354"/>
              <a:ext cx="720080" cy="324036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FFFF0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0x46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971600" y="3576390"/>
              <a:ext cx="720080" cy="324036"/>
            </a:xfrm>
            <a:prstGeom prst="rect">
              <a:avLst/>
            </a:prstGeom>
            <a:solidFill>
              <a:srgbClr val="1B587C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1B587C">
                  <a:lumMod val="40000"/>
                  <a:lumOff val="6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0x47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971600" y="3898847"/>
              <a:ext cx="720080" cy="324036"/>
            </a:xfrm>
            <a:prstGeom prst="rect">
              <a:avLst/>
            </a:prstGeom>
            <a:solidFill>
              <a:srgbClr val="9F2936">
                <a:lumMod val="40000"/>
                <a:lumOff val="6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9F2936">
                  <a:lumMod val="75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971600" y="4235895"/>
              <a:ext cx="720080" cy="324036"/>
            </a:xfrm>
            <a:prstGeom prst="rect">
              <a:avLst/>
            </a:prstGeom>
            <a:solidFill>
              <a:srgbClr val="E3DED1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defRPr/>
              </a:pPr>
              <a:endParaRPr lang="ko-KR" altLang="en-US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2051719" y="3188944"/>
              <a:ext cx="999591" cy="468833"/>
            </a:xfrm>
            <a:prstGeom prst="rect">
              <a:avLst/>
            </a:prstGeom>
            <a:solidFill>
              <a:srgbClr val="9F2936">
                <a:lumMod val="20000"/>
                <a:lumOff val="80000"/>
                <a:alpha val="63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E3DED1">
                  <a:lumMod val="50000"/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SPH:SPL</a:t>
              </a:r>
            </a:p>
            <a:p>
              <a:pPr algn="ctr" latinLnBrk="0">
                <a:lnSpc>
                  <a:spcPts val="1500"/>
                </a:lnSpc>
                <a:defRPr/>
              </a:pPr>
              <a:r>
                <a:rPr lang="en-US" altLang="ko-KR" sz="160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ea typeface="굴림" panose="020B0600000101010101" pitchFamily="50" charset="-127"/>
                  <a:cs typeface="Consolas" panose="020B0609020204030204" pitchFamily="49" charset="0"/>
                </a:rPr>
                <a:t>(0x08FF)</a:t>
              </a:r>
              <a:endParaRPr lang="ko-KR" alt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101" name="왼쪽 화살표 100"/>
            <p:cNvSpPr/>
            <p:nvPr/>
          </p:nvSpPr>
          <p:spPr>
            <a:xfrm>
              <a:off x="1691680" y="3325461"/>
              <a:ext cx="360040" cy="170456"/>
            </a:xfrm>
            <a:prstGeom prst="leftArrow">
              <a:avLst/>
            </a:prstGeom>
            <a:gradFill rotWithShape="1">
              <a:gsLst>
                <a:gs pos="0">
                  <a:srgbClr val="1B587C">
                    <a:shade val="45000"/>
                    <a:satMod val="155000"/>
                  </a:srgbClr>
                </a:gs>
                <a:gs pos="60000">
                  <a:srgbClr val="1B587C">
                    <a:shade val="95000"/>
                    <a:satMod val="150000"/>
                  </a:srgbClr>
                </a:gs>
                <a:gs pos="100000">
                  <a:srgbClr val="1B587C">
                    <a:tint val="87000"/>
                    <a:satMod val="2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Verdana"/>
                <a:ea typeface="굴림" panose="020B0600000101010101" pitchFamily="50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15666" y="4730713"/>
              <a:ext cx="1681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prstClr val="black"/>
                  </a:solidFill>
                  <a:latin typeface="Verdana"/>
                  <a:ea typeface="굴림" panose="020B0600000101010101" pitchFamily="50" charset="-127"/>
                </a:rPr>
                <a:t>After Line #10</a:t>
              </a:r>
              <a:endParaRPr lang="ko-KR" altLang="en-US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endParaRPr>
            </a:p>
          </p:txBody>
        </p:sp>
      </p:grpSp>
      <p:pic>
        <p:nvPicPr>
          <p:cNvPr id="103" name="그림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36" y="4223731"/>
            <a:ext cx="1494842" cy="1494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4595" y="971707"/>
            <a:ext cx="49968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ATmega328PB RAM ADDRESS: 0x0100~0x</a:t>
            </a:r>
            <a:r>
              <a:rPr lang="en-US" altLang="ko-KR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08</a:t>
            </a:r>
            <a:r>
              <a:rPr lang="en-US" altLang="ko-KR" dirty="0">
                <a:solidFill>
                  <a:srgbClr val="70AD47">
                    <a:lumMod val="75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FF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67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</a:rPr>
              <a:t>ATmega328PB </a:t>
            </a: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굴림" panose="020B0600000101010101" pitchFamily="50" charset="-127"/>
                <a:cs typeface="+mn-cs"/>
              </a:rPr>
              <a:t>Memories (4)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70AD47">
                    <a:lumMod val="50000"/>
                  </a:srgbClr>
                </a:solidFill>
              </a:rPr>
              <a:t>Rev. 1.0</a:t>
            </a:r>
            <a:endParaRPr lang="ko-KR" altLang="en-US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50000"/>
                  </a:prstClr>
                </a:solidFill>
              </a:rPr>
              <a:t>Biomedical Engineering, Inje University</a:t>
            </a:r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57336" y="1214214"/>
            <a:ext cx="11077327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EEPROM Data Memory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Electrically Erasable Programmable Read Only Memory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1,024 Bytes of data EEPROM</a:t>
            </a:r>
            <a:endParaRPr lang="en-US" altLang="ko-KR" sz="2000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  <a:cs typeface="Consolas" panose="020B0609020204030204" pitchFamily="49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onsolas" panose="020B0609020204030204" pitchFamily="49" charset="0"/>
              </a:rPr>
              <a:t>Can be accessible by byte unit.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onsolas" panose="020B0609020204030204" pitchFamily="49" charset="0"/>
              </a:rPr>
              <a:t>Endurance of at least 100,000 write/erase cycles.</a:t>
            </a:r>
          </a:p>
        </p:txBody>
      </p:sp>
    </p:spTree>
    <p:extLst>
      <p:ext uri="{BB962C8B-B14F-4D97-AF65-F5344CB8AC3E}">
        <p14:creationId xmlns:p14="http://schemas.microsoft.com/office/powerpoint/2010/main" val="3811185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9DDB3F-27A7-4E23-B00A-7E00E5B5E548}"/>
              </a:ext>
            </a:extLst>
          </p:cNvPr>
          <p:cNvSpPr txBox="1"/>
          <p:nvPr/>
        </p:nvSpPr>
        <p:spPr>
          <a:xfrm>
            <a:off x="926013" y="1027689"/>
            <a:ext cx="6458819" cy="48013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교재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3556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ATmega328PB </a:t>
            </a:r>
            <a:r>
              <a:rPr lang="ko-KR" altLang="en-US" dirty="0" err="1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마이크로컨트롤러의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 구조 및 프로그래밍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 </a:t>
            </a:r>
          </a:p>
          <a:p>
            <a:pPr indent="355600"/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인제대학교 출판부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조종만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3556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ISBN: 978-89-6620-105-1</a:t>
            </a:r>
          </a:p>
          <a:p>
            <a:pPr indent="266700"/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부교재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ATmega328PB Website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(1) </a:t>
            </a:r>
            <a:r>
              <a:rPr lang="en-US" altLang="ko-KR" dirty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ATmega328PB Datasheet</a:t>
            </a:r>
          </a:p>
          <a:p>
            <a:pPr indent="622300"/>
            <a:r>
              <a:rPr lang="en-US" altLang="ko-KR" dirty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Atmel corp.</a:t>
            </a:r>
            <a:endParaRPr lang="en-US" altLang="ko-KR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(2)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AVR Instruction Set Manual</a:t>
            </a:r>
          </a:p>
          <a:p>
            <a:pPr indent="6223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Microchip Technology Inc.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(3)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ATmega328PB </a:t>
            </a:r>
            <a:r>
              <a:rPr lang="en-US" altLang="ko-KR" dirty="0" err="1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Xplained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Mini(</a:t>
            </a:r>
            <a:r>
              <a:rPr lang="en-US" altLang="ko-KR" dirty="0" err="1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Xmini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endParaRPr lang="en-US" altLang="ko-KR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  <a:p>
            <a:pPr indent="266700"/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</a:rPr>
              <a:t>(4) </a:t>
            </a:r>
            <a:r>
              <a:rPr lang="en-US" altLang="ko-KR" dirty="0">
                <a:latin typeface="HY그래픽M" panose="02030600000101010101" pitchFamily="18" charset="-127"/>
                <a:ea typeface="HY그래픽M" panose="02030600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Atmel Studio 7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26" name="Picture 2" descr="ATmega328PB Xplained Mini">
            <a:extLst>
              <a:ext uri="{FF2B5EF4-FFF2-40B4-BE49-F238E27FC236}">
                <a16:creationId xmlns:a16="http://schemas.microsoft.com/office/drawing/2014/main" id="{F4FBE609-E2D0-4453-865E-A264F8A7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84" y="967284"/>
            <a:ext cx="2297485" cy="29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AE49E-5D7C-4EEF-8BBF-FB9A0A18AE6F}"/>
              </a:ext>
            </a:extLst>
          </p:cNvPr>
          <p:cNvSpPr txBox="1"/>
          <p:nvPr/>
        </p:nvSpPr>
        <p:spPr>
          <a:xfrm>
            <a:off x="9011970" y="3937370"/>
            <a:ext cx="20233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(Microchip</a:t>
            </a:r>
            <a:r>
              <a:rPr lang="ko-KR" altLang="en-US" sz="1050" dirty="0"/>
              <a:t> </a:t>
            </a:r>
            <a:r>
              <a:rPr lang="ko-KR" altLang="en-US" sz="1050" dirty="0">
                <a:latin typeface="+mj-ea"/>
                <a:ea typeface="+mj-ea"/>
              </a:rPr>
              <a:t>홈페이지에서 인용</a:t>
            </a:r>
            <a:r>
              <a:rPr lang="en-US" altLang="ko-KR" sz="1050" dirty="0">
                <a:latin typeface="+mj-ea"/>
                <a:ea typeface="+mj-ea"/>
              </a:rPr>
              <a:t>)</a:t>
            </a:r>
            <a:endParaRPr lang="ko-KR" altLang="en-US" sz="10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84774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for Memory Size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980728"/>
            <a:ext cx="1134530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Specific units of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IEC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 60027-2 A.2 and ISO/IEC 80000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(International </a:t>
            </a:r>
            <a:r>
              <a:rPr kumimoji="0" lang="en-US" altLang="ko-K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Electrotechnical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 Commission)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382"/>
              </p:ext>
            </p:extLst>
          </p:nvPr>
        </p:nvGraphicFramePr>
        <p:xfrm>
          <a:off x="323529" y="1743181"/>
          <a:ext cx="9965982" cy="4176465"/>
        </p:xfrm>
        <a:graphic>
          <a:graphicData uri="http://schemas.openxmlformats.org/drawingml/2006/table">
            <a:tbl>
              <a:tblPr firstRow="1" bandRow="1"/>
              <a:tblGrid>
                <a:gridCol w="67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3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651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b="0" dirty="0">
                          <a:latin typeface="Calibri" panose="020F0502020204030204" pitchFamily="34" charset="0"/>
                        </a:rPr>
                        <a:t>IEC prefix</a:t>
                      </a:r>
                      <a:endParaRPr lang="ko-KR" altLang="en-US" sz="18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800" b="0" dirty="0">
                          <a:latin typeface="Calibri" panose="020F0502020204030204" pitchFamily="34" charset="0"/>
                        </a:rPr>
                        <a:t>Representations</a:t>
                      </a:r>
                      <a:endParaRPr lang="ko-KR" altLang="en-US" sz="18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800" b="0" dirty="0">
                          <a:effectLst/>
                          <a:latin typeface="Calibri" panose="020F0502020204030204" pitchFamily="34" charset="0"/>
                        </a:rPr>
                        <a:t>Customary prefix</a:t>
                      </a:r>
                      <a:endParaRPr lang="ko-KR" altLang="en-US" sz="18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Name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Symbol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Base 2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Base 1024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Value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Base 10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Name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dirty="0">
                          <a:latin typeface="Calibri" panose="020F0502020204030204" pitchFamily="34" charset="0"/>
                        </a:rPr>
                        <a:t>Symbol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kibi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Ki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1.02×10^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kilo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k, K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mebi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1,048,576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1.05×10^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mega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gibi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Gi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1,073,741,824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1.07×10^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giga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tebi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Ti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1,099,511,627,776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1.10×10^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tera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pebi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1,125,899,906,842,624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 dirty="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1.13×10^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peta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exbi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Ei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1,152,921,504,606,846,976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 dirty="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1.15×10^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exa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zebi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Zi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1,180,591,620,717,411,303,424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 dirty="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1.18×10^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zetta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64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yobi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Yi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altLang="ko-KR" sz="1600"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  <a:r>
                        <a:rPr lang="en-US" altLang="ko-KR" sz="1600" baseline="300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ko-KR" alt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en-US" altLang="ko-KR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1,208,925,819,614,629,174,706,176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ko-KR" altLang="en-US" sz="1600" dirty="0">
                          <a:effectLst/>
                          <a:latin typeface="Calibri" panose="020F0502020204030204" pitchFamily="34" charset="0"/>
                        </a:rPr>
                        <a:t>≈</a:t>
                      </a:r>
                      <a:r>
                        <a:rPr lang="en-US" altLang="ko-KR" sz="1600" dirty="0">
                          <a:effectLst/>
                          <a:latin typeface="Calibri" panose="020F0502020204030204" pitchFamily="34" charset="0"/>
                        </a:rPr>
                        <a:t>1.21×10^</a:t>
                      </a:r>
                      <a:r>
                        <a:rPr lang="en-US" altLang="ko-KR" sz="1600" baseline="30000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ko-KR" alt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</a:rPr>
                        <a:t>yotta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28575" marR="28575" marT="28575" marB="2857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54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80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388149" y="962566"/>
            <a:ext cx="8646677" cy="442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Computer organization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hardware and software</a:t>
            </a:r>
            <a:endParaRPr lang="en-US" altLang="ko-KR" dirty="0">
              <a:solidFill>
                <a:prstClr val="black"/>
              </a:solidFill>
              <a:latin typeface="Verdana"/>
              <a:ea typeface="굴림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Hardware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CPU, input, output, and memory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Software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Machine language, Assembly language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CPU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ALU, register file, and control unit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Microprocessor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Microcontroller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prstClr val="black"/>
                </a:solidFill>
                <a:latin typeface="Verdana"/>
                <a:ea typeface="굴림" panose="020B0600000101010101" pitchFamily="50" charset="-127"/>
              </a:rPr>
              <a:t>AVR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228604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Organization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655840" y="1374666"/>
            <a:ext cx="2880319" cy="3041726"/>
          </a:xfrm>
          <a:prstGeom prst="rect">
            <a:avLst/>
          </a:prstGeom>
          <a:solidFill>
            <a:srgbClr val="99FF99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>
            <a:glow rad="25400">
              <a:srgbClr val="00B050">
                <a:alpha val="40000"/>
              </a:srgbClr>
            </a:glow>
            <a:softEdge rad="12700"/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SOFTWARE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979885" y="2162752"/>
            <a:ext cx="2232246" cy="2020226"/>
            <a:chOff x="3455887" y="2636912"/>
            <a:chExt cx="2232246" cy="2020226"/>
          </a:xfrm>
        </p:grpSpPr>
        <p:sp>
          <p:nvSpPr>
            <p:cNvPr id="20" name="직사각형 19"/>
            <p:cNvSpPr/>
            <p:nvPr/>
          </p:nvSpPr>
          <p:spPr>
            <a:xfrm>
              <a:off x="3455887" y="2636912"/>
              <a:ext cx="2232246" cy="691674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APPLICATION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55887" y="3329073"/>
              <a:ext cx="2232246" cy="67083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OPERATING SYSTEM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455887" y="4009066"/>
              <a:ext cx="2232246" cy="648072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FIRMWARE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4655840" y="4416392"/>
            <a:ext cx="2880319" cy="846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rPr>
              <a:t>HARDWARE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67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Joseph.MINERVA\My Documents\My Pictures\Microcontroller\question-cart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5" y="620688"/>
            <a:ext cx="2425377" cy="50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12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Joseph.MINERVA\My Documents\My Pictures\Microcontroller\pbpic3232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Hardware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4F44333-D777-4C3B-9EB4-C49A40578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70" y="1205802"/>
            <a:ext cx="7853860" cy="42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4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Software (1)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896" y="872458"/>
            <a:ext cx="8352927" cy="10801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Program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 set of instructions that the computer hardware can execute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896" y="2024585"/>
            <a:ext cx="11713370" cy="15601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Machine Instruction / Machine Language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All programs are stored in the computer’s memory in the </a:t>
            </a:r>
            <a:r>
              <a:rPr lang="en-US" altLang="ko-KR" sz="2000" dirty="0"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form of </a:t>
            </a: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binary number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2000" dirty="0">
                <a:solidFill>
                  <a:srgbClr val="4E8542">
                    <a:lumMod val="75000"/>
                  </a:srgbClr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machine instruction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).</a:t>
            </a:r>
          </a:p>
          <a:p>
            <a:pPr marL="742950" lvl="1" indent="-28575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It is difficult to use and not productive.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930" y="3749494"/>
            <a:ext cx="11067420" cy="2470331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Ex: Machine language program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1001 0100 0001 0011b</a:t>
            </a:r>
          </a:p>
          <a:p>
            <a:pPr marL="0" marR="0" lvl="2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               stands for “increment the contents of R1 register by 1.”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0000 1100 0010 0001b</a:t>
            </a:r>
          </a:p>
          <a:p>
            <a:pPr marL="0" lvl="2" latinLnBrk="0">
              <a:lnSpc>
                <a:spcPct val="150000"/>
              </a:lnSpc>
              <a:buSzPct val="75000"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              stands for “add the contents </a:t>
            </a:r>
            <a:r>
              <a:rPr lang="en-US" altLang="ko-KR" sz="2000" kern="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of R1 register 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to the contents</a:t>
            </a:r>
            <a:r>
              <a:rPr kumimoji="0" lang="en-US" altLang="ko-K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 of</a:t>
            </a:r>
            <a:r>
              <a:rPr lang="en-US" altLang="ko-KR" sz="2000" kern="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R2 register.”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247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Software (2)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832" y="931357"/>
            <a:ext cx="7935841" cy="211124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800" dirty="0">
                <a:solidFill>
                  <a:srgbClr val="0000FF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Assembly Language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Invented to simplify the programming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Consists of assembly instructions</a:t>
            </a:r>
          </a:p>
          <a:p>
            <a:pPr marL="742950" lvl="1" indent="-28575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Mnemonic representation of a machine instruction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832" y="3236431"/>
            <a:ext cx="9350648" cy="2448272"/>
          </a:xfrm>
          <a:prstGeom prst="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Ex: Assembly language program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INC  R1</a:t>
            </a: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</a:p>
          <a:p>
            <a:pPr marL="0" lvl="1" latinLnBrk="0">
              <a:lnSpc>
                <a:spcPct val="150000"/>
              </a:lnSpc>
              <a:buSzPct val="75000"/>
            </a:pPr>
            <a:r>
              <a:rPr lang="en-US" altLang="ko-KR" sz="2000" kern="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          stands for “increment the contents of R1 register by 1.”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굴림" panose="020B0600000101010101" pitchFamily="50" charset="-127"/>
              </a:rPr>
              <a:t>ADD R2, R1 </a:t>
            </a:r>
          </a:p>
          <a:p>
            <a:pPr marL="0" lvl="1" latinLnBrk="0">
              <a:lnSpc>
                <a:spcPct val="150000"/>
              </a:lnSpc>
              <a:buSzPct val="75000"/>
            </a:pPr>
            <a:r>
              <a:rPr lang="en-US" altLang="ko-KR" sz="2000" kern="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          stands for “add the contents of R1 register to the contents of R2 register.”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662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Processing Unit (CPU) (1)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4759" y="800449"/>
            <a:ext cx="7935841" cy="5400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Arithmetic Logic Unit (ALU)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Execute numerical and logical operation</a:t>
            </a:r>
          </a:p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Register file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Storage location inside the CPU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Used to hold data / memory address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Access to data in register is much </a:t>
            </a: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</a:rPr>
              <a:t>faster</a:t>
            </a:r>
            <a:r>
              <a:rPr lang="en-US" altLang="ko-KR" sz="2000" dirty="0">
                <a:latin typeface="Calibri" panose="020F0502020204030204" pitchFamily="34" charset="0"/>
              </a:rPr>
              <a:t> than memory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Number of registers varies depending on CPU </a:t>
            </a:r>
            <a:endParaRPr lang="en-US" altLang="ko-K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SzPct val="75000"/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Control unit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Hardware instruction logic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Decodes and monitors the execution of instructions</a:t>
            </a:r>
          </a:p>
          <a:p>
            <a:pPr marL="800100" lvl="1" indent="-342900">
              <a:lnSpc>
                <a:spcPct val="150000"/>
              </a:lnSpc>
              <a:buSzPct val="75000"/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</a:rPr>
              <a:t>System clock synchronizes the activities of CPU </a:t>
            </a:r>
            <a:endParaRPr lang="en-US" altLang="ko-KR" sz="2400" dirty="0">
              <a:latin typeface="Calibri" panose="020F050202020403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455CBA75-A67A-40CA-84D0-1021F9C8D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29" y="1164331"/>
            <a:ext cx="4224537" cy="22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Processing Unit (CPU) (2)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Rev. 1.0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Biomedical Engineering, Inje University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D2FC-8D97-4FD6-ADAA-D3D00B65FB03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2495600" y="883742"/>
            <a:ext cx="7200800" cy="5472608"/>
            <a:chOff x="971600" y="1124744"/>
            <a:chExt cx="7200800" cy="5472608"/>
          </a:xfrm>
        </p:grpSpPr>
        <p:sp>
          <p:nvSpPr>
            <p:cNvPr id="18" name="직사각형 17"/>
            <p:cNvSpPr/>
            <p:nvPr/>
          </p:nvSpPr>
          <p:spPr>
            <a:xfrm>
              <a:off x="971600" y="1124744"/>
              <a:ext cx="7200800" cy="5472608"/>
            </a:xfrm>
            <a:prstGeom prst="rect">
              <a:avLst/>
            </a:prstGeom>
            <a:solidFill>
              <a:srgbClr val="4E8542">
                <a:lumMod val="20000"/>
                <a:lumOff val="80000"/>
                <a:alpha val="32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glow rad="25400">
                <a:srgbClr val="00B050">
                  <a:alpha val="40000"/>
                </a:srgbClr>
              </a:glow>
              <a:softEdge rad="12700"/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02370" y="4110033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C19859">
                    <a:tint val="65000"/>
                    <a:satMod val="270000"/>
                  </a:srgbClr>
                </a:gs>
                <a:gs pos="25000">
                  <a:srgbClr val="C19859">
                    <a:tint val="60000"/>
                    <a:satMod val="300000"/>
                  </a:srgbClr>
                </a:gs>
                <a:gs pos="100000">
                  <a:srgbClr val="C198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1985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CONTROL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UNIT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02370" y="1412776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9F2936">
                    <a:tint val="65000"/>
                    <a:satMod val="270000"/>
                  </a:srgbClr>
                </a:gs>
                <a:gs pos="25000">
                  <a:srgbClr val="9F2936">
                    <a:tint val="60000"/>
                    <a:satMod val="300000"/>
                  </a:srgbClr>
                </a:gs>
                <a:gs pos="100000">
                  <a:srgbClr val="9F293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ALU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911535" y="2738611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rgbClr val="1B587C">
                    <a:tint val="65000"/>
                    <a:satMod val="270000"/>
                  </a:srgbClr>
                </a:gs>
                <a:gs pos="25000">
                  <a:srgbClr val="1B587C">
                    <a:tint val="60000"/>
                    <a:satMod val="300000"/>
                  </a:srgbClr>
                </a:gs>
                <a:gs pos="100000">
                  <a:srgbClr val="1B587C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1B587C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INSTRUCTION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REGISTER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452334" y="1412776"/>
              <a:ext cx="1783962" cy="893713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65000"/>
                    <a:satMod val="270000"/>
                  </a:sysClr>
                </a:gs>
                <a:gs pos="25000">
                  <a:sysClr val="windowText" lastClr="000000">
                    <a:tint val="60000"/>
                    <a:satMod val="300000"/>
                  </a:sysClr>
                </a:gs>
                <a:gs pos="100000">
                  <a:sysClr val="windowText" lastClr="000000">
                    <a:tint val="29000"/>
                    <a:satMod val="40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atMod val="150000"/>
                </a:sys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PROGRAM COUNTER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452334" y="2738611"/>
              <a:ext cx="1783962" cy="890866"/>
            </a:xfrm>
            <a:prstGeom prst="rect">
              <a:avLst/>
            </a:prstGeom>
            <a:gradFill rotWithShape="1">
              <a:gsLst>
                <a:gs pos="0">
                  <a:srgbClr val="4E8542">
                    <a:tint val="65000"/>
                    <a:satMod val="270000"/>
                  </a:srgbClr>
                </a:gs>
                <a:gs pos="25000">
                  <a:srgbClr val="4E8542">
                    <a:tint val="60000"/>
                    <a:satMod val="300000"/>
                  </a:srgbClr>
                </a:gs>
                <a:gs pos="100000">
                  <a:srgbClr val="4E8542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STACK POINTER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429263" y="4106763"/>
              <a:ext cx="1783962" cy="890868"/>
            </a:xfrm>
            <a:prstGeom prst="rect">
              <a:avLst/>
            </a:prstGeom>
            <a:gradFill rotWithShape="1">
              <a:gsLst>
                <a:gs pos="0">
                  <a:srgbClr val="604878">
                    <a:tint val="65000"/>
                    <a:satMod val="270000"/>
                  </a:srgbClr>
                </a:gs>
                <a:gs pos="25000">
                  <a:srgbClr val="604878">
                    <a:tint val="60000"/>
                    <a:satMod val="300000"/>
                  </a:srgbClr>
                </a:gs>
                <a:gs pos="100000">
                  <a:srgbClr val="604878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REGISTER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FILE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682519" y="5373216"/>
              <a:ext cx="1783962" cy="880802"/>
            </a:xfrm>
            <a:prstGeom prst="rect">
              <a:avLst/>
            </a:prstGeom>
            <a:gradFill rotWithShape="1">
              <a:gsLst>
                <a:gs pos="0">
                  <a:srgbClr val="F07F09">
                    <a:tint val="65000"/>
                    <a:satMod val="270000"/>
                  </a:srgbClr>
                </a:gs>
                <a:gs pos="25000">
                  <a:srgbClr val="F07F09">
                    <a:tint val="60000"/>
                    <a:satMod val="300000"/>
                  </a:srgbClr>
                </a:gs>
                <a:gs pos="100000">
                  <a:srgbClr val="F07F0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07F09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TEMPORARY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/>
                  <a:ea typeface="굴림" panose="020B0600000101010101" pitchFamily="50" charset="-127"/>
                  <a:cs typeface="+mn-cs"/>
                </a:rPr>
                <a:t>REGISTERS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굴림" panose="020B0600000101010101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2024</Words>
  <Application>Microsoft Office PowerPoint</Application>
  <PresentationFormat>와이드스크린</PresentationFormat>
  <Paragraphs>724</Paragraphs>
  <Slides>41</Slides>
  <Notes>39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3" baseType="lpstr">
      <vt:lpstr>HY그래픽M</vt:lpstr>
      <vt:lpstr>굴림</vt:lpstr>
      <vt:lpstr>맑은 고딕</vt:lpstr>
      <vt:lpstr>함초롬바탕</vt:lpstr>
      <vt:lpstr>Arial</vt:lpstr>
      <vt:lpstr>Arial Narrow</vt:lpstr>
      <vt:lpstr>Calibri</vt:lpstr>
      <vt:lpstr>Cambria Math</vt:lpstr>
      <vt:lpstr>Consolas</vt:lpstr>
      <vt:lpstr>Verdana</vt:lpstr>
      <vt:lpstr>Wingdings</vt:lpstr>
      <vt:lpstr>Office 테마</vt:lpstr>
      <vt:lpstr>PowerPoint 프레젠테이션</vt:lpstr>
      <vt:lpstr>Part 1  Introduction to Microcontroller</vt:lpstr>
      <vt:lpstr>Objectives</vt:lpstr>
      <vt:lpstr>Computer Organization</vt:lpstr>
      <vt:lpstr>Computer Hardware</vt:lpstr>
      <vt:lpstr>Computer Software (1)</vt:lpstr>
      <vt:lpstr>Computer Software (2)</vt:lpstr>
      <vt:lpstr>Central Processing Unit (CPU) (1)</vt:lpstr>
      <vt:lpstr>Central Processing Unit (CPU) (2)</vt:lpstr>
      <vt:lpstr>Control Unit</vt:lpstr>
      <vt:lpstr>ALU, Register File, and Control Unit</vt:lpstr>
      <vt:lpstr>Microprocessor (μP)</vt:lpstr>
      <vt:lpstr>Microprocessor-Based System (1)</vt:lpstr>
      <vt:lpstr>Microprocessor-Based System (2)</vt:lpstr>
      <vt:lpstr>Memory Interface</vt:lpstr>
      <vt:lpstr>Microcontroller</vt:lpstr>
      <vt:lpstr>General Microcontroller</vt:lpstr>
      <vt:lpstr>Part 2  Introduction to 8-bit AVR Microcontroller</vt:lpstr>
      <vt:lpstr>Overview of 8-bit AVR Microcontroller (1)</vt:lpstr>
      <vt:lpstr>Overview of 8-bit AVR Microcontroller (2)</vt:lpstr>
      <vt:lpstr>Overview of 8-bit AVR Microcontroller (3)</vt:lpstr>
      <vt:lpstr>Overview of 8-bit AVR Microcontroller (4)</vt:lpstr>
      <vt:lpstr>Overview of 8-bit AVR Microcontroller (5)</vt:lpstr>
      <vt:lpstr>Introduction to ATmega328PB</vt:lpstr>
      <vt:lpstr>ATmega328PB Features</vt:lpstr>
      <vt:lpstr>ATmega328PB Block Diagram</vt:lpstr>
      <vt:lpstr>AVR CPU Core</vt:lpstr>
      <vt:lpstr>AVR Instruction Execution Timing (Pipeline)</vt:lpstr>
      <vt:lpstr>AVR Status Register</vt:lpstr>
      <vt:lpstr>AVR General Purpose Register File</vt:lpstr>
      <vt:lpstr>ATmega328PB Memories (1)</vt:lpstr>
      <vt:lpstr>ATmega328PB Memories (2)</vt:lpstr>
      <vt:lpstr>ATmega328PB Memories (3)</vt:lpstr>
      <vt:lpstr>Stack Pointer for AVR </vt:lpstr>
      <vt:lpstr>Stack and Stack Pointer for AVR</vt:lpstr>
      <vt:lpstr>ATmega328PB Memories (4)</vt:lpstr>
      <vt:lpstr>PowerPoint 프레젠테이션</vt:lpstr>
      <vt:lpstr>Units for Memory Size</vt:lpstr>
      <vt:lpstr>Summary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디지털시스템 및 마이크로컴퓨터I_11주차 강의</dc:title>
  <dc:creator>Jongman Cho</dc:creator>
  <cp:lastModifiedBy>조종만</cp:lastModifiedBy>
  <cp:revision>256</cp:revision>
  <dcterms:created xsi:type="dcterms:W3CDTF">2016-05-12T04:38:44Z</dcterms:created>
  <dcterms:modified xsi:type="dcterms:W3CDTF">2021-05-06T04:33:16Z</dcterms:modified>
</cp:coreProperties>
</file>