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396" r:id="rId2"/>
    <p:sldId id="257" r:id="rId3"/>
    <p:sldId id="427" r:id="rId4"/>
    <p:sldId id="256" r:id="rId5"/>
    <p:sldId id="341" r:id="rId6"/>
    <p:sldId id="425" r:id="rId7"/>
    <p:sldId id="306" r:id="rId8"/>
    <p:sldId id="413" r:id="rId9"/>
    <p:sldId id="438" r:id="rId10"/>
    <p:sldId id="329" r:id="rId11"/>
    <p:sldId id="330" r:id="rId12"/>
    <p:sldId id="441" r:id="rId13"/>
    <p:sldId id="431" r:id="rId14"/>
    <p:sldId id="433" r:id="rId15"/>
    <p:sldId id="428" r:id="rId16"/>
    <p:sldId id="434" r:id="rId17"/>
    <p:sldId id="421" r:id="rId18"/>
    <p:sldId id="442" r:id="rId19"/>
    <p:sldId id="436" r:id="rId20"/>
    <p:sldId id="414" r:id="rId21"/>
    <p:sldId id="451" r:id="rId22"/>
    <p:sldId id="439" r:id="rId23"/>
    <p:sldId id="331" r:id="rId24"/>
    <p:sldId id="332" r:id="rId25"/>
    <p:sldId id="437" r:id="rId26"/>
    <p:sldId id="440" r:id="rId27"/>
    <p:sldId id="333" r:id="rId28"/>
    <p:sldId id="334" r:id="rId29"/>
    <p:sldId id="447" r:id="rId30"/>
    <p:sldId id="445" r:id="rId31"/>
    <p:sldId id="444" r:id="rId32"/>
    <p:sldId id="448" r:id="rId33"/>
    <p:sldId id="449" r:id="rId34"/>
    <p:sldId id="446" r:id="rId35"/>
    <p:sldId id="443" r:id="rId36"/>
    <p:sldId id="335" r:id="rId37"/>
    <p:sldId id="336" r:id="rId38"/>
    <p:sldId id="450" r:id="rId39"/>
    <p:sldId id="411" r:id="rId40"/>
    <p:sldId id="412" r:id="rId41"/>
    <p:sldId id="400" r:id="rId42"/>
    <p:sldId id="371" r:id="rId43"/>
    <p:sldId id="368" r:id="rId44"/>
    <p:sldId id="304" r:id="rId4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DBED569-4797-4DF1-A0F4-6AAB3CD982D8}" styleName="밝은 스타일 3 - 강조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 showGuides="1">
      <p:cViewPr varScale="1">
        <p:scale>
          <a:sx n="155" d="100"/>
          <a:sy n="155" d="100"/>
        </p:scale>
        <p:origin x="312" y="144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768"/>
    </p:cViewPr>
  </p:sorterViewPr>
  <p:notesViewPr>
    <p:cSldViewPr snapToGrid="0" showGuides="1">
      <p:cViewPr varScale="1">
        <p:scale>
          <a:sx n="102" d="100"/>
          <a:sy n="102" d="100"/>
        </p:scale>
        <p:origin x="344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0521C-DF42-4B79-BB7A-29F13C49891E}" type="datetimeFigureOut">
              <a:rPr lang="ko-KR" altLang="en-US" smtClean="0"/>
              <a:t>2022-04-20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63E24-2188-47AD-8054-DA21922C18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6418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19101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19101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42917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>
                <a:solidFill>
                  <a:prstClr val="black"/>
                </a:solidFill>
              </a:rPr>
              <a:pPr/>
              <a:t>13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5879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03219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>
                <a:solidFill>
                  <a:prstClr val="black"/>
                </a:solidFill>
              </a:rPr>
              <a:pPr/>
              <a:t>15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1818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85209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62979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63693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13960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6032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6947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96884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50597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19101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19101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0602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994772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19101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191010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752474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>
                <a:solidFill>
                  <a:prstClr val="black"/>
                </a:solidFill>
              </a:rPr>
              <a:pPr/>
              <a:t>30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399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216962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701307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32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21377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33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655626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34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863306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35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40341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36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191010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37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191010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38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60093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>
                <a:solidFill>
                  <a:prstClr val="black"/>
                </a:solidFill>
              </a:rPr>
              <a:pPr/>
              <a:t>39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28164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>
                <a:solidFill>
                  <a:prstClr val="black"/>
                </a:solidFill>
              </a:rPr>
              <a:pPr/>
              <a:t>40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477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055498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41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733734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42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596410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43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928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>
                <a:solidFill>
                  <a:prstClr val="black"/>
                </a:solidFill>
              </a:rPr>
              <a:pPr/>
              <a:t>6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7437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51186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13148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20280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63E24-2188-47AD-8054-DA21922C1810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251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Rev. 1.0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Biomedical Engineering, Inje University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6441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Rev. 1.0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Biomedical Engineering, Inje University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1073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Rev. 1.0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Biomedical Engineering, Inje University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1947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288000" y="144000"/>
            <a:ext cx="11616266" cy="501149"/>
          </a:xfrm>
        </p:spPr>
        <p:txBody>
          <a:bodyPr>
            <a:noAutofit/>
          </a:bodyPr>
          <a:lstStyle>
            <a:lvl1pPr algn="ctr"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Title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288000" y="1080000"/>
            <a:ext cx="11616266" cy="5008934"/>
          </a:xfrm>
        </p:spPr>
        <p:txBody>
          <a:bodyPr/>
          <a:lstStyle>
            <a:lvl1pPr marL="228600" indent="-228600">
              <a:lnSpc>
                <a:spcPct val="100000"/>
              </a:lnSpc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buClrTx/>
              <a:buSzPct val="75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1143000" indent="-228600">
              <a:lnSpc>
                <a:spcPct val="10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3pPr>
            <a:lvl4pPr marL="1600200" indent="-228600">
              <a:lnSpc>
                <a:spcPct val="100000"/>
              </a:lnSpc>
              <a:buClr>
                <a:schemeClr val="tx1"/>
              </a:buClr>
              <a:buSzPct val="55000"/>
              <a:buFont typeface="Wingdings" panose="05000000000000000000" pitchFamily="2" charset="2"/>
              <a:buChar char="v"/>
              <a:defRPr>
                <a:solidFill>
                  <a:schemeClr val="tx1"/>
                </a:solidFill>
              </a:defRPr>
            </a:lvl4pPr>
            <a:lvl5pPr marL="2057400" indent="-2286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altLang="ko-KR" dirty="0"/>
              <a:t> Master</a:t>
            </a:r>
            <a:r>
              <a:rPr lang="ko-KR" altLang="en-US" dirty="0"/>
              <a:t> </a:t>
            </a:r>
            <a:r>
              <a:rPr lang="en-US" altLang="ko-KR" dirty="0"/>
              <a:t>Text </a:t>
            </a:r>
            <a:r>
              <a:rPr lang="ko-KR" altLang="en-US" dirty="0"/>
              <a:t>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 다섯째 수준</a:t>
            </a:r>
          </a:p>
        </p:txBody>
      </p:sp>
      <p:cxnSp>
        <p:nvCxnSpPr>
          <p:cNvPr id="8" name="직선 연결선 7"/>
          <p:cNvCxnSpPr/>
          <p:nvPr userDrawn="1"/>
        </p:nvCxnSpPr>
        <p:spPr>
          <a:xfrm flipV="1">
            <a:off x="0" y="794084"/>
            <a:ext cx="12192000" cy="24063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날짜 개체 틀 8"/>
          <p:cNvSpPr>
            <a:spLocks noGrp="1"/>
          </p:cNvSpPr>
          <p:nvPr>
            <p:ph type="dt" sz="half" idx="10"/>
          </p:nvPr>
        </p:nvSpPr>
        <p:spPr>
          <a:xfrm>
            <a:off x="288000" y="6356350"/>
            <a:ext cx="3293400" cy="360000"/>
          </a:xfrm>
        </p:spPr>
        <p:txBody>
          <a:bodyPr/>
          <a:lstStyle>
            <a:lvl1pPr>
              <a:defRPr sz="7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altLang="ko-KR"/>
              <a:t>Rev. 1.0</a:t>
            </a:r>
            <a:endParaRPr lang="ko-KR" altLang="en-US" dirty="0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0000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altLang="ko-KR"/>
              <a:t>Biomedical Engineering, Inje University</a:t>
            </a:r>
            <a:endParaRPr lang="ko-KR" altLang="en-US" dirty="0"/>
          </a:p>
        </p:txBody>
      </p:sp>
      <p:sp>
        <p:nvSpPr>
          <p:cNvPr id="11" name="슬라이드 번호 개체 틀 10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3293666" cy="360000"/>
          </a:xfrm>
        </p:spPr>
        <p:txBody>
          <a:bodyPr/>
          <a:lstStyle>
            <a:lvl1pPr>
              <a:defRPr>
                <a:solidFill>
                  <a:srgbClr val="92D050"/>
                </a:solidFill>
              </a:defRPr>
            </a:lvl1pPr>
          </a:lstStyle>
          <a:p>
            <a:fld id="{2046D2FC-8D97-4FD6-ADAA-D3D00B65FB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3174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Rev. 1.0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Biomedical Engineering, Inje University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4547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Rev. 1.0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Biomedical Engineering, Inje University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0297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Rev. 1.0</a:t>
            </a:r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Biomedical Engineering, Inje University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6148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Rev. 1.0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Biomedical Engineering, Inje University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7159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Rev. 1.0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Biomedical Engineering, Inje University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1063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Rev. 1.0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Biomedical Engineering, Inje University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3922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Rev. 1.0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Biomedical Engineering, Inje University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6478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/>
              <a:t>Rev. 1.0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/>
              <a:t>Biomedical Engineering, Inje University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6D2FC-8D97-4FD6-ADAA-D3D00B65FB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9492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1.microchip.com/downloads/jp/DeviceDoc/AVR-Instruction-Set-Manual-DS40002198A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1.microchip.com/downloads/en/DeviceDoc/40001906C.pdf" TargetMode="External"/><Relationship Id="rId4" Type="http://schemas.openxmlformats.org/officeDocument/2006/relationships/hyperlink" Target="http://ww1.microchip.com/downloads/en/devicedoc/40001917a.pdf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>
            <a:extLst>
              <a:ext uri="{FF2B5EF4-FFF2-40B4-BE49-F238E27FC236}">
                <a16:creationId xmlns:a16="http://schemas.microsoft.com/office/drawing/2014/main" id="{228D2BF0-1667-42E4-83E3-745F2D6E4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0184" y="1788338"/>
            <a:ext cx="9111632" cy="1823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9pPr>
          </a:lstStyle>
          <a:p>
            <a:pPr marL="0" marR="0" lvl="0" indent="0" algn="ctr" defTabSz="51435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디지털시스템 및 마이크로 컴퓨터 </a:t>
            </a:r>
            <a:r>
              <a:rPr kumimoji="1" lang="en-US" altLang="ko-K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I</a:t>
            </a:r>
          </a:p>
          <a:p>
            <a:pPr marL="0" marR="0" lvl="0" indent="0" algn="ctr" defTabSz="51435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ko-KR" sz="3200" b="0" i="0" u="none" strike="noStrike" kern="120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 Narrow" pitchFamily="34" charset="0"/>
              <a:ea typeface="굴림" pitchFamily="50" charset="-127"/>
              <a:cs typeface="+mn-cs"/>
            </a:endParaRPr>
          </a:p>
          <a:p>
            <a:pPr marL="0" marR="0" lvl="0" indent="0" algn="ctr" defTabSz="51435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32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  <a:cs typeface="+mn-cs"/>
              </a:rPr>
              <a:t>12/13 </a:t>
            </a:r>
            <a:r>
              <a:rPr kumimoji="1" lang="ko-KR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  <a:cs typeface="+mn-cs"/>
              </a:rPr>
              <a:t>주차</a:t>
            </a:r>
            <a:r>
              <a:rPr kumimoji="1" lang="en-US" altLang="ko-KR" sz="32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  <a:cs typeface="+mn-cs"/>
              </a:rPr>
              <a:t> </a:t>
            </a:r>
            <a:r>
              <a:rPr kumimoji="1" lang="ko-KR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  <a:cs typeface="+mn-cs"/>
              </a:rPr>
              <a:t>강의</a:t>
            </a:r>
            <a:endParaRPr kumimoji="1" lang="en-US" altLang="ko-KR" sz="3200" b="0" i="0" u="none" strike="noStrike" kern="120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itchFamily="34" charset="0"/>
              <a:ea typeface="굴림" pitchFamily="50" charset="-127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463916" y="6640188"/>
            <a:ext cx="679994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51435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67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  <a:cs typeface="+mn-cs"/>
              </a:rPr>
              <a:t>Apr</a:t>
            </a:r>
            <a:r>
              <a:rPr kumimoji="1" lang="en-US" altLang="ko-KR" sz="67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  <a:cs typeface="+mn-cs"/>
              </a:rPr>
              <a:t> 20,</a:t>
            </a:r>
            <a:r>
              <a:rPr kumimoji="1" lang="en-US" sz="67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굴림" pitchFamily="50" charset="-127"/>
                <a:cs typeface="+mn-cs"/>
              </a:rPr>
              <a:t> 2022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56C006-1618-45D4-8B1E-F09588E3D123}"/>
              </a:ext>
            </a:extLst>
          </p:cNvPr>
          <p:cNvSpPr txBox="1"/>
          <p:nvPr/>
        </p:nvSpPr>
        <p:spPr>
          <a:xfrm>
            <a:off x="4119434" y="4427469"/>
            <a:ext cx="39531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굴림" panose="020B0600000101010101" pitchFamily="50" charset="-127"/>
                <a:ea typeface="굴림" pitchFamily="50" charset="-127"/>
                <a:cs typeface="+mn-cs"/>
              </a:rPr>
              <a:t>인제대학교 의용공학부</a:t>
            </a:r>
            <a:endParaRPr kumimoji="1" lang="en-US" altLang="ko-K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굴림" panose="020B0600000101010101" pitchFamily="50" charset="-127"/>
              <a:ea typeface="굴림" pitchFamily="50" charset="-127"/>
              <a:cs typeface="+mn-cs"/>
            </a:endParaRPr>
          </a:p>
          <a:p>
            <a:pPr marL="0" marR="0" lvl="0" indent="0" algn="ctr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ko-K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굴림" panose="020B0600000101010101" pitchFamily="50" charset="-127"/>
              <a:ea typeface="굴림" pitchFamily="50" charset="-127"/>
              <a:cs typeface="+mn-cs"/>
            </a:endParaRPr>
          </a:p>
          <a:p>
            <a:pPr marL="0" marR="0" lvl="0" indent="0" algn="ctr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굴림" panose="020B0600000101010101" pitchFamily="50" charset="-127"/>
                <a:ea typeface="굴림" pitchFamily="50" charset="-127"/>
                <a:cs typeface="+mn-cs"/>
              </a:rPr>
              <a:t>조 종만 교수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3ED4D6CB-099B-4797-AAD7-94B590CA71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1816" y="313373"/>
            <a:ext cx="1166524" cy="1166524"/>
          </a:xfrm>
          <a:prstGeom prst="rect">
            <a:avLst/>
          </a:prstGeom>
        </p:spPr>
      </p:pic>
      <p:sp>
        <p:nvSpPr>
          <p:cNvPr id="6" name="날짜 개체 틀 3">
            <a:extLst>
              <a:ext uri="{FF2B5EF4-FFF2-40B4-BE49-F238E27FC236}">
                <a16:creationId xmlns:a16="http://schemas.microsoft.com/office/drawing/2014/main" id="{6A543C3B-8DD1-4017-A369-084E9C62D0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altLang="ko-KR" dirty="0"/>
              <a:t>Rev. 2.1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29067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ATmega328PB Instruction Set (2)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Biomedical Engineering, </a:t>
            </a:r>
            <a:r>
              <a:rPr lang="en-US" altLang="ko-KR" dirty="0" err="1"/>
              <a:t>Inje</a:t>
            </a:r>
            <a:r>
              <a:rPr lang="en-US" altLang="ko-KR" dirty="0"/>
              <a:t>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10</a:t>
            </a:fld>
            <a:endParaRPr lang="ko-KR" altLang="en-US"/>
          </a:p>
        </p:txBody>
      </p:sp>
      <p:graphicFrame>
        <p:nvGraphicFramePr>
          <p:cNvPr id="9" name="object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690860"/>
              </p:ext>
            </p:extLst>
          </p:nvPr>
        </p:nvGraphicFramePr>
        <p:xfrm>
          <a:off x="597877" y="952039"/>
          <a:ext cx="10999177" cy="47763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6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67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5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55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68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73025" algn="ctr">
                        <a:lnSpc>
                          <a:spcPct val="100000"/>
                        </a:lnSpc>
                      </a:pPr>
                      <a:r>
                        <a:rPr sz="1800" b="1" spc="-10" dirty="0">
                          <a:latin typeface="Calibri" panose="020F0502020204030204" pitchFamily="34" charset="0"/>
                          <a:cs typeface="Arial"/>
                        </a:rPr>
                        <a:t>Mnemonics</a:t>
                      </a:r>
                      <a:endParaRPr sz="18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25907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algn="ctr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Calibri" panose="020F0502020204030204" pitchFamily="34" charset="0"/>
                          <a:cs typeface="Arial"/>
                        </a:rPr>
                        <a:t>Operands</a:t>
                      </a:r>
                      <a:endParaRPr sz="18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25907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Calibri" panose="020F0502020204030204" pitchFamily="34" charset="0"/>
                          <a:cs typeface="Arial"/>
                        </a:rPr>
                        <a:t>Description</a:t>
                      </a:r>
                      <a:endParaRPr sz="18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25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Calibri" panose="020F0502020204030204" pitchFamily="34" charset="0"/>
                          <a:cs typeface="Arial"/>
                        </a:rPr>
                        <a:t>Operation</a:t>
                      </a:r>
                      <a:endParaRPr sz="18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25907">
                      <a:solidFill>
                        <a:srgbClr val="000000"/>
                      </a:solidFill>
                      <a:prstDash val="solid"/>
                    </a:lnT>
                    <a:lnB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ct val="100000"/>
                        </a:lnSpc>
                      </a:pPr>
                      <a:r>
                        <a:rPr sz="1800" b="1" spc="-10" dirty="0">
                          <a:latin typeface="Calibri" panose="020F0502020204030204" pitchFamily="34" charset="0"/>
                          <a:cs typeface="Arial"/>
                        </a:rPr>
                        <a:t>Flags</a:t>
                      </a:r>
                      <a:endParaRPr sz="18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25907">
                      <a:solidFill>
                        <a:srgbClr val="000000"/>
                      </a:solidFill>
                      <a:prstDash val="solid"/>
                    </a:lnT>
                    <a:lnB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735" marR="105410" indent="-53340" algn="ctr">
                        <a:lnSpc>
                          <a:spcPct val="105000"/>
                        </a:lnSpc>
                        <a:spcBef>
                          <a:spcPts val="180"/>
                        </a:spcBef>
                      </a:pPr>
                      <a:r>
                        <a:rPr lang="en-US" sz="1800" b="1" spc="5" dirty="0">
                          <a:latin typeface="Calibri" panose="020F0502020204030204" pitchFamily="34" charset="0"/>
                          <a:cs typeface="Arial"/>
                        </a:rPr>
                        <a:t>No.</a:t>
                      </a:r>
                      <a:r>
                        <a:rPr lang="en-US" sz="1800" b="1" spc="5" baseline="0" dirty="0">
                          <a:latin typeface="Calibri" panose="020F0502020204030204" pitchFamily="34" charset="0"/>
                          <a:cs typeface="Arial"/>
                        </a:rPr>
                        <a:t> of </a:t>
                      </a:r>
                      <a:r>
                        <a:rPr sz="1800" b="1" spc="5" dirty="0">
                          <a:latin typeface="Calibri" panose="020F0502020204030204" pitchFamily="34" charset="0"/>
                          <a:cs typeface="Arial"/>
                        </a:rPr>
                        <a:t>Clo</a:t>
                      </a:r>
                      <a:r>
                        <a:rPr sz="1800" b="1" spc="-25" dirty="0">
                          <a:latin typeface="Calibri" panose="020F0502020204030204" pitchFamily="34" charset="0"/>
                          <a:cs typeface="Arial"/>
                        </a:rPr>
                        <a:t>c</a:t>
                      </a:r>
                      <a:r>
                        <a:rPr sz="1800" b="1" dirty="0">
                          <a:latin typeface="Calibri" panose="020F0502020204030204" pitchFamily="34" charset="0"/>
                          <a:cs typeface="Arial"/>
                        </a:rPr>
                        <a:t>k</a:t>
                      </a:r>
                      <a:endParaRPr sz="18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25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 gridSpan="6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b="1" spc="-5" dirty="0">
                          <a:latin typeface="Calibri" panose="020F0502020204030204" pitchFamily="34" charset="0"/>
                          <a:cs typeface="Arial"/>
                        </a:rPr>
                        <a:t>ARITHMETIC AND LOGIC</a:t>
                      </a:r>
                      <a:r>
                        <a:rPr sz="1800" b="1" spc="-1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Calibri" panose="020F0502020204030204" pitchFamily="34" charset="0"/>
                          <a:cs typeface="Arial"/>
                        </a:rPr>
                        <a:t>INSTRUCTIONS</a:t>
                      </a:r>
                      <a:endParaRPr sz="18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12192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3025" algn="l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ADD</a:t>
                      </a:r>
                      <a:endParaRPr sz="18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Arial"/>
                        </a:rPr>
                        <a:t>Rd,</a:t>
                      </a:r>
                      <a:r>
                        <a:rPr sz="1800" spc="-100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800" spc="-5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800" dirty="0">
                        <a:solidFill>
                          <a:srgbClr val="0000FF"/>
                        </a:solidFill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Arial"/>
                        </a:rPr>
                        <a:t>Add without</a:t>
                      </a:r>
                      <a:r>
                        <a:rPr sz="1800" spc="-65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Arial"/>
                        </a:rPr>
                        <a:t>Carry</a:t>
                      </a: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lang="ko-KR" altLang="en-US" sz="1800" spc="-5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800" spc="-10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sz="1800" spc="-5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Arial"/>
                        </a:rPr>
                        <a:t>+</a:t>
                      </a:r>
                      <a:r>
                        <a:rPr sz="1800" spc="-25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800" spc="-5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800" dirty="0">
                        <a:solidFill>
                          <a:srgbClr val="0000FF"/>
                        </a:solidFill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20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Arial"/>
                        </a:rPr>
                        <a:t>Z,C,N,V,H</a:t>
                      </a:r>
                      <a:endParaRPr sz="1800">
                        <a:solidFill>
                          <a:srgbClr val="0000FF"/>
                        </a:solidFill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3025" algn="l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10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ADC</a:t>
                      </a:r>
                      <a:endParaRPr sz="18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Arial"/>
                        </a:rPr>
                        <a:t>Rd,</a:t>
                      </a:r>
                      <a:r>
                        <a:rPr sz="1800" spc="-100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800" spc="-5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800" dirty="0">
                        <a:solidFill>
                          <a:srgbClr val="0000FF"/>
                        </a:solidFill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Arial"/>
                        </a:rPr>
                        <a:t>Add with</a:t>
                      </a:r>
                      <a:r>
                        <a:rPr sz="1800" spc="-75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Arial"/>
                        </a:rPr>
                        <a:t>Carry</a:t>
                      </a: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10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lang="ko-KR" altLang="en-US" sz="1800" spc="-5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800" spc="-10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sz="1800" spc="-5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Arial"/>
                        </a:rPr>
                        <a:t>+ Rr +</a:t>
                      </a:r>
                      <a:r>
                        <a:rPr sz="1800" spc="-10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Arial"/>
                        </a:rPr>
                        <a:t> C</a:t>
                      </a:r>
                      <a:endParaRPr sz="1800" dirty="0">
                        <a:solidFill>
                          <a:srgbClr val="0000FF"/>
                        </a:solidFill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20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Arial"/>
                        </a:rPr>
                        <a:t>Z,C,N,V,H</a:t>
                      </a:r>
                      <a:endParaRPr sz="1800">
                        <a:solidFill>
                          <a:srgbClr val="0000FF"/>
                        </a:solidFill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3025" algn="l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1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ADIW</a:t>
                      </a:r>
                      <a:endParaRPr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Rd,</a:t>
                      </a:r>
                      <a:r>
                        <a:rPr sz="1800" spc="-9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K</a:t>
                      </a:r>
                      <a:endParaRPr sz="18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Add Immediate 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to</a:t>
                      </a:r>
                      <a:r>
                        <a:rPr sz="1800" spc="-5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Word</a:t>
                      </a:r>
                      <a:endParaRPr sz="18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Rd+1:Rd </a:t>
                      </a:r>
                      <a:r>
                        <a:rPr lang="ko-KR" altLang="en-US" sz="18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Rd+1:Rd +</a:t>
                      </a:r>
                      <a:r>
                        <a:rPr sz="1800" spc="-1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K</a:t>
                      </a:r>
                      <a:endParaRPr sz="18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Z,C,N,V</a:t>
                      </a:r>
                      <a:endParaRPr sz="18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dirty="0">
                          <a:latin typeface="Calibri" panose="020F0502020204030204" pitchFamily="34" charset="0"/>
                          <a:cs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3025" algn="l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SUB</a:t>
                      </a:r>
                      <a:endParaRPr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Rd,</a:t>
                      </a:r>
                      <a:r>
                        <a:rPr sz="1800" spc="-10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8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Subtract without</a:t>
                      </a:r>
                      <a:r>
                        <a:rPr sz="1800" spc="-7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800" dirty="0">
                          <a:latin typeface="Calibri" panose="020F0502020204030204" pitchFamily="34" charset="0"/>
                          <a:cs typeface="Arial"/>
                        </a:rPr>
                        <a:t>Carry</a:t>
                      </a: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lang="ko-KR" altLang="en-US" sz="18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-</a:t>
                      </a:r>
                      <a:r>
                        <a:rPr sz="1800" spc="-2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8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20" dirty="0">
                          <a:latin typeface="Calibri" panose="020F0502020204030204" pitchFamily="34" charset="0"/>
                          <a:cs typeface="Arial"/>
                        </a:rPr>
                        <a:t>Z,C,N,V,H</a:t>
                      </a:r>
                      <a:endParaRPr sz="18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7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3025" algn="l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SUBI</a:t>
                      </a:r>
                      <a:endParaRPr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Rd,</a:t>
                      </a:r>
                      <a:r>
                        <a:rPr sz="1800" spc="-9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K</a:t>
                      </a:r>
                      <a:endParaRPr sz="18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Subtract</a:t>
                      </a:r>
                      <a:r>
                        <a:rPr sz="1800" spc="-7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Immediate</a:t>
                      </a:r>
                      <a:endParaRPr sz="18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lang="ko-KR" altLang="en-US" sz="18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-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 K</a:t>
                      </a:r>
                      <a:endParaRPr sz="18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20" dirty="0">
                          <a:latin typeface="Calibri" panose="020F0502020204030204" pitchFamily="34" charset="0"/>
                          <a:cs typeface="Arial"/>
                        </a:rPr>
                        <a:t>Z,C,N,V,H</a:t>
                      </a:r>
                      <a:endParaRPr sz="18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73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3025" algn="l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SBC</a:t>
                      </a:r>
                      <a:endParaRPr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Rd,</a:t>
                      </a:r>
                      <a:r>
                        <a:rPr sz="1800" spc="-10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8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Subtract with</a:t>
                      </a:r>
                      <a:r>
                        <a:rPr sz="1800" spc="-6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800" dirty="0">
                          <a:latin typeface="Calibri" panose="020F0502020204030204" pitchFamily="34" charset="0"/>
                          <a:cs typeface="Arial"/>
                        </a:rPr>
                        <a:t>Carry</a:t>
                      </a: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lang="ko-KR" altLang="en-US" sz="18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- Rr - 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C</a:t>
                      </a:r>
                      <a:endParaRPr sz="18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20" dirty="0">
                          <a:latin typeface="Calibri" panose="020F0502020204030204" pitchFamily="34" charset="0"/>
                          <a:cs typeface="Arial"/>
                        </a:rPr>
                        <a:t>Z,C,N,V,H</a:t>
                      </a:r>
                      <a:endParaRPr sz="18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73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3025" algn="l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SBCI</a:t>
                      </a:r>
                      <a:endParaRPr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Rd,</a:t>
                      </a:r>
                      <a:r>
                        <a:rPr sz="1800" spc="-9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K</a:t>
                      </a:r>
                      <a:endParaRPr sz="18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Subtract Immediate with</a:t>
                      </a:r>
                      <a:r>
                        <a:rPr sz="1800" spc="-4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800" dirty="0">
                          <a:latin typeface="Calibri" panose="020F0502020204030204" pitchFamily="34" charset="0"/>
                          <a:cs typeface="Arial"/>
                        </a:rPr>
                        <a:t>Carry</a:t>
                      </a: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lang="ko-KR" altLang="en-US" sz="18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- 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K </a:t>
                      </a: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-</a:t>
                      </a:r>
                      <a:r>
                        <a:rPr sz="1800" spc="1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C</a:t>
                      </a:r>
                      <a:endParaRPr sz="18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20" dirty="0">
                          <a:latin typeface="Calibri" panose="020F0502020204030204" pitchFamily="34" charset="0"/>
                          <a:cs typeface="Arial"/>
                        </a:rPr>
                        <a:t>Z,C,N,V,H</a:t>
                      </a:r>
                      <a:endParaRPr sz="18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7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3025" algn="l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SBIW</a:t>
                      </a:r>
                      <a:endParaRPr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Rd,</a:t>
                      </a:r>
                      <a:r>
                        <a:rPr sz="1800" spc="-9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K</a:t>
                      </a:r>
                      <a:endParaRPr sz="18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Subtract Immediate from</a:t>
                      </a:r>
                      <a:r>
                        <a:rPr sz="1800" spc="-5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Word</a:t>
                      </a:r>
                      <a:endParaRPr sz="18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Rd+1:Rd </a:t>
                      </a:r>
                      <a:r>
                        <a:rPr lang="ko-KR" altLang="en-US" sz="18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Rd+1:Rd -</a:t>
                      </a:r>
                      <a:r>
                        <a:rPr sz="1800" spc="-2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K</a:t>
                      </a:r>
                      <a:endParaRPr sz="18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Z,C,N,V</a:t>
                      </a:r>
                      <a:endParaRPr sz="18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73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dirty="0">
                          <a:latin typeface="Calibri" panose="020F0502020204030204" pitchFamily="34" charset="0"/>
                          <a:cs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3025" algn="l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1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AND</a:t>
                      </a:r>
                      <a:endParaRPr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Rd,</a:t>
                      </a:r>
                      <a:r>
                        <a:rPr sz="1800" spc="-10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8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Logical</a:t>
                      </a:r>
                      <a:r>
                        <a:rPr sz="1800" spc="-7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AND</a:t>
                      </a:r>
                      <a:endParaRPr sz="18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lang="ko-KR" altLang="en-US" sz="18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lang="ko-KR" altLang="en-US" sz="1800" spc="-10" dirty="0">
                          <a:latin typeface="MS UI Gothic" panose="020B0600070205080204" pitchFamily="34" charset="-128"/>
                          <a:cs typeface="Arial"/>
                        </a:rPr>
                        <a:t>∧</a:t>
                      </a:r>
                      <a:r>
                        <a:rPr sz="1800" spc="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Z,N,V</a:t>
                      </a:r>
                      <a:endParaRPr sz="18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3025" algn="l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ANDI</a:t>
                      </a:r>
                      <a:endParaRPr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Rd,</a:t>
                      </a:r>
                      <a:r>
                        <a:rPr sz="1800" spc="-9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K</a:t>
                      </a:r>
                      <a:endParaRPr sz="18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Logical 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AND </a:t>
                      </a: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with</a:t>
                      </a:r>
                      <a:r>
                        <a:rPr sz="1800" spc="-3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Immediate</a:t>
                      </a:r>
                      <a:endParaRPr sz="18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sz="18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lang="en-US" altLang="ko-KR" sz="18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lang="en-US" sz="18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lang="en-US" sz="18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lang="ko-KR" altLang="en-US" sz="1800" spc="-10" dirty="0">
                          <a:latin typeface="MS UI Gothic" panose="020B0600070205080204" pitchFamily="34" charset="-128"/>
                          <a:cs typeface="Arial"/>
                        </a:rPr>
                        <a:t>∧ </a:t>
                      </a:r>
                      <a:r>
                        <a:rPr lang="en-US" sz="1800" spc="-10" dirty="0">
                          <a:latin typeface="Calibri" panose="020F0502020204030204" pitchFamily="34" charset="0"/>
                          <a:cs typeface="Arial"/>
                        </a:rPr>
                        <a:t>K</a:t>
                      </a:r>
                      <a:endParaRPr sz="18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Z,N,V</a:t>
                      </a:r>
                      <a:endParaRPr sz="18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7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3025" algn="l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1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OR</a:t>
                      </a:r>
                      <a:endParaRPr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Rd,</a:t>
                      </a:r>
                      <a:r>
                        <a:rPr sz="1800" spc="-10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8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Logical</a:t>
                      </a:r>
                      <a:r>
                        <a:rPr sz="1800" spc="-7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OR</a:t>
                      </a:r>
                      <a:endParaRPr sz="18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lang="ko-KR" altLang="en-US" sz="18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lang="ko-KR" altLang="en-US" sz="1800" spc="-10" dirty="0">
                          <a:latin typeface="MS UI Gothic" panose="020B0600070205080204" pitchFamily="34" charset="-128"/>
                          <a:cs typeface="Arial"/>
                        </a:rPr>
                        <a:t>∨</a:t>
                      </a: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 Rr</a:t>
                      </a:r>
                      <a:endParaRPr sz="18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Z,N,V</a:t>
                      </a:r>
                      <a:endParaRPr sz="18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191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73025" algn="l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ORI</a:t>
                      </a:r>
                      <a:endParaRPr sz="1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Rd,</a:t>
                      </a:r>
                      <a:r>
                        <a:rPr sz="1800" spc="-9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K</a:t>
                      </a:r>
                      <a:endParaRPr sz="18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Logical 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OR </a:t>
                      </a: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with</a:t>
                      </a:r>
                      <a:r>
                        <a:rPr sz="1800" spc="-5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Immediate</a:t>
                      </a:r>
                      <a:endParaRPr sz="18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lang="ko-KR" altLang="en-US" sz="18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lang="ko-KR" altLang="en-US" sz="1800" spc="-10" dirty="0">
                          <a:latin typeface="MS UI Gothic" panose="020B0600070205080204" pitchFamily="34" charset="-128"/>
                          <a:cs typeface="Arial"/>
                        </a:rPr>
                        <a:t>∨</a:t>
                      </a:r>
                      <a:r>
                        <a:rPr sz="1800" spc="-3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Calibri" panose="020F0502020204030204" pitchFamily="34" charset="0"/>
                          <a:cs typeface="Arial"/>
                        </a:rPr>
                        <a:t>K</a:t>
                      </a:r>
                      <a:endParaRPr sz="18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5" dirty="0">
                          <a:latin typeface="Calibri" panose="020F0502020204030204" pitchFamily="34" charset="0"/>
                          <a:cs typeface="Arial"/>
                        </a:rPr>
                        <a:t>Z,N,V</a:t>
                      </a:r>
                      <a:endParaRPr sz="18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73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4727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ATmega328PB Instruction Set (3)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Biomedical Engineering, </a:t>
            </a:r>
            <a:r>
              <a:rPr lang="en-US" altLang="ko-KR" dirty="0" err="1"/>
              <a:t>Inje</a:t>
            </a:r>
            <a:r>
              <a:rPr lang="en-US" altLang="ko-KR" dirty="0"/>
              <a:t>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11</a:t>
            </a:fld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object 2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4600188"/>
                  </p:ext>
                </p:extLst>
              </p:nvPr>
            </p:nvGraphicFramePr>
            <p:xfrm>
              <a:off x="729761" y="952031"/>
              <a:ext cx="10849707" cy="4585356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26821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10908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8981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329348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101847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887264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586958">
                    <a:tc>
                      <a:txBody>
                        <a:bodyPr/>
                        <a:lstStyle/>
                        <a:p>
                          <a:pPr marL="73025" algn="ctr">
                            <a:lnSpc>
                              <a:spcPct val="100000"/>
                            </a:lnSpc>
                          </a:pPr>
                          <a:r>
                            <a:rPr sz="1800" b="1" spc="-10" dirty="0">
                              <a:latin typeface="Calibri" panose="020F0502020204030204" pitchFamily="34" charset="0"/>
                              <a:cs typeface="Arial"/>
                            </a:rPr>
                            <a:t>Mnemonics</a:t>
                          </a:r>
                          <a:endParaRPr sz="18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25907">
                          <a:solidFill>
                            <a:srgbClr val="000000"/>
                          </a:solidFill>
                          <a:prstDash val="solid"/>
                        </a:lnT>
                        <a:lnB w="12192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 algn="ctr">
                            <a:lnSpc>
                              <a:spcPct val="100000"/>
                            </a:lnSpc>
                          </a:pPr>
                          <a:r>
                            <a:rPr sz="1800" b="1" spc="-5" dirty="0">
                              <a:latin typeface="Calibri" panose="020F0502020204030204" pitchFamily="34" charset="0"/>
                              <a:cs typeface="Arial"/>
                            </a:rPr>
                            <a:t>Operands</a:t>
                          </a:r>
                          <a:endParaRPr sz="18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25907">
                          <a:solidFill>
                            <a:srgbClr val="000000"/>
                          </a:solidFill>
                          <a:prstDash val="solid"/>
                        </a:lnT>
                        <a:lnB w="12192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 algn="ctr">
                            <a:lnSpc>
                              <a:spcPct val="100000"/>
                            </a:lnSpc>
                          </a:pPr>
                          <a:r>
                            <a:rPr sz="1800" b="1" spc="-5" dirty="0">
                              <a:latin typeface="Calibri" panose="020F0502020204030204" pitchFamily="34" charset="0"/>
                              <a:cs typeface="Arial"/>
                            </a:rPr>
                            <a:t>Description</a:t>
                          </a:r>
                          <a:endParaRPr sz="18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25907">
                          <a:solidFill>
                            <a:srgbClr val="000000"/>
                          </a:solidFill>
                          <a:prstDash val="solid"/>
                        </a:lnT>
                        <a:lnB w="12192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 algn="ctr">
                            <a:lnSpc>
                              <a:spcPct val="100000"/>
                            </a:lnSpc>
                          </a:pPr>
                          <a:r>
                            <a:rPr sz="1800" b="1" spc="-5" dirty="0">
                              <a:latin typeface="Calibri" panose="020F0502020204030204" pitchFamily="34" charset="0"/>
                              <a:cs typeface="Arial"/>
                            </a:rPr>
                            <a:t>Operation</a:t>
                          </a:r>
                          <a:endParaRPr sz="18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25907">
                          <a:solidFill>
                            <a:srgbClr val="000000"/>
                          </a:solidFill>
                          <a:prstDash val="solid"/>
                        </a:lnT>
                        <a:lnB w="12192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 algn="ctr">
                            <a:lnSpc>
                              <a:spcPct val="100000"/>
                            </a:lnSpc>
                          </a:pPr>
                          <a:r>
                            <a:rPr sz="1800" b="1" spc="-10" dirty="0">
                              <a:latin typeface="Calibri" panose="020F0502020204030204" pitchFamily="34" charset="0"/>
                              <a:cs typeface="Arial"/>
                            </a:rPr>
                            <a:t>Flags</a:t>
                          </a:r>
                          <a:endParaRPr sz="18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25907">
                          <a:solidFill>
                            <a:srgbClr val="000000"/>
                          </a:solidFill>
                          <a:prstDash val="solid"/>
                        </a:lnT>
                        <a:lnB w="12192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65735" marR="105410" indent="-53340" algn="ctr">
                            <a:lnSpc>
                              <a:spcPct val="105000"/>
                            </a:lnSpc>
                            <a:spcBef>
                              <a:spcPts val="180"/>
                            </a:spcBef>
                          </a:pPr>
                          <a:r>
                            <a:rPr lang="en-US" sz="1800" b="1" spc="5" dirty="0">
                              <a:latin typeface="Calibri" panose="020F0502020204030204" pitchFamily="34" charset="0"/>
                              <a:cs typeface="Arial"/>
                            </a:rPr>
                            <a:t>No. of </a:t>
                          </a:r>
                          <a:r>
                            <a:rPr sz="1800" b="1" spc="5" dirty="0">
                              <a:latin typeface="Calibri" panose="020F0502020204030204" pitchFamily="34" charset="0"/>
                              <a:cs typeface="Arial"/>
                            </a:rPr>
                            <a:t>Clo</a:t>
                          </a:r>
                          <a:r>
                            <a:rPr sz="1800" b="1" spc="-25" dirty="0">
                              <a:latin typeface="Calibri" panose="020F0502020204030204" pitchFamily="34" charset="0"/>
                              <a:cs typeface="Arial"/>
                            </a:rPr>
                            <a:t>c</a:t>
                          </a:r>
                          <a:r>
                            <a:rPr sz="1800" b="1" dirty="0">
                              <a:latin typeface="Calibri" panose="020F0502020204030204" pitchFamily="34" charset="0"/>
                              <a:cs typeface="Arial"/>
                            </a:rPr>
                            <a:t>k </a:t>
                          </a:r>
                          <a:endParaRPr sz="18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25907">
                          <a:solidFill>
                            <a:srgbClr val="000000"/>
                          </a:solidFill>
                          <a:prstDash val="solid"/>
                        </a:lnT>
                        <a:lnB w="12192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64977">
                    <a:tc gridSpan="6"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00"/>
                            </a:spcBef>
                          </a:pPr>
                          <a:r>
                            <a:rPr sz="1800" b="1" spc="-5" dirty="0">
                              <a:latin typeface="Calibri" panose="020F0502020204030204" pitchFamily="34" charset="0"/>
                              <a:cs typeface="Arial"/>
                            </a:rPr>
                            <a:t>ARITHMETIC AND LOGIC</a:t>
                          </a:r>
                          <a:r>
                            <a:rPr sz="1800" b="1" spc="-1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800" b="1" spc="-5" dirty="0">
                              <a:latin typeface="Calibri" panose="020F0502020204030204" pitchFamily="34" charset="0"/>
                              <a:cs typeface="Arial"/>
                            </a:rPr>
                            <a:t>INSTRUCTIONS</a:t>
                          </a:r>
                          <a:endParaRPr sz="18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12192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  <a:solidFill>
                          <a:srgbClr val="92D05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 marL="0" marR="0" marT="0" marB="0"/>
                    </a:tc>
                    <a:tc h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 marL="0" marR="0" marT="0" marB="0"/>
                    </a:tc>
                    <a:tc h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 marL="0" marR="0" marT="0" marB="0"/>
                    </a:tc>
                    <a:tc h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 marL="0" marR="0" marT="0" marB="0"/>
                    </a:tc>
                    <a:tc h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62254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COM</a:t>
                          </a:r>
                          <a:endParaRPr sz="18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latin typeface="Calibri" panose="020F0502020204030204" pitchFamily="34" charset="0"/>
                              <a:cs typeface="Arial"/>
                            </a:rPr>
                            <a:t>Rd</a:t>
                          </a:r>
                          <a:endParaRPr sz="18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5" dirty="0">
                              <a:latin typeface="Calibri" panose="020F0502020204030204" pitchFamily="34" charset="0"/>
                              <a:cs typeface="Arial"/>
                            </a:rPr>
                            <a:t>One's</a:t>
                          </a:r>
                          <a:r>
                            <a:rPr sz="1800" spc="-7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800" spc="-5" dirty="0">
                              <a:latin typeface="Calibri" panose="020F0502020204030204" pitchFamily="34" charset="0"/>
                              <a:cs typeface="Arial"/>
                            </a:rPr>
                            <a:t>Complement</a:t>
                          </a:r>
                          <a:endParaRPr sz="18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latin typeface="Calibri" panose="020F0502020204030204" pitchFamily="34" charset="0"/>
                              <a:cs typeface="Arial"/>
                            </a:rPr>
                            <a:t>Rd </a:t>
                          </a:r>
                          <a:r>
                            <a:rPr lang="ko-KR" altLang="en-US" sz="1800" spc="-10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8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800" spc="-5" dirty="0">
                              <a:latin typeface="Calibri" panose="020F0502020204030204" pitchFamily="34" charset="0"/>
                              <a:cs typeface="Arial"/>
                            </a:rPr>
                            <a:t>$FF </a:t>
                          </a:r>
                          <a:r>
                            <a:rPr lang="en-US" altLang="ko-KR" sz="1800" spc="-5" dirty="0">
                              <a:latin typeface="Calibri" panose="020F0502020204030204" pitchFamily="34" charset="0"/>
                              <a:cs typeface="Arial"/>
                            </a:rPr>
                            <a:t>–</a:t>
                          </a:r>
                          <a:r>
                            <a:rPr sz="1800" spc="-1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800" spc="-5" dirty="0">
                              <a:latin typeface="Calibri" panose="020F0502020204030204" pitchFamily="34" charset="0"/>
                              <a:cs typeface="Arial"/>
                            </a:rPr>
                            <a:t>Rd</a:t>
                          </a:r>
                          <a:endParaRPr sz="18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latin typeface="Calibri" panose="020F0502020204030204" pitchFamily="34" charset="0"/>
                              <a:cs typeface="Arial"/>
                            </a:rPr>
                            <a:t>Z,C,N,V</a:t>
                          </a:r>
                          <a:endParaRPr sz="18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39370" algn="ctr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dirty="0"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</a:p>
                      </a:txBody>
                      <a:tcPr marL="0" marR="0" marT="0" marB="0" anchor="ctr">
                        <a:lnL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64976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NEG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3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Two's</a:t>
                          </a:r>
                          <a:r>
                            <a:rPr sz="1800" spc="-5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Complement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 </a:t>
                          </a:r>
                          <a:r>
                            <a:rPr lang="ko-KR" altLang="en-US"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$00 </a:t>
                          </a:r>
                          <a:r>
                            <a:rPr lang="en-US" altLang="ko-KR"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–</a:t>
                          </a:r>
                          <a:r>
                            <a:rPr sz="1800" spc="-2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8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</a:t>
                          </a: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2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Z,C,N,V,H</a:t>
                          </a:r>
                          <a:endParaRPr sz="1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39370" algn="ctr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62252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SBR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Rd,K</a:t>
                          </a:r>
                          <a:endParaRPr sz="1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Set Bit(s) </a:t>
                          </a: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in</a:t>
                          </a:r>
                          <a:r>
                            <a:rPr sz="1800" spc="-4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Register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 </a:t>
                          </a:r>
                          <a:r>
                            <a:rPr lang="ko-KR" altLang="en-US"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 </a:t>
                          </a:r>
                          <a:r>
                            <a:rPr lang="ko-KR" altLang="en-US" sz="1800" spc="-10" dirty="0">
                              <a:solidFill>
                                <a:schemeClr val="tx1"/>
                              </a:solidFill>
                              <a:latin typeface="MS UI Gothic" panose="020B0600070205080204" pitchFamily="34" charset="-128"/>
                              <a:cs typeface="Arial"/>
                            </a:rPr>
                            <a:t>∨</a:t>
                          </a:r>
                          <a:r>
                            <a:rPr sz="1800" spc="-1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Z,N,V</a:t>
                          </a:r>
                          <a:endParaRPr sz="1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38735" algn="ctr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62254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CBR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Rd,K</a:t>
                          </a:r>
                          <a:endParaRPr sz="1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Clear Bit(s) in</a:t>
                          </a:r>
                          <a:r>
                            <a:rPr sz="1800" spc="-4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Register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620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 </a:t>
                          </a:r>
                          <a:r>
                            <a:rPr lang="ko-KR" altLang="en-US"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</a:t>
                          </a:r>
                          <a:r>
                            <a:rPr lang="en-US" altLang="ko-KR"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lang="ko-KR" altLang="en-US" sz="1800" spc="-10" dirty="0">
                              <a:solidFill>
                                <a:schemeClr val="tx1"/>
                              </a:solidFill>
                              <a:latin typeface="MS UI Gothic" panose="020B0600070205080204" pitchFamily="34" charset="-128"/>
                              <a:cs typeface="Arial"/>
                            </a:rPr>
                            <a:t>∧ </a:t>
                          </a: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($FFh -</a:t>
                          </a:r>
                          <a:r>
                            <a:rPr sz="1800" spc="4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K)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Z,N,V</a:t>
                          </a:r>
                          <a:endParaRPr sz="1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38100" algn="ctr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64976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INC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</a:t>
                          </a:r>
                          <a:endParaRPr sz="1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Increment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 </a:t>
                          </a:r>
                          <a:r>
                            <a:rPr lang="ko-KR" altLang="en-US"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 </a:t>
                          </a: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+</a:t>
                          </a:r>
                          <a:r>
                            <a:rPr sz="1800" spc="-2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Z,N,V</a:t>
                          </a:r>
                          <a:endParaRPr sz="1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39370" algn="ctr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62252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10" dirty="0">
                              <a:solidFill>
                                <a:srgbClr val="0000FF"/>
                              </a:solidFill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DEC</a:t>
                          </a:r>
                          <a:endParaRPr sz="1800" dirty="0">
                            <a:solidFill>
                              <a:srgbClr val="0000FF"/>
                            </a:solidFill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10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</a:t>
                          </a:r>
                          <a:endParaRPr sz="1800">
                            <a:solidFill>
                              <a:srgbClr val="0000FF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5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Decrement</a:t>
                          </a:r>
                          <a:endParaRPr sz="1800">
                            <a:solidFill>
                              <a:srgbClr val="0000FF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10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 </a:t>
                          </a:r>
                          <a:r>
                            <a:rPr lang="ko-KR" altLang="en-US" sz="1800" spc="-10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800" spc="-10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800" spc="-10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 </a:t>
                          </a:r>
                          <a:r>
                            <a:rPr lang="en-US" altLang="ko-KR" sz="1800" spc="-5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–</a:t>
                          </a:r>
                          <a:r>
                            <a:rPr sz="1800" spc="-15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800" spc="-5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800" dirty="0">
                            <a:solidFill>
                              <a:srgbClr val="0000FF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5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Z,N,V</a:t>
                          </a:r>
                          <a:endParaRPr sz="1800">
                            <a:solidFill>
                              <a:srgbClr val="0000FF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39370" algn="ctr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364977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TST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</a:t>
                          </a:r>
                          <a:endParaRPr sz="1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3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Test </a:t>
                          </a:r>
                          <a:r>
                            <a:rPr sz="1800" spc="-1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for </a:t>
                          </a: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Zero or</a:t>
                          </a:r>
                          <a:r>
                            <a:rPr sz="1800" spc="-2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Minus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 </a:t>
                          </a:r>
                          <a:r>
                            <a:rPr lang="ko-KR" altLang="en-US"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 </a:t>
                          </a:r>
                          <a:r>
                            <a:rPr lang="ko-KR" altLang="en-US" sz="1800" spc="-10" dirty="0">
                              <a:solidFill>
                                <a:schemeClr val="tx1"/>
                              </a:solidFill>
                              <a:latin typeface="MS UI Gothic" panose="020B0600070205080204" pitchFamily="34" charset="-128"/>
                              <a:cs typeface="Arial"/>
                            </a:rPr>
                            <a:t>∧ </a:t>
                          </a: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Z,N,V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40005" algn="ctr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362252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10" dirty="0">
                              <a:solidFill>
                                <a:srgbClr val="0000FF"/>
                              </a:solidFill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CLR</a:t>
                          </a:r>
                          <a:endParaRPr sz="1800" dirty="0">
                            <a:solidFill>
                              <a:srgbClr val="0000FF"/>
                            </a:solidFill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10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</a:t>
                          </a:r>
                          <a:endParaRPr sz="1800">
                            <a:solidFill>
                              <a:srgbClr val="0000FF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5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Clear</a:t>
                          </a:r>
                          <a:r>
                            <a:rPr sz="1800" spc="-80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800" spc="-5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Register</a:t>
                          </a:r>
                          <a:endParaRPr sz="1800" dirty="0">
                            <a:solidFill>
                              <a:srgbClr val="0000FF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lang="en-US" sz="1800" spc="-10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 </a:t>
                          </a:r>
                          <a:r>
                            <a:rPr lang="en-US" altLang="ko-KR" sz="1800" spc="-10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lang="en-US" sz="1800" spc="-10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lang="en-US" sz="1800" spc="-10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 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1800" i="1" spc="-5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cs typeface="Arial"/>
                                </a:rPr>
                                <m:t>⨁</m:t>
                              </m:r>
                            </m:oMath>
                          </a14:m>
                          <a:r>
                            <a:rPr lang="en-US" sz="1800" spc="15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lang="en-US" sz="1800" spc="5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</a:t>
                          </a:r>
                          <a:endParaRPr lang="en-US" sz="1800" dirty="0">
                            <a:solidFill>
                              <a:srgbClr val="0000FF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5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Z,N,V</a:t>
                          </a:r>
                          <a:endParaRPr sz="1800" dirty="0">
                            <a:solidFill>
                              <a:srgbClr val="0000FF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38735" algn="ctr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  <a:tr h="362252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SER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</a:t>
                          </a:r>
                          <a:endParaRPr sz="1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Set</a:t>
                          </a:r>
                          <a:r>
                            <a:rPr sz="1800" spc="-8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Register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 </a:t>
                          </a:r>
                          <a:r>
                            <a:rPr lang="ko-KR" altLang="en-US"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800" spc="-5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$FF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39370" algn="ctr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  <a:tr h="364976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MUL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6096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Rd,Rr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6096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556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Multiply</a:t>
                          </a:r>
                          <a:r>
                            <a:rPr sz="1800" spc="-7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Unsigned</a:t>
                          </a:r>
                          <a:endParaRPr sz="1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6096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874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lang="en-US"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R1, </a:t>
                          </a:r>
                          <a:r>
                            <a:rPr lang="en-US"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R0 </a:t>
                          </a:r>
                          <a:r>
                            <a:rPr lang="en-US" altLang="ko-KR"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lang="en-US"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lang="en-US"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 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1800" i="1" spc="-1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  <m:t>×</m:t>
                              </m:r>
                            </m:oMath>
                          </a14:m>
                          <a:r>
                            <a:rPr lang="en-US" sz="1800" spc="-1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lang="en-US"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Rr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6096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C</a:t>
                          </a: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6096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41275" algn="ctr">
                            <a:lnSpc>
                              <a:spcPct val="100000"/>
                            </a:lnSpc>
                            <a:spcBef>
                              <a:spcPts val="5"/>
                            </a:spcBef>
                          </a:pPr>
                          <a:r>
                            <a:rPr lang="en-US" sz="1800" spc="1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6096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1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object 2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4600188"/>
                  </p:ext>
                </p:extLst>
              </p:nvPr>
            </p:nvGraphicFramePr>
            <p:xfrm>
              <a:off x="729761" y="952031"/>
              <a:ext cx="10849707" cy="4585356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26821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10908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8981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329348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101847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887264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586958">
                    <a:tc>
                      <a:txBody>
                        <a:bodyPr/>
                        <a:lstStyle/>
                        <a:p>
                          <a:pPr marL="73025" algn="ctr">
                            <a:lnSpc>
                              <a:spcPct val="100000"/>
                            </a:lnSpc>
                          </a:pPr>
                          <a:r>
                            <a:rPr sz="1800" b="1" spc="-10" dirty="0">
                              <a:latin typeface="Calibri" panose="020F0502020204030204" pitchFamily="34" charset="0"/>
                              <a:cs typeface="Arial"/>
                            </a:rPr>
                            <a:t>Mnemonics</a:t>
                          </a:r>
                          <a:endParaRPr sz="18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25907">
                          <a:solidFill>
                            <a:srgbClr val="000000"/>
                          </a:solidFill>
                          <a:prstDash val="solid"/>
                        </a:lnT>
                        <a:lnB w="12192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 algn="ctr">
                            <a:lnSpc>
                              <a:spcPct val="100000"/>
                            </a:lnSpc>
                          </a:pPr>
                          <a:r>
                            <a:rPr sz="1800" b="1" spc="-5" dirty="0">
                              <a:latin typeface="Calibri" panose="020F0502020204030204" pitchFamily="34" charset="0"/>
                              <a:cs typeface="Arial"/>
                            </a:rPr>
                            <a:t>Operands</a:t>
                          </a:r>
                          <a:endParaRPr sz="18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25907">
                          <a:solidFill>
                            <a:srgbClr val="000000"/>
                          </a:solidFill>
                          <a:prstDash val="solid"/>
                        </a:lnT>
                        <a:lnB w="12192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 algn="ctr">
                            <a:lnSpc>
                              <a:spcPct val="100000"/>
                            </a:lnSpc>
                          </a:pPr>
                          <a:r>
                            <a:rPr sz="1800" b="1" spc="-5" dirty="0">
                              <a:latin typeface="Calibri" panose="020F0502020204030204" pitchFamily="34" charset="0"/>
                              <a:cs typeface="Arial"/>
                            </a:rPr>
                            <a:t>Description</a:t>
                          </a:r>
                          <a:endParaRPr sz="18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25907">
                          <a:solidFill>
                            <a:srgbClr val="000000"/>
                          </a:solidFill>
                          <a:prstDash val="solid"/>
                        </a:lnT>
                        <a:lnB w="12192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 algn="ctr">
                            <a:lnSpc>
                              <a:spcPct val="100000"/>
                            </a:lnSpc>
                          </a:pPr>
                          <a:r>
                            <a:rPr sz="1800" b="1" spc="-5" dirty="0">
                              <a:latin typeface="Calibri" panose="020F0502020204030204" pitchFamily="34" charset="0"/>
                              <a:cs typeface="Arial"/>
                            </a:rPr>
                            <a:t>Operation</a:t>
                          </a:r>
                          <a:endParaRPr sz="18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25907">
                          <a:solidFill>
                            <a:srgbClr val="000000"/>
                          </a:solidFill>
                          <a:prstDash val="solid"/>
                        </a:lnT>
                        <a:lnB w="12192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 algn="ctr">
                            <a:lnSpc>
                              <a:spcPct val="100000"/>
                            </a:lnSpc>
                          </a:pPr>
                          <a:r>
                            <a:rPr sz="1800" b="1" spc="-10" dirty="0">
                              <a:latin typeface="Calibri" panose="020F0502020204030204" pitchFamily="34" charset="0"/>
                              <a:cs typeface="Arial"/>
                            </a:rPr>
                            <a:t>Flags</a:t>
                          </a:r>
                          <a:endParaRPr sz="18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25907">
                          <a:solidFill>
                            <a:srgbClr val="000000"/>
                          </a:solidFill>
                          <a:prstDash val="solid"/>
                        </a:lnT>
                        <a:lnB w="12192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65735" marR="105410" indent="-53340" algn="ctr">
                            <a:lnSpc>
                              <a:spcPct val="105000"/>
                            </a:lnSpc>
                            <a:spcBef>
                              <a:spcPts val="180"/>
                            </a:spcBef>
                          </a:pPr>
                          <a:r>
                            <a:rPr lang="en-US" sz="1800" b="1" spc="5" dirty="0">
                              <a:latin typeface="Calibri" panose="020F0502020204030204" pitchFamily="34" charset="0"/>
                              <a:cs typeface="Arial"/>
                            </a:rPr>
                            <a:t>No. of </a:t>
                          </a:r>
                          <a:r>
                            <a:rPr sz="1800" b="1" spc="5" dirty="0">
                              <a:latin typeface="Calibri" panose="020F0502020204030204" pitchFamily="34" charset="0"/>
                              <a:cs typeface="Arial"/>
                            </a:rPr>
                            <a:t>Clo</a:t>
                          </a:r>
                          <a:r>
                            <a:rPr sz="1800" b="1" spc="-25" dirty="0">
                              <a:latin typeface="Calibri" panose="020F0502020204030204" pitchFamily="34" charset="0"/>
                              <a:cs typeface="Arial"/>
                            </a:rPr>
                            <a:t>c</a:t>
                          </a:r>
                          <a:r>
                            <a:rPr sz="1800" b="1" dirty="0">
                              <a:latin typeface="Calibri" panose="020F0502020204030204" pitchFamily="34" charset="0"/>
                              <a:cs typeface="Arial"/>
                            </a:rPr>
                            <a:t>k </a:t>
                          </a:r>
                          <a:endParaRPr sz="18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25907">
                          <a:solidFill>
                            <a:srgbClr val="000000"/>
                          </a:solidFill>
                          <a:prstDash val="solid"/>
                        </a:lnT>
                        <a:lnB w="12192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64977">
                    <a:tc gridSpan="6"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00"/>
                            </a:spcBef>
                          </a:pPr>
                          <a:r>
                            <a:rPr sz="1800" b="1" spc="-5" dirty="0">
                              <a:latin typeface="Calibri" panose="020F0502020204030204" pitchFamily="34" charset="0"/>
                              <a:cs typeface="Arial"/>
                            </a:rPr>
                            <a:t>ARITHMETIC AND LOGIC</a:t>
                          </a:r>
                          <a:r>
                            <a:rPr sz="1800" b="1" spc="-1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800" b="1" spc="-5" dirty="0">
                              <a:latin typeface="Calibri" panose="020F0502020204030204" pitchFamily="34" charset="0"/>
                              <a:cs typeface="Arial"/>
                            </a:rPr>
                            <a:t>INSTRUCTIONS</a:t>
                          </a:r>
                          <a:endParaRPr sz="18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12192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  <a:solidFill>
                          <a:srgbClr val="92D05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 marL="0" marR="0" marT="0" marB="0"/>
                    </a:tc>
                    <a:tc h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 marL="0" marR="0" marT="0" marB="0"/>
                    </a:tc>
                    <a:tc h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 marL="0" marR="0" marT="0" marB="0"/>
                    </a:tc>
                    <a:tc h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 marL="0" marR="0" marT="0" marB="0"/>
                    </a:tc>
                    <a:tc h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62254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COM</a:t>
                          </a:r>
                          <a:endParaRPr sz="18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latin typeface="Calibri" panose="020F0502020204030204" pitchFamily="34" charset="0"/>
                              <a:cs typeface="Arial"/>
                            </a:rPr>
                            <a:t>Rd</a:t>
                          </a:r>
                          <a:endParaRPr sz="18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5" dirty="0">
                              <a:latin typeface="Calibri" panose="020F0502020204030204" pitchFamily="34" charset="0"/>
                              <a:cs typeface="Arial"/>
                            </a:rPr>
                            <a:t>One's</a:t>
                          </a:r>
                          <a:r>
                            <a:rPr sz="1800" spc="-7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800" spc="-5" dirty="0">
                              <a:latin typeface="Calibri" panose="020F0502020204030204" pitchFamily="34" charset="0"/>
                              <a:cs typeface="Arial"/>
                            </a:rPr>
                            <a:t>Complement</a:t>
                          </a:r>
                          <a:endParaRPr sz="18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latin typeface="Calibri" panose="020F0502020204030204" pitchFamily="34" charset="0"/>
                              <a:cs typeface="Arial"/>
                            </a:rPr>
                            <a:t>Rd </a:t>
                          </a:r>
                          <a:r>
                            <a:rPr lang="ko-KR" altLang="en-US" sz="1800" spc="-10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8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800" spc="-5" dirty="0">
                              <a:latin typeface="Calibri" panose="020F0502020204030204" pitchFamily="34" charset="0"/>
                              <a:cs typeface="Arial"/>
                            </a:rPr>
                            <a:t>$FF </a:t>
                          </a:r>
                          <a:r>
                            <a:rPr lang="en-US" altLang="ko-KR" sz="1800" spc="-5" dirty="0">
                              <a:latin typeface="Calibri" panose="020F0502020204030204" pitchFamily="34" charset="0"/>
                              <a:cs typeface="Arial"/>
                            </a:rPr>
                            <a:t>–</a:t>
                          </a:r>
                          <a:r>
                            <a:rPr sz="1800" spc="-1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800" spc="-5" dirty="0">
                              <a:latin typeface="Calibri" panose="020F0502020204030204" pitchFamily="34" charset="0"/>
                              <a:cs typeface="Arial"/>
                            </a:rPr>
                            <a:t>Rd</a:t>
                          </a:r>
                          <a:endParaRPr sz="18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latin typeface="Calibri" panose="020F0502020204030204" pitchFamily="34" charset="0"/>
                              <a:cs typeface="Arial"/>
                            </a:rPr>
                            <a:t>Z,C,N,V</a:t>
                          </a:r>
                          <a:endParaRPr sz="18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39370" algn="ctr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dirty="0"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</a:p>
                      </a:txBody>
                      <a:tcPr marL="0" marR="0" marT="0" marB="0" anchor="ctr">
                        <a:lnL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64976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NEG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3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Two's</a:t>
                          </a:r>
                          <a:r>
                            <a:rPr sz="1800" spc="-5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Complement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 </a:t>
                          </a:r>
                          <a:r>
                            <a:rPr lang="ko-KR" altLang="en-US"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$00 </a:t>
                          </a:r>
                          <a:r>
                            <a:rPr lang="en-US" altLang="ko-KR"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–</a:t>
                          </a:r>
                          <a:r>
                            <a:rPr sz="1800" spc="-2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8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</a:t>
                          </a: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2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Z,C,N,V,H</a:t>
                          </a:r>
                          <a:endParaRPr sz="1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39370" algn="ctr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62252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SBR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Rd,K</a:t>
                          </a:r>
                          <a:endParaRPr sz="1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Set Bit(s) </a:t>
                          </a: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in</a:t>
                          </a:r>
                          <a:r>
                            <a:rPr sz="1800" spc="-4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Register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 </a:t>
                          </a:r>
                          <a:r>
                            <a:rPr lang="ko-KR" altLang="en-US"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 </a:t>
                          </a:r>
                          <a:r>
                            <a:rPr lang="ko-KR" altLang="en-US" sz="1800" spc="-10" dirty="0">
                              <a:solidFill>
                                <a:schemeClr val="tx1"/>
                              </a:solidFill>
                              <a:latin typeface="MS UI Gothic" panose="020B0600070205080204" pitchFamily="34" charset="-128"/>
                              <a:cs typeface="Arial"/>
                            </a:rPr>
                            <a:t>∨</a:t>
                          </a:r>
                          <a:r>
                            <a:rPr sz="1800" spc="-1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Z,N,V</a:t>
                          </a:r>
                          <a:endParaRPr sz="1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38735" algn="ctr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62254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CBR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Rd,K</a:t>
                          </a:r>
                          <a:endParaRPr sz="1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Clear Bit(s) in</a:t>
                          </a:r>
                          <a:r>
                            <a:rPr sz="1800" spc="-4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Register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620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 </a:t>
                          </a:r>
                          <a:r>
                            <a:rPr lang="ko-KR" altLang="en-US"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</a:t>
                          </a:r>
                          <a:r>
                            <a:rPr lang="en-US" altLang="ko-KR"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lang="ko-KR" altLang="en-US" sz="1800" spc="-10" dirty="0">
                              <a:solidFill>
                                <a:schemeClr val="tx1"/>
                              </a:solidFill>
                              <a:latin typeface="MS UI Gothic" panose="020B0600070205080204" pitchFamily="34" charset="-128"/>
                              <a:cs typeface="Arial"/>
                            </a:rPr>
                            <a:t>∧ </a:t>
                          </a: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($FFh -</a:t>
                          </a:r>
                          <a:r>
                            <a:rPr sz="1800" spc="4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K)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Z,N,V</a:t>
                          </a:r>
                          <a:endParaRPr sz="1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38100" algn="ctr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64976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INC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</a:t>
                          </a:r>
                          <a:endParaRPr sz="1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Increment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 </a:t>
                          </a:r>
                          <a:r>
                            <a:rPr lang="ko-KR" altLang="en-US"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 </a:t>
                          </a: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+</a:t>
                          </a:r>
                          <a:r>
                            <a:rPr sz="1800" spc="-2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Z,N,V</a:t>
                          </a:r>
                          <a:endParaRPr sz="1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39370" algn="ctr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62252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10" dirty="0">
                              <a:solidFill>
                                <a:srgbClr val="0000FF"/>
                              </a:solidFill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DEC</a:t>
                          </a:r>
                          <a:endParaRPr sz="1800" dirty="0">
                            <a:solidFill>
                              <a:srgbClr val="0000FF"/>
                            </a:solidFill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10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</a:t>
                          </a:r>
                          <a:endParaRPr sz="1800">
                            <a:solidFill>
                              <a:srgbClr val="0000FF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5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Decrement</a:t>
                          </a:r>
                          <a:endParaRPr sz="1800">
                            <a:solidFill>
                              <a:srgbClr val="0000FF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10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 </a:t>
                          </a:r>
                          <a:r>
                            <a:rPr lang="ko-KR" altLang="en-US" sz="1800" spc="-10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800" spc="-10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800" spc="-10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 </a:t>
                          </a:r>
                          <a:r>
                            <a:rPr lang="en-US" altLang="ko-KR" sz="1800" spc="-5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–</a:t>
                          </a:r>
                          <a:r>
                            <a:rPr sz="1800" spc="-15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800" spc="-5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800" dirty="0">
                            <a:solidFill>
                              <a:srgbClr val="0000FF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5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Z,N,V</a:t>
                          </a:r>
                          <a:endParaRPr sz="1800">
                            <a:solidFill>
                              <a:srgbClr val="0000FF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39370" algn="ctr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364977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TST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</a:t>
                          </a:r>
                          <a:endParaRPr sz="1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3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Test </a:t>
                          </a:r>
                          <a:r>
                            <a:rPr sz="1800" spc="-1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for </a:t>
                          </a: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Zero or</a:t>
                          </a:r>
                          <a:r>
                            <a:rPr sz="1800" spc="-2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Minus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 </a:t>
                          </a:r>
                          <a:r>
                            <a:rPr lang="ko-KR" altLang="en-US"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 </a:t>
                          </a:r>
                          <a:r>
                            <a:rPr lang="ko-KR" altLang="en-US" sz="1800" spc="-10" dirty="0">
                              <a:solidFill>
                                <a:schemeClr val="tx1"/>
                              </a:solidFill>
                              <a:latin typeface="MS UI Gothic" panose="020B0600070205080204" pitchFamily="34" charset="-128"/>
                              <a:cs typeface="Arial"/>
                            </a:rPr>
                            <a:t>∧ </a:t>
                          </a: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Z,N,V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40005" algn="ctr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362252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10" dirty="0">
                              <a:solidFill>
                                <a:srgbClr val="0000FF"/>
                              </a:solidFill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CLR</a:t>
                          </a:r>
                          <a:endParaRPr sz="1800" dirty="0">
                            <a:solidFill>
                              <a:srgbClr val="0000FF"/>
                            </a:solidFill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10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</a:t>
                          </a:r>
                          <a:endParaRPr sz="1800">
                            <a:solidFill>
                              <a:srgbClr val="0000FF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5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Clear</a:t>
                          </a:r>
                          <a:r>
                            <a:rPr sz="1800" spc="-80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800" spc="-5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Register</a:t>
                          </a:r>
                          <a:endParaRPr sz="1800" dirty="0">
                            <a:solidFill>
                              <a:srgbClr val="0000FF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  <a:blipFill>
                          <a:blip r:embed="rId3"/>
                          <a:stretch>
                            <a:fillRect l="-169259" t="-975000" r="-61111" b="-2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5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Z,N,V</a:t>
                          </a:r>
                          <a:endParaRPr sz="1800" dirty="0">
                            <a:solidFill>
                              <a:srgbClr val="0000FF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38735" algn="ctr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dirty="0">
                              <a:solidFill>
                                <a:srgbClr val="0000FF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  <a:tr h="362252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SER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</a:t>
                          </a:r>
                          <a:endParaRPr sz="1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Set</a:t>
                          </a:r>
                          <a:r>
                            <a:rPr sz="1800" spc="-8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Register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 </a:t>
                          </a:r>
                          <a:r>
                            <a:rPr lang="ko-KR" altLang="en-US"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800" spc="-5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$FF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39370" algn="ctr">
                            <a:lnSpc>
                              <a:spcPct val="100000"/>
                            </a:lnSpc>
                            <a:spcBef>
                              <a:spcPts val="315"/>
                            </a:spcBef>
                          </a:pPr>
                          <a:r>
                            <a:rPr sz="18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  <a:tr h="364976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MUL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6096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1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Rd,Rr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6096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556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Multiply</a:t>
                          </a:r>
                          <a:r>
                            <a:rPr sz="1800" spc="-7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800" spc="-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Unsigned</a:t>
                          </a:r>
                          <a:endParaRPr sz="1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6096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6096">
                          <a:solidFill>
                            <a:srgbClr val="000000"/>
                          </a:solidFill>
                          <a:prstDash val="solid"/>
                        </a:lnB>
                        <a:blipFill>
                          <a:blip r:embed="rId3"/>
                          <a:stretch>
                            <a:fillRect l="-169259" t="-1173333" r="-61111" b="-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8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C</a:t>
                          </a: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6096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41275" algn="ctr">
                            <a:lnSpc>
                              <a:spcPct val="100000"/>
                            </a:lnSpc>
                            <a:spcBef>
                              <a:spcPts val="5"/>
                            </a:spcBef>
                          </a:pPr>
                          <a:r>
                            <a:rPr lang="en-US" sz="1800" spc="15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6096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1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45689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Biomedical Engineering, </a:t>
            </a:r>
            <a:r>
              <a:rPr lang="en-US" altLang="ko-KR" dirty="0" err="1"/>
              <a:t>Inje</a:t>
            </a:r>
            <a:r>
              <a:rPr lang="en-US" altLang="ko-KR" dirty="0"/>
              <a:t>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12</a:t>
            </a:fld>
            <a:endParaRPr lang="ko-KR" altLang="en-US"/>
          </a:p>
        </p:txBody>
      </p:sp>
      <p:sp>
        <p:nvSpPr>
          <p:cNvPr id="31" name="제목 1">
            <a:extLst>
              <a:ext uri="{FF2B5EF4-FFF2-40B4-BE49-F238E27FC236}">
                <a16:creationId xmlns:a16="http://schemas.microsoft.com/office/drawing/2014/main" id="{1ED52F1C-E42C-4B05-8A92-8CDE7A1A239B}"/>
              </a:ext>
            </a:extLst>
          </p:cNvPr>
          <p:cNvSpPr txBox="1">
            <a:spLocks/>
          </p:cNvSpPr>
          <p:nvPr/>
        </p:nvSpPr>
        <p:spPr>
          <a:xfrm>
            <a:off x="288000" y="2250831"/>
            <a:ext cx="11616266" cy="1838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ko-KR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산술</a:t>
            </a:r>
            <a:r>
              <a:rPr lang="en-US" altLang="ko-K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연산 명령어 </a:t>
            </a:r>
            <a:endParaRPr lang="en-US" altLang="ko-K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200000"/>
              </a:lnSpc>
            </a:pPr>
            <a:r>
              <a:rPr lang="en-US" altLang="ko-K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(Arithmetic Instructions)</a:t>
            </a:r>
            <a:endParaRPr lang="ko-KR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723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ko-KR" alt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  <a:cs typeface="+mn-cs"/>
              </a:rPr>
              <a:t>수의 표현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>
                <a:solidFill>
                  <a:prstClr val="white">
                    <a:lumMod val="50000"/>
                  </a:prstClr>
                </a:solidFill>
              </a:rPr>
              <a:t>Biomedical Engineering, </a:t>
            </a:r>
            <a:r>
              <a:rPr lang="en-US" altLang="ko-KR" dirty="0" err="1">
                <a:solidFill>
                  <a:prstClr val="white">
                    <a:lumMod val="50000"/>
                  </a:prstClr>
                </a:solidFill>
              </a:rPr>
              <a:t>Inje</a:t>
            </a:r>
            <a:r>
              <a:rPr lang="en-US" altLang="ko-KR" dirty="0">
                <a:solidFill>
                  <a:prstClr val="white">
                    <a:lumMod val="50000"/>
                  </a:prstClr>
                </a:solidFill>
              </a:rPr>
              <a:t> University</a:t>
            </a:r>
            <a:endParaRPr lang="ko-KR" alt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13</a:t>
            </a:fld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094B7F-315A-4D4B-9ACD-7D9BAAC05429}"/>
              </a:ext>
            </a:extLst>
          </p:cNvPr>
          <p:cNvSpPr txBox="1"/>
          <p:nvPr/>
        </p:nvSpPr>
        <p:spPr>
          <a:xfrm>
            <a:off x="1059728" y="1274616"/>
            <a:ext cx="7772767" cy="7232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ko-KR" dirty="0">
                <a:latin typeface="Consolas" panose="020B0609020204030204" pitchFamily="49" charset="0"/>
              </a:rPr>
              <a:t>unsigned 8-bit: 0</a:t>
            </a:r>
            <a:r>
              <a:rPr lang="ko-KR" altLang="en-US" dirty="0">
                <a:latin typeface="+mn-ea"/>
              </a:rPr>
              <a:t>부터 </a:t>
            </a:r>
            <a:r>
              <a:rPr lang="en-US" altLang="ko-KR" dirty="0">
                <a:latin typeface="Consolas" panose="020B0609020204030204" pitchFamily="49" charset="0"/>
              </a:rPr>
              <a:t>+255</a:t>
            </a:r>
            <a:r>
              <a:rPr lang="ko-KR" altLang="en-US" dirty="0">
                <a:latin typeface="+mn-ea"/>
              </a:rPr>
              <a:t>까지의 양수만을</a:t>
            </a:r>
            <a:r>
              <a:rPr lang="en-US" altLang="ko-KR" dirty="0">
                <a:latin typeface="+mn-ea"/>
              </a:rPr>
              <a:t> </a:t>
            </a:r>
            <a:r>
              <a:rPr lang="ko-KR" altLang="en-US" dirty="0">
                <a:latin typeface="+mn-ea"/>
              </a:rPr>
              <a:t>표현</a:t>
            </a:r>
            <a:endParaRPr lang="en-US" altLang="ko-KR" dirty="0">
              <a:latin typeface="+mn-ea"/>
            </a:endParaRPr>
          </a:p>
          <a:p>
            <a:pPr>
              <a:spcAft>
                <a:spcPts val="600"/>
              </a:spcAft>
            </a:pPr>
            <a:r>
              <a:rPr lang="en-US" altLang="ko-KR" dirty="0">
                <a:latin typeface="Consolas" panose="020B0609020204030204" pitchFamily="49" charset="0"/>
              </a:rPr>
              <a:t>signed 8-bit: -128</a:t>
            </a:r>
            <a:r>
              <a:rPr lang="ko-KR" altLang="en-US" dirty="0">
                <a:latin typeface="+mn-ea"/>
              </a:rPr>
              <a:t>부터 </a:t>
            </a:r>
            <a:r>
              <a:rPr lang="en-US" altLang="ko-KR" dirty="0">
                <a:latin typeface="Consolas" panose="020B0609020204030204" pitchFamily="49" charset="0"/>
              </a:rPr>
              <a:t>+127</a:t>
            </a:r>
            <a:r>
              <a:rPr lang="ko-KR" altLang="en-US" dirty="0">
                <a:latin typeface="+mn-ea"/>
              </a:rPr>
              <a:t>까지의</a:t>
            </a:r>
            <a:r>
              <a:rPr lang="en-US" altLang="ko-KR" dirty="0">
                <a:latin typeface="+mn-ea"/>
              </a:rPr>
              <a:t> </a:t>
            </a:r>
            <a:r>
              <a:rPr lang="ko-KR" altLang="en-US" dirty="0">
                <a:latin typeface="+mn-ea"/>
              </a:rPr>
              <a:t>수를</a:t>
            </a:r>
            <a:r>
              <a:rPr lang="en-US" altLang="ko-KR" dirty="0">
                <a:latin typeface="+mn-ea"/>
              </a:rPr>
              <a:t> </a:t>
            </a:r>
            <a:r>
              <a:rPr lang="en-US" altLang="ko-KR" dirty="0">
                <a:latin typeface="Consolas" panose="020B0609020204030204" pitchFamily="49" charset="0"/>
              </a:rPr>
              <a:t>2</a:t>
            </a:r>
            <a:r>
              <a:rPr lang="ko-KR" altLang="en-US" dirty="0">
                <a:latin typeface="+mn-ea"/>
              </a:rPr>
              <a:t>의 보수 형태로 표현</a:t>
            </a:r>
            <a:endParaRPr lang="en-US" altLang="ko-KR" dirty="0">
              <a:latin typeface="+mn-ea"/>
            </a:endParaRPr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118400A6-829D-470B-8635-A849704E62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995886"/>
              </p:ext>
            </p:extLst>
          </p:nvPr>
        </p:nvGraphicFramePr>
        <p:xfrm>
          <a:off x="1059729" y="2226045"/>
          <a:ext cx="7772768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6643">
                  <a:extLst>
                    <a:ext uri="{9D8B030D-6E8A-4147-A177-3AD203B41FA5}">
                      <a16:colId xmlns:a16="http://schemas.microsoft.com/office/drawing/2014/main" val="2261221334"/>
                    </a:ext>
                  </a:extLst>
                </a:gridCol>
                <a:gridCol w="606643">
                  <a:extLst>
                    <a:ext uri="{9D8B030D-6E8A-4147-A177-3AD203B41FA5}">
                      <a16:colId xmlns:a16="http://schemas.microsoft.com/office/drawing/2014/main" val="2430835309"/>
                    </a:ext>
                  </a:extLst>
                </a:gridCol>
                <a:gridCol w="606643">
                  <a:extLst>
                    <a:ext uri="{9D8B030D-6E8A-4147-A177-3AD203B41FA5}">
                      <a16:colId xmlns:a16="http://schemas.microsoft.com/office/drawing/2014/main" val="1334473943"/>
                    </a:ext>
                  </a:extLst>
                </a:gridCol>
                <a:gridCol w="606643">
                  <a:extLst>
                    <a:ext uri="{9D8B030D-6E8A-4147-A177-3AD203B41FA5}">
                      <a16:colId xmlns:a16="http://schemas.microsoft.com/office/drawing/2014/main" val="1534705245"/>
                    </a:ext>
                  </a:extLst>
                </a:gridCol>
                <a:gridCol w="606643">
                  <a:extLst>
                    <a:ext uri="{9D8B030D-6E8A-4147-A177-3AD203B41FA5}">
                      <a16:colId xmlns:a16="http://schemas.microsoft.com/office/drawing/2014/main" val="1200355317"/>
                    </a:ext>
                  </a:extLst>
                </a:gridCol>
                <a:gridCol w="606643">
                  <a:extLst>
                    <a:ext uri="{9D8B030D-6E8A-4147-A177-3AD203B41FA5}">
                      <a16:colId xmlns:a16="http://schemas.microsoft.com/office/drawing/2014/main" val="1032819174"/>
                    </a:ext>
                  </a:extLst>
                </a:gridCol>
                <a:gridCol w="606643">
                  <a:extLst>
                    <a:ext uri="{9D8B030D-6E8A-4147-A177-3AD203B41FA5}">
                      <a16:colId xmlns:a16="http://schemas.microsoft.com/office/drawing/2014/main" val="3904177200"/>
                    </a:ext>
                  </a:extLst>
                </a:gridCol>
                <a:gridCol w="606643">
                  <a:extLst>
                    <a:ext uri="{9D8B030D-6E8A-4147-A177-3AD203B41FA5}">
                      <a16:colId xmlns:a16="http://schemas.microsoft.com/office/drawing/2014/main" val="2013056463"/>
                    </a:ext>
                  </a:extLst>
                </a:gridCol>
                <a:gridCol w="1459812">
                  <a:extLst>
                    <a:ext uri="{9D8B030D-6E8A-4147-A177-3AD203B41FA5}">
                      <a16:colId xmlns:a16="http://schemas.microsoft.com/office/drawing/2014/main" val="4280159692"/>
                    </a:ext>
                  </a:extLst>
                </a:gridCol>
                <a:gridCol w="1459812">
                  <a:extLst>
                    <a:ext uri="{9D8B030D-6E8A-4147-A177-3AD203B41FA5}">
                      <a16:colId xmlns:a16="http://schemas.microsoft.com/office/drawing/2014/main" val="4276517773"/>
                    </a:ext>
                  </a:extLst>
                </a:gridCol>
              </a:tblGrid>
              <a:tr h="370840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8-</a:t>
                      </a:r>
                      <a:r>
                        <a:rPr lang="ko-KR" altLang="en-US" dirty="0">
                          <a:latin typeface="Consolas" panose="020B0609020204030204" pitchFamily="49" charset="0"/>
                        </a:rPr>
                        <a:t>비트의 </a:t>
                      </a:r>
                      <a:r>
                        <a:rPr lang="en-US" altLang="ko-KR" dirty="0">
                          <a:latin typeface="Consolas" panose="020B0609020204030204" pitchFamily="49" charset="0"/>
                        </a:rPr>
                        <a:t>2</a:t>
                      </a:r>
                      <a:r>
                        <a:rPr lang="ko-KR" altLang="en-US" dirty="0">
                          <a:latin typeface="Consolas" panose="020B0609020204030204" pitchFamily="49" charset="0"/>
                        </a:rPr>
                        <a:t>진수 표현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unsigned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signed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027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solidFill>
                          <a:srgbClr val="0000FF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5871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solidFill>
                          <a:srgbClr val="0000FF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+1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+1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1680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solidFill>
                          <a:srgbClr val="0000FF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+127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+127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9187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solidFill>
                          <a:srgbClr val="FF0000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+128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</a:rPr>
                        <a:t>-128</a:t>
                      </a:r>
                      <a:endParaRPr lang="ko-KR" altLang="en-US" dirty="0">
                        <a:solidFill>
                          <a:srgbClr val="FF0000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2434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solidFill>
                          <a:srgbClr val="FF0000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+255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</a:rPr>
                        <a:t>-1</a:t>
                      </a:r>
                      <a:endParaRPr lang="ko-KR" altLang="en-US" dirty="0">
                        <a:solidFill>
                          <a:srgbClr val="FF0000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4188118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063B507-D1F1-434F-B0EB-757D6C6FA7F5}"/>
              </a:ext>
            </a:extLst>
          </p:cNvPr>
          <p:cNvSpPr txBox="1"/>
          <p:nvPr/>
        </p:nvSpPr>
        <p:spPr>
          <a:xfrm>
            <a:off x="1059728" y="4853354"/>
            <a:ext cx="8245046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/>
              <a:t>ATmega328PB</a:t>
            </a:r>
            <a:r>
              <a:rPr lang="ko-KR" altLang="en-US" dirty="0"/>
              <a:t>의 산술연산에서는 모두 </a:t>
            </a:r>
            <a:r>
              <a:rPr lang="en-US" altLang="ko-KR" dirty="0">
                <a:solidFill>
                  <a:srgbClr val="0000FF"/>
                </a:solidFill>
              </a:rPr>
              <a:t>signed 2’s complement</a:t>
            </a:r>
            <a:r>
              <a:rPr lang="en-US" altLang="ko-KR" dirty="0"/>
              <a:t> </a:t>
            </a:r>
            <a:r>
              <a:rPr lang="ko-KR" altLang="en-US" dirty="0"/>
              <a:t>형식으로 취급</a:t>
            </a:r>
          </a:p>
        </p:txBody>
      </p:sp>
    </p:spTree>
    <p:extLst>
      <p:ext uri="{BB962C8B-B14F-4D97-AF65-F5344CB8AC3E}">
        <p14:creationId xmlns:p14="http://schemas.microsoft.com/office/powerpoint/2010/main" val="2078198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Addition and Status Register (1)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Biomedical Engineering, Inje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3293666" cy="360000"/>
          </a:xfrm>
        </p:spPr>
        <p:txBody>
          <a:bodyPr/>
          <a:lstStyle/>
          <a:p>
            <a:fld id="{2046D2FC-8D97-4FD6-ADAA-D3D00B65FB03}" type="slidenum">
              <a:rPr lang="ko-KR" altLang="en-US" smtClean="0"/>
              <a:pPr/>
              <a:t>14</a:t>
            </a:fld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E20C47-6D5C-4AEB-A2AA-0BAAF8C5365D}"/>
              </a:ext>
            </a:extLst>
          </p:cNvPr>
          <p:cNvSpPr txBox="1"/>
          <p:nvPr/>
        </p:nvSpPr>
        <p:spPr>
          <a:xfrm>
            <a:off x="485775" y="953181"/>
            <a:ext cx="2863797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92D050"/>
            </a:solidFill>
          </a:ln>
        </p:spPr>
        <p:txBody>
          <a:bodyPr wrap="none" rtlCol="0" anchor="ctr">
            <a:spAutoFit/>
          </a:bodyPr>
          <a:lstStyle/>
          <a:p>
            <a:r>
              <a:rPr lang="en-US" altLang="ko-KR" dirty="0">
                <a:latin typeface="Calibri" panose="020F0502020204030204" pitchFamily="34" charset="0"/>
              </a:rPr>
              <a:t>8-</a:t>
            </a:r>
            <a:r>
              <a:rPr lang="ko-KR" altLang="en-US" dirty="0">
                <a:latin typeface="Calibri" panose="020F0502020204030204" pitchFamily="34" charset="0"/>
              </a:rPr>
              <a:t>비트 상수의 덧셈과</a:t>
            </a:r>
            <a:r>
              <a:rPr lang="en-US" altLang="ko-KR" dirty="0">
                <a:latin typeface="Calibri" panose="020F0502020204030204" pitchFamily="34" charset="0"/>
              </a:rPr>
              <a:t> SREG</a:t>
            </a:r>
            <a:endParaRPr lang="ko-KR" altLang="en-US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B909D41B-FA51-4808-B6DE-A49475AC7A42}"/>
              </a:ext>
            </a:extLst>
          </p:cNvPr>
          <p:cNvSpPr/>
          <p:nvPr/>
        </p:nvSpPr>
        <p:spPr>
          <a:xfrm>
            <a:off x="485775" y="1507942"/>
            <a:ext cx="3794823" cy="1477328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0x56+0x78=? (86+120=?)</a:t>
            </a:r>
            <a:endParaRPr lang="en-US" altLang="ko-KR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LDI	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R16,0x56</a:t>
            </a:r>
          </a:p>
          <a:p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LDI	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R17,0x78 </a:t>
            </a:r>
          </a:p>
          <a:p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ADD	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R16,R17	</a:t>
            </a:r>
          </a:p>
          <a:p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HERE:  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RJMP    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HERE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457DC14E-EEDA-4792-AF7F-EEB3E3E64115}"/>
              </a:ext>
            </a:extLst>
          </p:cNvPr>
          <p:cNvSpPr/>
          <p:nvPr/>
        </p:nvSpPr>
        <p:spPr>
          <a:xfrm>
            <a:off x="485775" y="3782975"/>
            <a:ext cx="3794823" cy="1477328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0x9A+0x78=? (</a:t>
            </a:r>
            <a:r>
              <a:rPr lang="en-US" altLang="ko-KR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-102</a:t>
            </a:r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+120=? )</a:t>
            </a:r>
            <a:endParaRPr lang="en-US" altLang="ko-KR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LDI	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R16,</a:t>
            </a:r>
            <a:r>
              <a:rPr lang="en-US" altLang="ko-KR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0x9A</a:t>
            </a:r>
            <a:endParaRPr lang="en-US" altLang="ko-KR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LDI	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R17,0x78 </a:t>
            </a:r>
          </a:p>
          <a:p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ADD	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R16,R17	</a:t>
            </a:r>
          </a:p>
          <a:p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HERE:  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RJMP    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HERE</a:t>
            </a:r>
          </a:p>
        </p:txBody>
      </p:sp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18F34CA3-E425-43E9-BDFB-55992E2A86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812801"/>
              </p:ext>
            </p:extLst>
          </p:nvPr>
        </p:nvGraphicFramePr>
        <p:xfrm>
          <a:off x="4845537" y="1507942"/>
          <a:ext cx="656938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645">
                  <a:extLst>
                    <a:ext uri="{9D8B030D-6E8A-4147-A177-3AD203B41FA5}">
                      <a16:colId xmlns:a16="http://schemas.microsoft.com/office/drawing/2014/main" val="1772531230"/>
                    </a:ext>
                  </a:extLst>
                </a:gridCol>
                <a:gridCol w="842308">
                  <a:extLst>
                    <a:ext uri="{9D8B030D-6E8A-4147-A177-3AD203B41FA5}">
                      <a16:colId xmlns:a16="http://schemas.microsoft.com/office/drawing/2014/main" val="1873439768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131089529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251741981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1932552536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2725007572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4014018388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3796727947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1561888968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3542109779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167429932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156848763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689666457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3540267714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9099173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carry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00B050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solidFill>
                          <a:srgbClr val="00B050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22999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0x56</a:t>
                      </a:r>
                      <a:endParaRPr lang="ko-KR" altLang="en-US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1607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+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0x78</a:t>
                      </a:r>
                      <a:endParaRPr lang="ko-KR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+</a:t>
                      </a:r>
                      <a:endParaRPr lang="ko-KR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07348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0xCE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rgbClr val="7030A0"/>
                          </a:solidFill>
                          <a:effectLst/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b="1" dirty="0">
                        <a:solidFill>
                          <a:srgbClr val="7030A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solidFill>
                          <a:srgbClr val="FF0000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86573969"/>
                  </a:ext>
                </a:extLst>
              </a:tr>
            </a:tbl>
          </a:graphicData>
        </a:graphic>
      </p:graphicFrame>
      <p:graphicFrame>
        <p:nvGraphicFramePr>
          <p:cNvPr id="15" name="표 14">
            <a:extLst>
              <a:ext uri="{FF2B5EF4-FFF2-40B4-BE49-F238E27FC236}">
                <a16:creationId xmlns:a16="http://schemas.microsoft.com/office/drawing/2014/main" id="{0F5C4C6D-4D16-4CD0-9F86-F260AC134F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047441"/>
              </p:ext>
            </p:extLst>
          </p:nvPr>
        </p:nvGraphicFramePr>
        <p:xfrm>
          <a:off x="4756777" y="3717069"/>
          <a:ext cx="656938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772531230"/>
                    </a:ext>
                  </a:extLst>
                </a:gridCol>
                <a:gridCol w="914673">
                  <a:extLst>
                    <a:ext uri="{9D8B030D-6E8A-4147-A177-3AD203B41FA5}">
                      <a16:colId xmlns:a16="http://schemas.microsoft.com/office/drawing/2014/main" val="1873439768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131089529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251741981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1932552536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2725007572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4014018388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3796727947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1561888968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3542109779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167429932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156848763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689666457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3540267714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9099173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carry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00B050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solidFill>
                          <a:srgbClr val="00B050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22999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0x9A</a:t>
                      </a:r>
                      <a:endParaRPr lang="ko-KR" altLang="en-US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1607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+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0x78</a:t>
                      </a:r>
                      <a:endParaRPr lang="ko-KR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+</a:t>
                      </a:r>
                      <a:endParaRPr lang="ko-KR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07348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0x12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rgbClr val="7030A0"/>
                          </a:solidFill>
                          <a:effectLst/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b="1" dirty="0">
                        <a:solidFill>
                          <a:srgbClr val="7030A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solidFill>
                          <a:srgbClr val="FF0000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86573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747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altLang="ko-KR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  <a:cs typeface="+mn-cs"/>
              </a:rPr>
              <a:t>AVR Status Register (SREG)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>
                <a:solidFill>
                  <a:prstClr val="white">
                    <a:lumMod val="50000"/>
                  </a:prstClr>
                </a:solidFill>
              </a:rPr>
              <a:t>Biomedical Engineering, </a:t>
            </a:r>
            <a:r>
              <a:rPr lang="en-US" altLang="ko-KR" dirty="0" err="1">
                <a:solidFill>
                  <a:prstClr val="white">
                    <a:lumMod val="50000"/>
                  </a:prstClr>
                </a:solidFill>
              </a:rPr>
              <a:t>Inje</a:t>
            </a:r>
            <a:r>
              <a:rPr lang="en-US" altLang="ko-KR" dirty="0">
                <a:solidFill>
                  <a:prstClr val="white">
                    <a:lumMod val="50000"/>
                  </a:prstClr>
                </a:solidFill>
              </a:rPr>
              <a:t> University</a:t>
            </a:r>
            <a:endParaRPr lang="ko-KR" alt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15</a:t>
            </a:fld>
            <a:endParaRPr lang="ko-KR" altLang="en-US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/>
          </p:nvPr>
        </p:nvGraphicFramePr>
        <p:xfrm>
          <a:off x="556518" y="1021784"/>
          <a:ext cx="11078964" cy="1102359"/>
        </p:xfrm>
        <a:graphic>
          <a:graphicData uri="http://schemas.openxmlformats.org/drawingml/2006/table">
            <a:tbl>
              <a:tblPr firstRow="1" bandRow="1"/>
              <a:tblGrid>
                <a:gridCol w="1564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9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9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93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93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93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93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893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893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67453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b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Bit</a:t>
                      </a:r>
                      <a:r>
                        <a:rPr lang="en-US" altLang="ko-KR" b="0" baseline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No.</a:t>
                      </a:r>
                      <a:endParaRPr lang="ko-KR" altLang="en-US" b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solidFill>
                        <a:srgbClr val="4E8542"/>
                      </a:solidFill>
                    </a:lnL>
                    <a:lnR w="12700" cmpd="sng">
                      <a:solidFill>
                        <a:srgbClr val="4E8542"/>
                      </a:solidFill>
                    </a:lnR>
                    <a:lnT w="12700" cmpd="sng">
                      <a:solidFill>
                        <a:srgbClr val="4E8542"/>
                      </a:solidFill>
                    </a:lnT>
                    <a:lnB w="25400" cmpd="sng">
                      <a:solidFill>
                        <a:srgbClr val="4E854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b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ko-KR" altLang="en-US" b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solidFill>
                        <a:srgbClr val="4E8542"/>
                      </a:solidFill>
                    </a:lnL>
                    <a:lnR w="12700" cmpd="sng">
                      <a:solidFill>
                        <a:srgbClr val="4E8542"/>
                      </a:solidFill>
                    </a:lnR>
                    <a:lnT w="12700" cmpd="sng">
                      <a:solidFill>
                        <a:srgbClr val="4E8542"/>
                      </a:solidFill>
                    </a:lnT>
                    <a:lnB w="25400" cmpd="sng">
                      <a:solidFill>
                        <a:srgbClr val="4E854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b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ko-KR" altLang="en-US" b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solidFill>
                        <a:srgbClr val="4E8542"/>
                      </a:solidFill>
                    </a:lnL>
                    <a:lnR w="12700" cmpd="sng">
                      <a:solidFill>
                        <a:srgbClr val="4E8542"/>
                      </a:solidFill>
                    </a:lnR>
                    <a:lnT w="12700" cmpd="sng">
                      <a:solidFill>
                        <a:srgbClr val="4E8542"/>
                      </a:solidFill>
                    </a:lnT>
                    <a:lnB w="25400" cmpd="sng">
                      <a:solidFill>
                        <a:srgbClr val="4E854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b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ko-KR" altLang="en-US" b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solidFill>
                        <a:srgbClr val="4E8542"/>
                      </a:solidFill>
                    </a:lnL>
                    <a:lnR w="12700" cmpd="sng">
                      <a:solidFill>
                        <a:srgbClr val="4E8542"/>
                      </a:solidFill>
                    </a:lnR>
                    <a:lnT w="12700" cmpd="sng">
                      <a:solidFill>
                        <a:srgbClr val="4E8542"/>
                      </a:solidFill>
                    </a:lnT>
                    <a:lnB w="25400" cmpd="sng">
                      <a:solidFill>
                        <a:srgbClr val="4E854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b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ko-KR" altLang="en-US" b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solidFill>
                        <a:srgbClr val="4E8542"/>
                      </a:solidFill>
                    </a:lnL>
                    <a:lnR w="12700" cmpd="sng">
                      <a:solidFill>
                        <a:srgbClr val="4E8542"/>
                      </a:solidFill>
                    </a:lnR>
                    <a:lnT w="12700" cmpd="sng">
                      <a:solidFill>
                        <a:srgbClr val="4E8542"/>
                      </a:solidFill>
                    </a:lnT>
                    <a:lnB w="25400" cmpd="sng">
                      <a:solidFill>
                        <a:srgbClr val="4E854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b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ko-KR" altLang="en-US" b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solidFill>
                        <a:srgbClr val="4E8542"/>
                      </a:solidFill>
                    </a:lnL>
                    <a:lnR w="12700" cmpd="sng">
                      <a:solidFill>
                        <a:srgbClr val="4E8542"/>
                      </a:solidFill>
                    </a:lnR>
                    <a:lnT w="12700" cmpd="sng">
                      <a:solidFill>
                        <a:srgbClr val="4E8542"/>
                      </a:solidFill>
                    </a:lnT>
                    <a:lnB w="25400" cmpd="sng">
                      <a:solidFill>
                        <a:srgbClr val="4E854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b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ko-KR" altLang="en-US" b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solidFill>
                        <a:srgbClr val="4E8542"/>
                      </a:solidFill>
                    </a:lnL>
                    <a:lnR w="12700" cmpd="sng">
                      <a:solidFill>
                        <a:srgbClr val="4E8542"/>
                      </a:solidFill>
                    </a:lnR>
                    <a:lnT w="12700" cmpd="sng">
                      <a:solidFill>
                        <a:srgbClr val="4E8542"/>
                      </a:solidFill>
                    </a:lnT>
                    <a:lnB w="25400" cmpd="sng">
                      <a:solidFill>
                        <a:srgbClr val="4E854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b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ko-KR" altLang="en-US" b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solidFill>
                        <a:srgbClr val="4E8542"/>
                      </a:solidFill>
                    </a:lnL>
                    <a:lnR w="12700" cmpd="sng">
                      <a:solidFill>
                        <a:srgbClr val="4E8542"/>
                      </a:solidFill>
                    </a:lnR>
                    <a:lnT w="12700" cmpd="sng">
                      <a:solidFill>
                        <a:srgbClr val="4E8542"/>
                      </a:solidFill>
                    </a:lnT>
                    <a:lnB w="25400" cmpd="sng">
                      <a:solidFill>
                        <a:srgbClr val="4E854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b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ko-KR" altLang="en-US" b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solidFill>
                        <a:srgbClr val="4E8542"/>
                      </a:solidFill>
                    </a:lnL>
                    <a:lnR w="12700" cmpd="sng">
                      <a:solidFill>
                        <a:srgbClr val="4E8542"/>
                      </a:solidFill>
                    </a:lnR>
                    <a:lnT w="12700" cmpd="sng">
                      <a:solidFill>
                        <a:srgbClr val="4E8542"/>
                      </a:solidFill>
                    </a:lnT>
                    <a:lnB w="25400" cmpd="sng">
                      <a:solidFill>
                        <a:srgbClr val="4E854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453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Name</a:t>
                      </a:r>
                      <a:endParaRPr lang="ko-KR" altLang="en-US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solidFill>
                        <a:srgbClr val="4E8542"/>
                      </a:solidFill>
                    </a:lnL>
                    <a:lnR w="12700" cmpd="sng">
                      <a:solidFill>
                        <a:srgbClr val="4E8542"/>
                      </a:solidFill>
                    </a:lnR>
                    <a:lnT w="25400" cmpd="sng">
                      <a:solidFill>
                        <a:srgbClr val="4E8542"/>
                      </a:solidFill>
                    </a:lnT>
                    <a:lnB w="12700" cmpd="sng">
                      <a:solidFill>
                        <a:srgbClr val="4E854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854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</a:t>
                      </a:r>
                      <a:endParaRPr lang="ko-KR" altLang="en-US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solidFill>
                        <a:srgbClr val="4E8542"/>
                      </a:solidFill>
                    </a:lnL>
                    <a:lnR w="12700" cmpd="sng">
                      <a:solidFill>
                        <a:srgbClr val="4E8542"/>
                      </a:solidFill>
                    </a:lnR>
                    <a:lnT w="25400" cmpd="sng">
                      <a:solidFill>
                        <a:srgbClr val="4E8542"/>
                      </a:solidFill>
                    </a:lnT>
                    <a:lnB w="12700" cmpd="sng">
                      <a:solidFill>
                        <a:srgbClr val="4E854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854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  <a:endParaRPr lang="ko-KR" altLang="en-US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solidFill>
                        <a:srgbClr val="4E8542"/>
                      </a:solidFill>
                    </a:lnL>
                    <a:lnR w="12700" cmpd="sng">
                      <a:solidFill>
                        <a:srgbClr val="4E8542"/>
                      </a:solidFill>
                    </a:lnR>
                    <a:lnT w="25400" cmpd="sng">
                      <a:solidFill>
                        <a:srgbClr val="4E8542"/>
                      </a:solidFill>
                    </a:lnT>
                    <a:lnB w="12700" cmpd="sng">
                      <a:solidFill>
                        <a:srgbClr val="4E854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854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</a:t>
                      </a:r>
                      <a:endParaRPr lang="ko-KR" altLang="en-US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solidFill>
                        <a:srgbClr val="4E8542"/>
                      </a:solidFill>
                    </a:lnL>
                    <a:lnR w="12700" cmpd="sng">
                      <a:solidFill>
                        <a:srgbClr val="4E8542"/>
                      </a:solidFill>
                    </a:lnR>
                    <a:lnT w="25400" cmpd="sng">
                      <a:solidFill>
                        <a:srgbClr val="4E8542"/>
                      </a:solidFill>
                    </a:lnT>
                    <a:lnB w="12700" cmpd="sng">
                      <a:solidFill>
                        <a:srgbClr val="4E854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854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</a:t>
                      </a:r>
                      <a:endParaRPr lang="ko-KR" altLang="en-US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solidFill>
                        <a:srgbClr val="4E8542"/>
                      </a:solidFill>
                    </a:lnL>
                    <a:lnR w="12700" cmpd="sng">
                      <a:solidFill>
                        <a:srgbClr val="4E8542"/>
                      </a:solidFill>
                    </a:lnR>
                    <a:lnT w="25400" cmpd="sng">
                      <a:solidFill>
                        <a:srgbClr val="4E8542"/>
                      </a:solidFill>
                    </a:lnT>
                    <a:lnB w="12700" cmpd="sng">
                      <a:solidFill>
                        <a:srgbClr val="4E854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854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V</a:t>
                      </a:r>
                      <a:endParaRPr lang="ko-KR" altLang="en-US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solidFill>
                        <a:srgbClr val="4E8542"/>
                      </a:solidFill>
                    </a:lnL>
                    <a:lnR w="12700" cmpd="sng">
                      <a:solidFill>
                        <a:srgbClr val="4E8542"/>
                      </a:solidFill>
                    </a:lnR>
                    <a:lnT w="25400" cmpd="sng">
                      <a:solidFill>
                        <a:srgbClr val="4E8542"/>
                      </a:solidFill>
                    </a:lnT>
                    <a:lnB w="12700" cmpd="sng">
                      <a:solidFill>
                        <a:srgbClr val="4E854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854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</a:t>
                      </a:r>
                      <a:endParaRPr lang="ko-KR" altLang="en-US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solidFill>
                        <a:srgbClr val="4E8542"/>
                      </a:solidFill>
                    </a:lnL>
                    <a:lnR w="12700" cmpd="sng">
                      <a:solidFill>
                        <a:srgbClr val="4E8542"/>
                      </a:solidFill>
                    </a:lnR>
                    <a:lnT w="25400" cmpd="sng">
                      <a:solidFill>
                        <a:srgbClr val="4E8542"/>
                      </a:solidFill>
                    </a:lnT>
                    <a:lnB w="12700" cmpd="sng">
                      <a:solidFill>
                        <a:srgbClr val="4E854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854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Z</a:t>
                      </a:r>
                      <a:endParaRPr lang="ko-KR" altLang="en-US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solidFill>
                        <a:srgbClr val="4E8542"/>
                      </a:solidFill>
                    </a:lnL>
                    <a:lnR w="12700" cmpd="sng">
                      <a:solidFill>
                        <a:srgbClr val="4E8542"/>
                      </a:solidFill>
                    </a:lnR>
                    <a:lnT w="25400" cmpd="sng">
                      <a:solidFill>
                        <a:srgbClr val="4E8542"/>
                      </a:solidFill>
                    </a:lnT>
                    <a:lnB w="12700" cmpd="sng">
                      <a:solidFill>
                        <a:srgbClr val="4E854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854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ko-KR" altLang="en-US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solidFill>
                        <a:srgbClr val="4E8542"/>
                      </a:solidFill>
                    </a:lnL>
                    <a:lnR w="12700" cmpd="sng">
                      <a:solidFill>
                        <a:srgbClr val="4E8542"/>
                      </a:solidFill>
                    </a:lnR>
                    <a:lnT w="25400" cmpd="sng">
                      <a:solidFill>
                        <a:srgbClr val="4E8542"/>
                      </a:solidFill>
                    </a:lnT>
                    <a:lnB w="12700" cmpd="sng">
                      <a:solidFill>
                        <a:srgbClr val="4E854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8542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453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Reset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solidFill>
                        <a:srgbClr val="4E8542"/>
                      </a:solidFill>
                    </a:lnL>
                    <a:lnR w="12700" cmpd="sng">
                      <a:solidFill>
                        <a:srgbClr val="4E8542"/>
                      </a:solidFill>
                    </a:lnR>
                    <a:lnT w="12700" cmpd="sng">
                      <a:solidFill>
                        <a:srgbClr val="4E8542"/>
                      </a:solidFill>
                    </a:lnT>
                    <a:lnB w="12700" cmpd="sng">
                      <a:solidFill>
                        <a:srgbClr val="4E854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solidFill>
                        <a:srgbClr val="4E8542"/>
                      </a:solidFill>
                    </a:lnL>
                    <a:lnR w="12700" cmpd="sng">
                      <a:solidFill>
                        <a:srgbClr val="4E8542"/>
                      </a:solidFill>
                    </a:lnR>
                    <a:lnT w="12700" cmpd="sng">
                      <a:solidFill>
                        <a:srgbClr val="4E8542"/>
                      </a:solidFill>
                    </a:lnT>
                    <a:lnB w="12700" cmpd="sng">
                      <a:solidFill>
                        <a:srgbClr val="4E854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solidFill>
                        <a:srgbClr val="4E8542"/>
                      </a:solidFill>
                    </a:lnL>
                    <a:lnR w="12700" cmpd="sng">
                      <a:solidFill>
                        <a:srgbClr val="4E8542"/>
                      </a:solidFill>
                    </a:lnR>
                    <a:lnT w="12700" cmpd="sng">
                      <a:solidFill>
                        <a:srgbClr val="4E8542"/>
                      </a:solidFill>
                    </a:lnT>
                    <a:lnB w="12700" cmpd="sng">
                      <a:solidFill>
                        <a:srgbClr val="4E854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solidFill>
                        <a:srgbClr val="4E8542"/>
                      </a:solidFill>
                    </a:lnL>
                    <a:lnR w="12700" cmpd="sng">
                      <a:solidFill>
                        <a:srgbClr val="4E8542"/>
                      </a:solidFill>
                    </a:lnR>
                    <a:lnT w="12700" cmpd="sng">
                      <a:solidFill>
                        <a:srgbClr val="4E8542"/>
                      </a:solidFill>
                    </a:lnT>
                    <a:lnB w="12700" cmpd="sng">
                      <a:solidFill>
                        <a:srgbClr val="4E854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solidFill>
                        <a:srgbClr val="4E8542"/>
                      </a:solidFill>
                    </a:lnL>
                    <a:lnR w="12700" cmpd="sng">
                      <a:solidFill>
                        <a:srgbClr val="4E8542"/>
                      </a:solidFill>
                    </a:lnR>
                    <a:lnT w="12700" cmpd="sng">
                      <a:solidFill>
                        <a:srgbClr val="4E8542"/>
                      </a:solidFill>
                    </a:lnT>
                    <a:lnB w="12700" cmpd="sng">
                      <a:solidFill>
                        <a:srgbClr val="4E854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solidFill>
                        <a:srgbClr val="4E8542"/>
                      </a:solidFill>
                    </a:lnL>
                    <a:lnR w="12700" cmpd="sng">
                      <a:solidFill>
                        <a:srgbClr val="4E8542"/>
                      </a:solidFill>
                    </a:lnR>
                    <a:lnT w="12700" cmpd="sng">
                      <a:solidFill>
                        <a:srgbClr val="4E8542"/>
                      </a:solidFill>
                    </a:lnT>
                    <a:lnB w="12700" cmpd="sng">
                      <a:solidFill>
                        <a:srgbClr val="4E854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solidFill>
                        <a:srgbClr val="4E8542"/>
                      </a:solidFill>
                    </a:lnL>
                    <a:lnR w="12700" cmpd="sng">
                      <a:solidFill>
                        <a:srgbClr val="4E8542"/>
                      </a:solidFill>
                    </a:lnR>
                    <a:lnT w="12700" cmpd="sng">
                      <a:solidFill>
                        <a:srgbClr val="4E8542"/>
                      </a:solidFill>
                    </a:lnT>
                    <a:lnB w="12700" cmpd="sng">
                      <a:solidFill>
                        <a:srgbClr val="4E854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solidFill>
                        <a:srgbClr val="4E8542"/>
                      </a:solidFill>
                    </a:lnL>
                    <a:lnR w="12700" cmpd="sng">
                      <a:solidFill>
                        <a:srgbClr val="4E8542"/>
                      </a:solidFill>
                    </a:lnR>
                    <a:lnT w="12700" cmpd="sng">
                      <a:solidFill>
                        <a:srgbClr val="4E8542"/>
                      </a:solidFill>
                    </a:lnT>
                    <a:lnB w="12700" cmpd="sng">
                      <a:solidFill>
                        <a:srgbClr val="4E854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solidFill>
                        <a:srgbClr val="4E8542"/>
                      </a:solidFill>
                    </a:lnL>
                    <a:lnR w="12700" cmpd="sng">
                      <a:solidFill>
                        <a:srgbClr val="4E8542"/>
                      </a:solidFill>
                    </a:lnR>
                    <a:lnT w="12700" cmpd="sng">
                      <a:solidFill>
                        <a:srgbClr val="4E8542"/>
                      </a:solidFill>
                    </a:lnT>
                    <a:lnB w="12700" cmpd="sng">
                      <a:solidFill>
                        <a:srgbClr val="4E854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56518" y="2426890"/>
                <a:ext cx="10968732" cy="3788538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en-US" altLang="ko-KR" dirty="0">
                    <a:solidFill>
                      <a:prstClr val="black"/>
                    </a:solidFill>
                    <a:latin typeface="Calibri" panose="020F0502020204030204" pitchFamily="34" charset="0"/>
                    <a:ea typeface="굴림" panose="020B0600000101010101" pitchFamily="50" charset="-127"/>
                  </a:rPr>
                  <a:t>Bit 7 – </a:t>
                </a:r>
                <a:r>
                  <a:rPr lang="en-US" altLang="ko-KR" dirty="0">
                    <a:solidFill>
                      <a:srgbClr val="0000FF"/>
                    </a:solidFill>
                    <a:latin typeface="Consolas" panose="020B0609020204030204" pitchFamily="49" charset="0"/>
                    <a:ea typeface="굴림" panose="020B0600000101010101" pitchFamily="50" charset="-127"/>
                    <a:cs typeface="Consolas" panose="020B0609020204030204" pitchFamily="49" charset="0"/>
                  </a:rPr>
                  <a:t>I</a:t>
                </a:r>
                <a:r>
                  <a:rPr lang="en-US" altLang="ko-KR" dirty="0">
                    <a:solidFill>
                      <a:prstClr val="black"/>
                    </a:solidFill>
                    <a:latin typeface="Calibri" panose="020F0502020204030204" pitchFamily="34" charset="0"/>
                    <a:ea typeface="굴림" panose="020B0600000101010101" pitchFamily="50" charset="-127"/>
                  </a:rPr>
                  <a:t>: Global Interrupt Enable</a:t>
                </a:r>
              </a:p>
              <a:p>
                <a:pPr marL="285750" indent="-285750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en-US" altLang="ko-KR" dirty="0">
                    <a:solidFill>
                      <a:prstClr val="black"/>
                    </a:solidFill>
                    <a:latin typeface="Calibri" panose="020F0502020204030204" pitchFamily="34" charset="0"/>
                    <a:ea typeface="굴림" panose="020B0600000101010101" pitchFamily="50" charset="-127"/>
                  </a:rPr>
                  <a:t>Bit 6 – </a:t>
                </a:r>
                <a:r>
                  <a:rPr lang="en-US" altLang="ko-KR" dirty="0">
                    <a:solidFill>
                      <a:srgbClr val="0000FF"/>
                    </a:solidFill>
                    <a:latin typeface="Consolas" panose="020B0609020204030204" pitchFamily="49" charset="0"/>
                    <a:ea typeface="굴림" panose="020B0600000101010101" pitchFamily="50" charset="-127"/>
                    <a:cs typeface="Consolas" panose="020B0609020204030204" pitchFamily="49" charset="0"/>
                  </a:rPr>
                  <a:t>T</a:t>
                </a:r>
                <a:r>
                  <a:rPr lang="en-US" altLang="ko-KR" dirty="0">
                    <a:solidFill>
                      <a:prstClr val="black"/>
                    </a:solidFill>
                    <a:latin typeface="Calibri" panose="020F0502020204030204" pitchFamily="34" charset="0"/>
                    <a:ea typeface="굴림" panose="020B0600000101010101" pitchFamily="50" charset="-127"/>
                  </a:rPr>
                  <a:t>: Copy Storage</a:t>
                </a:r>
              </a:p>
              <a:p>
                <a:pPr marL="285750" indent="-285750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en-US" altLang="ko-KR" dirty="0">
                    <a:solidFill>
                      <a:prstClr val="black"/>
                    </a:solidFill>
                    <a:latin typeface="Calibri" panose="020F0502020204030204" pitchFamily="34" charset="0"/>
                    <a:ea typeface="굴림" panose="020B0600000101010101" pitchFamily="50" charset="-127"/>
                  </a:rPr>
                  <a:t>Bit 5 – </a:t>
                </a:r>
                <a:r>
                  <a:rPr lang="en-US" altLang="ko-KR" dirty="0">
                    <a:solidFill>
                      <a:srgbClr val="0000FF"/>
                    </a:solidFill>
                    <a:latin typeface="Consolas" panose="020B0609020204030204" pitchFamily="49" charset="0"/>
                    <a:ea typeface="굴림" panose="020B0600000101010101" pitchFamily="50" charset="-127"/>
                    <a:cs typeface="Consolas" panose="020B0609020204030204" pitchFamily="49" charset="0"/>
                  </a:rPr>
                  <a:t>H</a:t>
                </a:r>
                <a:r>
                  <a:rPr lang="en-US" altLang="ko-KR" dirty="0">
                    <a:solidFill>
                      <a:prstClr val="black"/>
                    </a:solidFill>
                    <a:latin typeface="Calibri" panose="020F0502020204030204" pitchFamily="34" charset="0"/>
                    <a:ea typeface="굴림" panose="020B0600000101010101" pitchFamily="50" charset="-127"/>
                  </a:rPr>
                  <a:t>: Half Carry Flag</a:t>
                </a:r>
              </a:p>
              <a:p>
                <a:pPr marL="285750" indent="-285750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en-US" altLang="ko-KR" dirty="0">
                    <a:solidFill>
                      <a:prstClr val="black"/>
                    </a:solidFill>
                    <a:latin typeface="Calibri" panose="020F0502020204030204" pitchFamily="34" charset="0"/>
                    <a:ea typeface="굴림" panose="020B0600000101010101" pitchFamily="50" charset="-127"/>
                  </a:rPr>
                  <a:t>Bit 4 – </a:t>
                </a:r>
                <a:r>
                  <a:rPr lang="en-US" altLang="ko-KR" dirty="0">
                    <a:solidFill>
                      <a:srgbClr val="0000FF"/>
                    </a:solidFill>
                    <a:latin typeface="Consolas" panose="020B0609020204030204" pitchFamily="49" charset="0"/>
                    <a:ea typeface="굴림" panose="020B0600000101010101" pitchFamily="50" charset="-127"/>
                    <a:cs typeface="Consolas" panose="020B0609020204030204" pitchFamily="49" charset="0"/>
                  </a:rPr>
                  <a:t>S</a:t>
                </a:r>
                <a:r>
                  <a:rPr lang="en-US" altLang="ko-KR" dirty="0">
                    <a:solidFill>
                      <a:prstClr val="black"/>
                    </a:solidFill>
                    <a:latin typeface="Calibri" panose="020F0502020204030204" pitchFamily="34" charset="0"/>
                    <a:ea typeface="굴림" panose="020B0600000101010101" pitchFamily="50" charset="-127"/>
                  </a:rPr>
                  <a:t>: Sign Flag.  </a:t>
                </a:r>
                <a14:m>
                  <m:oMath xmlns:m="http://schemas.openxmlformats.org/officeDocument/2006/math">
                    <m:r>
                      <a:rPr lang="en-US" altLang="ko-KR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굴림" panose="020B0600000101010101" pitchFamily="50" charset="-127"/>
                      </a:rPr>
                      <m:t>𝑆</m:t>
                    </m:r>
                    <m:r>
                      <a:rPr lang="en-US" altLang="ko-KR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굴림" panose="020B0600000101010101" pitchFamily="50" charset="-127"/>
                      </a:rPr>
                      <m:t>=</m:t>
                    </m:r>
                    <m:r>
                      <a:rPr lang="en-US" altLang="ko-KR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굴림" panose="020B0600000101010101" pitchFamily="50" charset="-127"/>
                      </a:rPr>
                      <m:t>𝑁</m:t>
                    </m:r>
                    <m:r>
                      <a:rPr lang="en-US" altLang="ko-KR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굴림" panose="020B0600000101010101" pitchFamily="50" charset="-127"/>
                      </a:rPr>
                      <m:t>⊕</m:t>
                    </m:r>
                    <m:r>
                      <a:rPr lang="en-US" altLang="ko-KR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</m:oMath>
                </a14:m>
                <a:endParaRPr lang="en-US" altLang="ko-KR" dirty="0">
                  <a:solidFill>
                    <a:prstClr val="black"/>
                  </a:solidFill>
                  <a:latin typeface="Calibri" panose="020F0502020204030204" pitchFamily="34" charset="0"/>
                  <a:ea typeface="굴림" panose="020B0600000101010101" pitchFamily="50" charset="-127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ko-KR" dirty="0"/>
                  <a:t>	   Can be used to determine if the result of a previous operation is positive or negative.</a:t>
                </a:r>
              </a:p>
              <a:p>
                <a:pPr marL="285750" indent="-285750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en-US" altLang="ko-KR" dirty="0">
                    <a:solidFill>
                      <a:prstClr val="black"/>
                    </a:solidFill>
                    <a:latin typeface="Calibri" panose="020F0502020204030204" pitchFamily="34" charset="0"/>
                    <a:ea typeface="굴림" panose="020B0600000101010101" pitchFamily="50" charset="-127"/>
                  </a:rPr>
                  <a:t>Bit 3 – </a:t>
                </a:r>
                <a:r>
                  <a:rPr lang="en-US" altLang="ko-KR" dirty="0">
                    <a:solidFill>
                      <a:srgbClr val="0000FF"/>
                    </a:solidFill>
                    <a:latin typeface="Consolas" panose="020B0609020204030204" pitchFamily="49" charset="0"/>
                    <a:ea typeface="굴림" panose="020B0600000101010101" pitchFamily="50" charset="-127"/>
                    <a:cs typeface="Consolas" panose="020B0609020204030204" pitchFamily="49" charset="0"/>
                  </a:rPr>
                  <a:t>V</a:t>
                </a:r>
                <a:r>
                  <a:rPr lang="en-US" altLang="ko-KR" dirty="0">
                    <a:solidFill>
                      <a:prstClr val="black"/>
                    </a:solidFill>
                    <a:latin typeface="Calibri" panose="020F0502020204030204" pitchFamily="34" charset="0"/>
                    <a:ea typeface="굴림" panose="020B0600000101010101" pitchFamily="50" charset="-127"/>
                  </a:rPr>
                  <a:t>: Two’s Complement Overflow Flag</a:t>
                </a:r>
              </a:p>
              <a:p>
                <a:pPr marL="285750" indent="-285750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en-US" altLang="ko-KR" dirty="0">
                    <a:solidFill>
                      <a:prstClr val="black"/>
                    </a:solidFill>
                    <a:latin typeface="Calibri" panose="020F0502020204030204" pitchFamily="34" charset="0"/>
                    <a:ea typeface="굴림" panose="020B0600000101010101" pitchFamily="50" charset="-127"/>
                  </a:rPr>
                  <a:t>Bit 2 – </a:t>
                </a:r>
                <a:r>
                  <a:rPr lang="en-US" altLang="ko-KR" dirty="0">
                    <a:solidFill>
                      <a:srgbClr val="0000FF"/>
                    </a:solidFill>
                    <a:latin typeface="Consolas" panose="020B0609020204030204" pitchFamily="49" charset="0"/>
                    <a:ea typeface="굴림" panose="020B0600000101010101" pitchFamily="50" charset="-127"/>
                    <a:cs typeface="Consolas" panose="020B0609020204030204" pitchFamily="49" charset="0"/>
                  </a:rPr>
                  <a:t>N</a:t>
                </a:r>
                <a:r>
                  <a:rPr lang="en-US" altLang="ko-KR" dirty="0">
                    <a:solidFill>
                      <a:prstClr val="black"/>
                    </a:solidFill>
                    <a:latin typeface="Calibri" panose="020F0502020204030204" pitchFamily="34" charset="0"/>
                    <a:ea typeface="굴림" panose="020B0600000101010101" pitchFamily="50" charset="-127"/>
                  </a:rPr>
                  <a:t>: Negative Flag. </a:t>
                </a:r>
                <a:r>
                  <a:rPr lang="en-US" altLang="ko-KR" dirty="0"/>
                  <a:t>Same as bit 7 of previous operation.</a:t>
                </a:r>
              </a:p>
              <a:p>
                <a:pPr marL="285750" indent="-285750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en-US" altLang="ko-KR" dirty="0">
                    <a:solidFill>
                      <a:prstClr val="black"/>
                    </a:solidFill>
                    <a:latin typeface="Calibri" panose="020F0502020204030204" pitchFamily="34" charset="0"/>
                    <a:ea typeface="굴림" panose="020B0600000101010101" pitchFamily="50" charset="-127"/>
                  </a:rPr>
                  <a:t>Bit 1 – </a:t>
                </a:r>
                <a:r>
                  <a:rPr lang="en-US" altLang="ko-KR" dirty="0">
                    <a:solidFill>
                      <a:srgbClr val="0000FF"/>
                    </a:solidFill>
                    <a:latin typeface="Consolas" panose="020B0609020204030204" pitchFamily="49" charset="0"/>
                    <a:ea typeface="굴림" panose="020B0600000101010101" pitchFamily="50" charset="-127"/>
                    <a:cs typeface="Consolas" panose="020B0609020204030204" pitchFamily="49" charset="0"/>
                  </a:rPr>
                  <a:t>Z</a:t>
                </a:r>
                <a:r>
                  <a:rPr lang="en-US" altLang="ko-KR" dirty="0">
                    <a:solidFill>
                      <a:prstClr val="black"/>
                    </a:solidFill>
                    <a:latin typeface="Calibri" panose="020F0502020204030204" pitchFamily="34" charset="0"/>
                    <a:ea typeface="굴림" panose="020B0600000101010101" pitchFamily="50" charset="-127"/>
                  </a:rPr>
                  <a:t>: Zero Flag</a:t>
                </a:r>
              </a:p>
              <a:p>
                <a:pPr marL="285750" indent="-285750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en-US" altLang="ko-KR" dirty="0">
                    <a:solidFill>
                      <a:prstClr val="black"/>
                    </a:solidFill>
                    <a:latin typeface="Calibri" panose="020F0502020204030204" pitchFamily="34" charset="0"/>
                    <a:ea typeface="굴림" panose="020B0600000101010101" pitchFamily="50" charset="-127"/>
                  </a:rPr>
                  <a:t>Bit 0 – </a:t>
                </a:r>
                <a:r>
                  <a:rPr lang="en-US" altLang="ko-KR" dirty="0">
                    <a:solidFill>
                      <a:srgbClr val="0000FF"/>
                    </a:solidFill>
                    <a:latin typeface="Consolas" panose="020B0609020204030204" pitchFamily="49" charset="0"/>
                    <a:ea typeface="굴림" panose="020B0600000101010101" pitchFamily="50" charset="-127"/>
                    <a:cs typeface="Consolas" panose="020B0609020204030204" pitchFamily="49" charset="0"/>
                  </a:rPr>
                  <a:t>C</a:t>
                </a:r>
                <a:r>
                  <a:rPr lang="en-US" altLang="ko-KR" dirty="0">
                    <a:solidFill>
                      <a:prstClr val="black"/>
                    </a:solidFill>
                    <a:latin typeface="Calibri" panose="020F0502020204030204" pitchFamily="34" charset="0"/>
                    <a:ea typeface="굴림" panose="020B0600000101010101" pitchFamily="50" charset="-127"/>
                  </a:rPr>
                  <a:t>: Carry Flag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518" y="2426890"/>
                <a:ext cx="10968732" cy="3788538"/>
              </a:xfrm>
              <a:prstGeom prst="rect">
                <a:avLst/>
              </a:prstGeom>
              <a:blipFill>
                <a:blip r:embed="rId3"/>
                <a:stretch>
                  <a:fillRect l="-277" b="-1442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5667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Addition and Status Register (2)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Biomedical Engineering, Inje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16</a:t>
            </a:fld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C2F834-19E1-4D0F-A95D-1CE91C1B4013}"/>
              </a:ext>
            </a:extLst>
          </p:cNvPr>
          <p:cNvSpPr txBox="1"/>
          <p:nvPr/>
        </p:nvSpPr>
        <p:spPr>
          <a:xfrm>
            <a:off x="485775" y="1055369"/>
            <a:ext cx="298081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92D050"/>
            </a:solidFill>
          </a:ln>
        </p:spPr>
        <p:txBody>
          <a:bodyPr wrap="none" rtlCol="0" anchor="ctr">
            <a:spAutoFit/>
          </a:bodyPr>
          <a:lstStyle/>
          <a:p>
            <a:r>
              <a:rPr lang="en-US" altLang="ko-KR" dirty="0">
                <a:latin typeface="Calibri" panose="020F0502020204030204" pitchFamily="34" charset="0"/>
              </a:rPr>
              <a:t>16-</a:t>
            </a:r>
            <a:r>
              <a:rPr lang="ko-KR" altLang="en-US" dirty="0">
                <a:latin typeface="Calibri" panose="020F0502020204030204" pitchFamily="34" charset="0"/>
              </a:rPr>
              <a:t>비트 상수의 덧셈과</a:t>
            </a:r>
            <a:r>
              <a:rPr lang="en-US" altLang="ko-KR" dirty="0">
                <a:latin typeface="Calibri" panose="020F0502020204030204" pitchFamily="34" charset="0"/>
              </a:rPr>
              <a:t> SREG</a:t>
            </a:r>
            <a:endParaRPr lang="ko-KR" altLang="en-US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0B72B1A8-C828-4ABA-A164-0E8FE3EE3A24}"/>
              </a:ext>
            </a:extLst>
          </p:cNvPr>
          <p:cNvSpPr/>
          <p:nvPr/>
        </p:nvSpPr>
        <p:spPr>
          <a:xfrm>
            <a:off x="485775" y="1658043"/>
            <a:ext cx="8334375" cy="2862322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 0x789A + 0x5679 = ? 	R19:R18 &lt;- R19:R18 + R21:R20</a:t>
            </a:r>
          </a:p>
          <a:p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R19:R18 + R21:R20   </a:t>
            </a:r>
          </a:p>
          <a:p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ko-KR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LDI	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R18,0x9A	</a:t>
            </a:r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Low Byte </a:t>
            </a:r>
            <a:endParaRPr lang="en-US" altLang="ko-KR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LDI	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R19,0x78	</a:t>
            </a:r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High Byte</a:t>
            </a:r>
            <a:endParaRPr lang="en-US" altLang="ko-KR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LDI	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R20,0x79	</a:t>
            </a:r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Low Byte </a:t>
            </a:r>
            <a:endParaRPr lang="en-US" altLang="ko-KR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LDI	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R21,0x56	</a:t>
            </a:r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High Byte</a:t>
            </a:r>
            <a:endParaRPr lang="en-US" altLang="ko-KR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ADD	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R18,R20		</a:t>
            </a:r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Add low byte first</a:t>
            </a:r>
            <a:endParaRPr lang="en-US" altLang="ko-KR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ko-KR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ADC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R19,R21		</a:t>
            </a:r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Add High byte with carry</a:t>
            </a:r>
            <a:endParaRPr lang="en-US" altLang="ko-KR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HERE:  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RJMP    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163170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ATmega328PB Opcode (1)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Biomedical Engineering, </a:t>
            </a:r>
            <a:r>
              <a:rPr lang="en-US" altLang="ko-KR" dirty="0" err="1"/>
              <a:t>Inje</a:t>
            </a:r>
            <a:r>
              <a:rPr lang="en-US" altLang="ko-KR" dirty="0"/>
              <a:t>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17</a:t>
            </a:fld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8FECA6-550C-44A4-AE79-68DF336329BF}"/>
              </a:ext>
            </a:extLst>
          </p:cNvPr>
          <p:cNvSpPr txBox="1"/>
          <p:nvPr/>
        </p:nvSpPr>
        <p:spPr>
          <a:xfrm>
            <a:off x="447675" y="1866164"/>
            <a:ext cx="132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ADD </a:t>
            </a:r>
            <a:r>
              <a:rPr lang="en-US" altLang="ko-KR" dirty="0" err="1">
                <a:latin typeface="Consolas" panose="020B0609020204030204" pitchFamily="49" charset="0"/>
              </a:rPr>
              <a:t>Rd,Rr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78F90CD1-7EF8-46A5-BE09-109D91C0E56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47675" y="2367491"/>
          <a:ext cx="8128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59063091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9950065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0176263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478789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0000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11rd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dddd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rrrr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14310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614E95C-51A6-42F7-955C-27644CD8B67A}"/>
              </a:ext>
            </a:extLst>
          </p:cNvPr>
          <p:cNvSpPr txBox="1"/>
          <p:nvPr/>
        </p:nvSpPr>
        <p:spPr>
          <a:xfrm>
            <a:off x="447675" y="3217142"/>
            <a:ext cx="7909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ADD R16,R17    d=16=</a:t>
            </a:r>
            <a:r>
              <a:rPr lang="en-US" altLang="ko-KR" dirty="0">
                <a:solidFill>
                  <a:srgbClr val="0000FF"/>
                </a:solidFill>
                <a:latin typeface="Consolas" panose="020B0609020204030204" pitchFamily="49" charset="0"/>
              </a:rPr>
              <a:t>1</a:t>
            </a:r>
            <a:r>
              <a:rPr lang="en-US" altLang="ko-KR" dirty="0">
                <a:solidFill>
                  <a:srgbClr val="7030A0"/>
                </a:solidFill>
                <a:latin typeface="Consolas" panose="020B0609020204030204" pitchFamily="49" charset="0"/>
              </a:rPr>
              <a:t>0000</a:t>
            </a:r>
            <a:r>
              <a:rPr lang="en-US" altLang="ko-KR" dirty="0">
                <a:latin typeface="Consolas" panose="020B0609020204030204" pitchFamily="49" charset="0"/>
              </a:rPr>
              <a:t>,   r=17=</a:t>
            </a:r>
            <a:r>
              <a:rPr lang="en-US" altLang="ko-KR" dirty="0">
                <a:solidFill>
                  <a:srgbClr val="C00000"/>
                </a:solidFill>
                <a:latin typeface="Consolas" panose="020B0609020204030204" pitchFamily="49" charset="0"/>
              </a:rPr>
              <a:t>1</a:t>
            </a:r>
            <a:r>
              <a:rPr lang="en-US" altLang="ko-KR" dirty="0">
                <a:solidFill>
                  <a:srgbClr val="00B050"/>
                </a:solidFill>
                <a:latin typeface="Consolas" panose="020B0609020204030204" pitchFamily="49" charset="0"/>
              </a:rPr>
              <a:t>0001         </a:t>
            </a:r>
            <a:r>
              <a:rPr lang="en-US" altLang="ko-KR" dirty="0">
                <a:latin typeface="Consolas" panose="020B0609020204030204" pitchFamily="49" charset="0"/>
              </a:rPr>
              <a:t>opcode=0x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0F01</a:t>
            </a:r>
            <a:endParaRPr lang="ko-KR" altLang="en-US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2ED9F4-999F-495A-B7A7-4DF76496BC29}"/>
              </a:ext>
            </a:extLst>
          </p:cNvPr>
          <p:cNvSpPr txBox="1"/>
          <p:nvPr/>
        </p:nvSpPr>
        <p:spPr>
          <a:xfrm>
            <a:off x="2553257" y="1866164"/>
            <a:ext cx="2970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altLang="ko-KR" dirty="0">
                <a:latin typeface="Consolas" panose="020B0609020204030204" pitchFamily="49" charset="0"/>
              </a:rPr>
              <a:t>0 ≤ d ≤ 31, 0 ≤ r ≤ 31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45BE06CC-E6D4-4408-97AC-20DC659625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447806"/>
              </p:ext>
            </p:extLst>
          </p:nvPr>
        </p:nvGraphicFramePr>
        <p:xfrm>
          <a:off x="447675" y="3694703"/>
          <a:ext cx="8128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59063091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9950065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0176263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478789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0000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11</a:t>
                      </a:r>
                      <a:r>
                        <a:rPr lang="en-US" altLang="ko-KR" dirty="0">
                          <a:solidFill>
                            <a:srgbClr val="C00000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r>
                        <a:rPr lang="en-US" altLang="ko-KR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7030A0"/>
                          </a:solidFill>
                          <a:latin typeface="Consolas" panose="020B0609020204030204" pitchFamily="49" charset="0"/>
                        </a:rPr>
                        <a:t>0000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00B050"/>
                          </a:solidFill>
                          <a:latin typeface="Consolas" panose="020B0609020204030204" pitchFamily="49" charset="0"/>
                        </a:rPr>
                        <a:t>0001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143108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382F86A-B825-4285-9173-0FEDE16CA82F}"/>
              </a:ext>
            </a:extLst>
          </p:cNvPr>
          <p:cNvSpPr txBox="1"/>
          <p:nvPr/>
        </p:nvSpPr>
        <p:spPr>
          <a:xfrm>
            <a:off x="542925" y="4652583"/>
            <a:ext cx="437491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dirty="0"/>
              <a:t>Assemble </a:t>
            </a:r>
            <a:r>
              <a:rPr lang="ko-KR" altLang="en-US" dirty="0"/>
              <a:t>후 생성된 </a:t>
            </a:r>
            <a:r>
              <a:rPr lang="en-US" altLang="ko-KR" dirty="0"/>
              <a:t>list </a:t>
            </a:r>
            <a:r>
              <a:rPr lang="ko-KR" altLang="en-US" dirty="0"/>
              <a:t>파일</a:t>
            </a:r>
            <a:r>
              <a:rPr lang="en-US" altLang="ko-KR" dirty="0"/>
              <a:t>(</a:t>
            </a:r>
            <a:r>
              <a:rPr lang="en-US" altLang="ko-KR" dirty="0">
                <a:solidFill>
                  <a:srgbClr val="0000FF"/>
                </a:solidFill>
                <a:latin typeface="Consolas" panose="020B0609020204030204" pitchFamily="49" charset="0"/>
              </a:rPr>
              <a:t>.</a:t>
            </a:r>
            <a:r>
              <a:rPr lang="en-US" altLang="ko-KR" dirty="0" err="1">
                <a:solidFill>
                  <a:srgbClr val="0000FF"/>
                </a:solidFill>
                <a:latin typeface="Consolas" panose="020B0609020204030204" pitchFamily="49" charset="0"/>
              </a:rPr>
              <a:t>lss</a:t>
            </a:r>
            <a:r>
              <a:rPr lang="en-US" altLang="ko-KR" dirty="0"/>
              <a:t>)</a:t>
            </a:r>
            <a:r>
              <a:rPr lang="ko-KR" altLang="en-US" dirty="0"/>
              <a:t> 참조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1E10AA-11C3-4102-B44F-0F5CA5B9BCAF}"/>
              </a:ext>
            </a:extLst>
          </p:cNvPr>
          <p:cNvSpPr txBox="1"/>
          <p:nvPr/>
        </p:nvSpPr>
        <p:spPr>
          <a:xfrm>
            <a:off x="9201282" y="1136988"/>
            <a:ext cx="2702984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0000FF"/>
                </a:solidFill>
              </a:rPr>
              <a:t>opcode</a:t>
            </a:r>
            <a:r>
              <a:rPr lang="en-US" altLang="ko-KR" dirty="0"/>
              <a:t>: operation code</a:t>
            </a:r>
            <a:endParaRPr lang="ko-KR" alt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3E69C4-6691-4953-8C1C-53B2FE49AFA3}"/>
              </a:ext>
            </a:extLst>
          </p:cNvPr>
          <p:cNvSpPr txBox="1"/>
          <p:nvPr/>
        </p:nvSpPr>
        <p:spPr>
          <a:xfrm>
            <a:off x="447675" y="1057275"/>
            <a:ext cx="1714572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dirty="0"/>
              <a:t>Register Direct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033280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Biomedical Engineering, </a:t>
            </a:r>
            <a:r>
              <a:rPr lang="en-US" altLang="ko-KR" dirty="0" err="1"/>
              <a:t>Inje</a:t>
            </a:r>
            <a:r>
              <a:rPr lang="en-US" altLang="ko-KR" dirty="0"/>
              <a:t>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18</a:t>
            </a:fld>
            <a:endParaRPr lang="ko-KR" altLang="en-US"/>
          </a:p>
        </p:txBody>
      </p:sp>
      <p:sp>
        <p:nvSpPr>
          <p:cNvPr id="31" name="제목 1">
            <a:extLst>
              <a:ext uri="{FF2B5EF4-FFF2-40B4-BE49-F238E27FC236}">
                <a16:creationId xmlns:a16="http://schemas.microsoft.com/office/drawing/2014/main" id="{1ED52F1C-E42C-4B05-8A92-8CDE7A1A239B}"/>
              </a:ext>
            </a:extLst>
          </p:cNvPr>
          <p:cNvSpPr txBox="1">
            <a:spLocks/>
          </p:cNvSpPr>
          <p:nvPr/>
        </p:nvSpPr>
        <p:spPr>
          <a:xfrm>
            <a:off x="288000" y="2250831"/>
            <a:ext cx="11616266" cy="1838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ko-KR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논리</a:t>
            </a:r>
            <a:r>
              <a:rPr lang="en-US" altLang="ko-K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연산 명령어 </a:t>
            </a:r>
            <a:endParaRPr lang="en-US" altLang="ko-K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200000"/>
              </a:lnSpc>
            </a:pPr>
            <a:r>
              <a:rPr lang="en-US" altLang="ko-K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(Logical Instructions)</a:t>
            </a:r>
            <a:endParaRPr lang="ko-KR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470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Logical Operation and Status Register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Biomedical Engineering, Inje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3293666" cy="360000"/>
          </a:xfrm>
        </p:spPr>
        <p:txBody>
          <a:bodyPr/>
          <a:lstStyle/>
          <a:p>
            <a:fld id="{2046D2FC-8D97-4FD6-ADAA-D3D00B65FB03}" type="slidenum">
              <a:rPr lang="ko-KR" altLang="en-US" smtClean="0"/>
              <a:pPr/>
              <a:t>19</a:t>
            </a:fld>
            <a:endParaRPr lang="ko-KR" altLang="en-US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B909D41B-FA51-4808-B6DE-A49475AC7A42}"/>
              </a:ext>
            </a:extLst>
          </p:cNvPr>
          <p:cNvSpPr/>
          <p:nvPr/>
        </p:nvSpPr>
        <p:spPr>
          <a:xfrm>
            <a:off x="485775" y="1507942"/>
            <a:ext cx="3794823" cy="1477328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0xA5 </a:t>
            </a:r>
            <a:r>
              <a:rPr lang="ko-KR" altLang="en-US" spc="-10" dirty="0">
                <a:solidFill>
                  <a:srgbClr val="0000FF"/>
                </a:solidFill>
                <a:highlight>
                  <a:srgbClr val="FFFFFF"/>
                </a:highlight>
                <a:latin typeface="MS UI Gothic" panose="020B0600070205080204" pitchFamily="34" charset="-128"/>
                <a:cs typeface="Arial"/>
              </a:rPr>
              <a:t>∧</a:t>
            </a:r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0x0F =? </a:t>
            </a:r>
            <a:endParaRPr lang="en-US" altLang="ko-KR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LDI	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R16,0xA5</a:t>
            </a:r>
          </a:p>
          <a:p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ANDI	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R16,0x0F	</a:t>
            </a:r>
          </a:p>
          <a:p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HERE:  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RJMP    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HERE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직사각형 13">
                <a:extLst>
                  <a:ext uri="{FF2B5EF4-FFF2-40B4-BE49-F238E27FC236}">
                    <a16:creationId xmlns:a16="http://schemas.microsoft.com/office/drawing/2014/main" id="{457DC14E-EEDA-4792-AF7F-EEB3E3E64115}"/>
                  </a:ext>
                </a:extLst>
              </p:cNvPr>
              <p:cNvSpPr/>
              <p:nvPr/>
            </p:nvSpPr>
            <p:spPr>
              <a:xfrm>
                <a:off x="485775" y="3782975"/>
                <a:ext cx="3794823" cy="1477328"/>
              </a:xfrm>
              <a:prstGeom prst="rect">
                <a:avLst/>
              </a:prstGeom>
              <a:ln>
                <a:solidFill>
                  <a:srgbClr val="7030A0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ko-KR" dirty="0">
                    <a:solidFill>
                      <a:srgbClr val="008000"/>
                    </a:solidFill>
                    <a:highlight>
                      <a:srgbClr val="FFFFFF"/>
                    </a:highlight>
                    <a:latin typeface="Consolas" panose="020B0609020204030204" pitchFamily="49" charset="0"/>
                  </a:rPr>
                  <a:t>; 0xA5 </a:t>
                </a:r>
                <a14:m>
                  <m:oMath xmlns:m="http://schemas.openxmlformats.org/officeDocument/2006/math">
                    <m:r>
                      <a:rPr lang="ko-KR" altLang="en-US" i="1" spc="-5">
                        <a:highlight>
                          <a:srgbClr val="FFFFFF"/>
                        </a:highlight>
                        <a:latin typeface="Cambria Math"/>
                        <a:cs typeface="Arial"/>
                      </a:rPr>
                      <m:t>⨁</m:t>
                    </m:r>
                  </m:oMath>
                </a14:m>
                <a:r>
                  <a:rPr lang="en-US" altLang="ko-KR" dirty="0">
                    <a:solidFill>
                      <a:srgbClr val="008000"/>
                    </a:solidFill>
                    <a:highlight>
                      <a:srgbClr val="FFFFFF"/>
                    </a:highlight>
                    <a:latin typeface="Consolas" panose="020B0609020204030204" pitchFamily="49" charset="0"/>
                  </a:rPr>
                  <a:t> 0x0F = ? </a:t>
                </a:r>
                <a:endParaRPr lang="en-US" altLang="ko-KR" dirty="0">
                  <a:solidFill>
                    <a:srgbClr val="000000"/>
                  </a:solidFill>
                  <a:highlight>
                    <a:srgbClr val="FFFFFF"/>
                  </a:highlight>
                  <a:latin typeface="Consolas" panose="020B0609020204030204" pitchFamily="49" charset="0"/>
                </a:endParaRPr>
              </a:p>
              <a:p>
                <a:r>
                  <a:rPr lang="en-US" altLang="ko-KR" dirty="0">
                    <a:solidFill>
                      <a:srgbClr val="000000"/>
                    </a:solidFill>
                    <a:highlight>
                      <a:srgbClr val="FFFFFF"/>
                    </a:highlight>
                    <a:latin typeface="Consolas" panose="020B0609020204030204" pitchFamily="49" charset="0"/>
                  </a:rPr>
                  <a:t>	</a:t>
                </a:r>
                <a:r>
                  <a:rPr lang="en-US" altLang="ko-KR" dirty="0">
                    <a:solidFill>
                      <a:srgbClr val="0000FF"/>
                    </a:solidFill>
                    <a:highlight>
                      <a:srgbClr val="FFFFFF"/>
                    </a:highlight>
                    <a:latin typeface="Consolas" panose="020B0609020204030204" pitchFamily="49" charset="0"/>
                  </a:rPr>
                  <a:t>LDI	</a:t>
                </a:r>
                <a:r>
                  <a:rPr lang="en-US" altLang="ko-KR" dirty="0">
                    <a:solidFill>
                      <a:srgbClr val="000000"/>
                    </a:solidFill>
                    <a:highlight>
                      <a:srgbClr val="FFFFFF"/>
                    </a:highlight>
                    <a:latin typeface="Consolas" panose="020B0609020204030204" pitchFamily="49" charset="0"/>
                  </a:rPr>
                  <a:t>R16,</a:t>
                </a:r>
                <a:r>
                  <a:rPr lang="en-US" altLang="ko-KR" dirty="0">
                    <a:highlight>
                      <a:srgbClr val="FFFFFF"/>
                    </a:highlight>
                    <a:latin typeface="Consolas" panose="020B0609020204030204" pitchFamily="49" charset="0"/>
                  </a:rPr>
                  <a:t>0xA5</a:t>
                </a:r>
              </a:p>
              <a:p>
                <a:r>
                  <a:rPr lang="en-US" altLang="ko-KR" dirty="0">
                    <a:solidFill>
                      <a:srgbClr val="0000FF"/>
                    </a:solidFill>
                    <a:highlight>
                      <a:srgbClr val="FFFFFF"/>
                    </a:highlight>
                    <a:latin typeface="Consolas" panose="020B0609020204030204" pitchFamily="49" charset="0"/>
                  </a:rPr>
                  <a:t>	LDI	</a:t>
                </a:r>
                <a:r>
                  <a:rPr lang="en-US" altLang="ko-KR" dirty="0">
                    <a:solidFill>
                      <a:srgbClr val="000000"/>
                    </a:solidFill>
                    <a:highlight>
                      <a:srgbClr val="FFFFFF"/>
                    </a:highlight>
                    <a:latin typeface="Consolas" panose="020B0609020204030204" pitchFamily="49" charset="0"/>
                  </a:rPr>
                  <a:t>R17,0x0F </a:t>
                </a:r>
              </a:p>
              <a:p>
                <a:r>
                  <a:rPr lang="en-US" altLang="ko-KR" dirty="0">
                    <a:solidFill>
                      <a:srgbClr val="0000FF"/>
                    </a:solidFill>
                    <a:highlight>
                      <a:srgbClr val="FFFFFF"/>
                    </a:highlight>
                    <a:latin typeface="Consolas" panose="020B0609020204030204" pitchFamily="49" charset="0"/>
                  </a:rPr>
                  <a:t>	EOR	</a:t>
                </a:r>
                <a:r>
                  <a:rPr lang="en-US" altLang="ko-KR" dirty="0">
                    <a:solidFill>
                      <a:srgbClr val="000000"/>
                    </a:solidFill>
                    <a:highlight>
                      <a:srgbClr val="FFFFFF"/>
                    </a:highlight>
                    <a:latin typeface="Consolas" panose="020B0609020204030204" pitchFamily="49" charset="0"/>
                  </a:rPr>
                  <a:t>R16,R17	</a:t>
                </a:r>
              </a:p>
              <a:p>
                <a:r>
                  <a:rPr lang="en-US" altLang="ko-KR" dirty="0">
                    <a:solidFill>
                      <a:srgbClr val="000000"/>
                    </a:solidFill>
                    <a:highlight>
                      <a:srgbClr val="FFFFFF"/>
                    </a:highlight>
                    <a:latin typeface="Consolas" panose="020B0609020204030204" pitchFamily="49" charset="0"/>
                  </a:rPr>
                  <a:t>HERE:  </a:t>
                </a:r>
                <a:r>
                  <a:rPr lang="en-US" altLang="ko-KR" dirty="0">
                    <a:solidFill>
                      <a:srgbClr val="0000FF"/>
                    </a:solidFill>
                    <a:highlight>
                      <a:srgbClr val="FFFFFF"/>
                    </a:highlight>
                    <a:latin typeface="Consolas" panose="020B0609020204030204" pitchFamily="49" charset="0"/>
                  </a:rPr>
                  <a:t>RJMP    </a:t>
                </a:r>
                <a:r>
                  <a:rPr lang="en-US" altLang="ko-KR" dirty="0">
                    <a:solidFill>
                      <a:srgbClr val="000000"/>
                    </a:solidFill>
                    <a:highlight>
                      <a:srgbClr val="FFFFFF"/>
                    </a:highlight>
                    <a:latin typeface="Consolas" panose="020B0609020204030204" pitchFamily="49" charset="0"/>
                  </a:rPr>
                  <a:t>HERE</a:t>
                </a:r>
              </a:p>
            </p:txBody>
          </p:sp>
        </mc:Choice>
        <mc:Fallback xmlns="">
          <p:sp>
            <p:nvSpPr>
              <p:cNvPr id="14" name="직사각형 13">
                <a:extLst>
                  <a:ext uri="{FF2B5EF4-FFF2-40B4-BE49-F238E27FC236}">
                    <a16:creationId xmlns:a16="http://schemas.microsoft.com/office/drawing/2014/main" id="{457DC14E-EEDA-4792-AF7F-EEB3E3E641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75" y="3782975"/>
                <a:ext cx="3794823" cy="1477328"/>
              </a:xfrm>
              <a:prstGeom prst="rect">
                <a:avLst/>
              </a:prstGeom>
              <a:blipFill>
                <a:blip r:embed="rId3"/>
                <a:stretch>
                  <a:fillRect l="-1282" t="-2049" b="-5328"/>
                </a:stretch>
              </a:blipFill>
              <a:ln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18F34CA3-E425-43E9-BDFB-55992E2A86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009026"/>
              </p:ext>
            </p:extLst>
          </p:nvPr>
        </p:nvGraphicFramePr>
        <p:xfrm>
          <a:off x="4845537" y="1507942"/>
          <a:ext cx="656938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582">
                  <a:extLst>
                    <a:ext uri="{9D8B030D-6E8A-4147-A177-3AD203B41FA5}">
                      <a16:colId xmlns:a16="http://schemas.microsoft.com/office/drawing/2014/main" val="1772531230"/>
                    </a:ext>
                  </a:extLst>
                </a:gridCol>
                <a:gridCol w="786371">
                  <a:extLst>
                    <a:ext uri="{9D8B030D-6E8A-4147-A177-3AD203B41FA5}">
                      <a16:colId xmlns:a16="http://schemas.microsoft.com/office/drawing/2014/main" val="1873439768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131089529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251741981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1932552536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2725007572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4014018388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3796727947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1561888968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3542109779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167429932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156848763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689666457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3540267714"/>
                    </a:ext>
                  </a:extLst>
                </a:gridCol>
                <a:gridCol w="418956">
                  <a:extLst>
                    <a:ext uri="{9D8B030D-6E8A-4147-A177-3AD203B41FA5}">
                      <a16:colId xmlns:a16="http://schemas.microsoft.com/office/drawing/2014/main" val="9099173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rgbClr val="00B050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22999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0xA5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1607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spc="-10" dirty="0">
                          <a:solidFill>
                            <a:srgbClr val="0000FF"/>
                          </a:solidFill>
                          <a:latin typeface="MS UI Gothic" panose="020B0600070205080204" pitchFamily="34" charset="-128"/>
                          <a:cs typeface="Arial"/>
                        </a:rPr>
                        <a:t>∧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0x0F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spc="-10" dirty="0">
                          <a:solidFill>
                            <a:srgbClr val="0000FF"/>
                          </a:solidFill>
                          <a:latin typeface="MS UI Gothic" panose="020B0600070205080204" pitchFamily="34" charset="-128"/>
                          <a:cs typeface="Arial"/>
                        </a:rPr>
                        <a:t>∧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solidFill>
                          <a:srgbClr val="0000FF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solidFill>
                          <a:srgbClr val="0000FF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solidFill>
                          <a:srgbClr val="0000FF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solidFill>
                          <a:srgbClr val="0000FF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solidFill>
                          <a:srgbClr val="FF0000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solidFill>
                          <a:srgbClr val="FF0000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solidFill>
                          <a:srgbClr val="FF0000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solidFill>
                          <a:srgbClr val="FF0000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07348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0x05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rgbClr val="7030A0"/>
                          </a:solidFill>
                          <a:effectLst/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b="1" dirty="0">
                        <a:solidFill>
                          <a:srgbClr val="7030A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00B050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solidFill>
                          <a:srgbClr val="00B050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00B050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solidFill>
                          <a:srgbClr val="00B050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00B050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ko-KR" altLang="en-US" dirty="0">
                        <a:solidFill>
                          <a:srgbClr val="00B050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00B050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ko-KR" altLang="en-US" dirty="0">
                        <a:solidFill>
                          <a:srgbClr val="00B050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8657396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표 9">
                <a:extLst>
                  <a:ext uri="{FF2B5EF4-FFF2-40B4-BE49-F238E27FC236}">
                    <a16:creationId xmlns:a16="http://schemas.microsoft.com/office/drawing/2014/main" id="{E7A5AC2E-CE20-4FFE-AD6D-7A4E5EAEE91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82011371"/>
                  </p:ext>
                </p:extLst>
              </p:nvPr>
            </p:nvGraphicFramePr>
            <p:xfrm>
              <a:off x="4845537" y="3429000"/>
              <a:ext cx="6569381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36582">
                      <a:extLst>
                        <a:ext uri="{9D8B030D-6E8A-4147-A177-3AD203B41FA5}">
                          <a16:colId xmlns:a16="http://schemas.microsoft.com/office/drawing/2014/main" val="1772531230"/>
                        </a:ext>
                      </a:extLst>
                    </a:gridCol>
                    <a:gridCol w="786371">
                      <a:extLst>
                        <a:ext uri="{9D8B030D-6E8A-4147-A177-3AD203B41FA5}">
                          <a16:colId xmlns:a16="http://schemas.microsoft.com/office/drawing/2014/main" val="1873439768"/>
                        </a:ext>
                      </a:extLst>
                    </a:gridCol>
                    <a:gridCol w="418956">
                      <a:extLst>
                        <a:ext uri="{9D8B030D-6E8A-4147-A177-3AD203B41FA5}">
                          <a16:colId xmlns:a16="http://schemas.microsoft.com/office/drawing/2014/main" val="131089529"/>
                        </a:ext>
                      </a:extLst>
                    </a:gridCol>
                    <a:gridCol w="418956">
                      <a:extLst>
                        <a:ext uri="{9D8B030D-6E8A-4147-A177-3AD203B41FA5}">
                          <a16:colId xmlns:a16="http://schemas.microsoft.com/office/drawing/2014/main" val="251741981"/>
                        </a:ext>
                      </a:extLst>
                    </a:gridCol>
                    <a:gridCol w="418956">
                      <a:extLst>
                        <a:ext uri="{9D8B030D-6E8A-4147-A177-3AD203B41FA5}">
                          <a16:colId xmlns:a16="http://schemas.microsoft.com/office/drawing/2014/main" val="1932552536"/>
                        </a:ext>
                      </a:extLst>
                    </a:gridCol>
                    <a:gridCol w="418956">
                      <a:extLst>
                        <a:ext uri="{9D8B030D-6E8A-4147-A177-3AD203B41FA5}">
                          <a16:colId xmlns:a16="http://schemas.microsoft.com/office/drawing/2014/main" val="2725007572"/>
                        </a:ext>
                      </a:extLst>
                    </a:gridCol>
                    <a:gridCol w="418956">
                      <a:extLst>
                        <a:ext uri="{9D8B030D-6E8A-4147-A177-3AD203B41FA5}">
                          <a16:colId xmlns:a16="http://schemas.microsoft.com/office/drawing/2014/main" val="4014018388"/>
                        </a:ext>
                      </a:extLst>
                    </a:gridCol>
                    <a:gridCol w="418956">
                      <a:extLst>
                        <a:ext uri="{9D8B030D-6E8A-4147-A177-3AD203B41FA5}">
                          <a16:colId xmlns:a16="http://schemas.microsoft.com/office/drawing/2014/main" val="3796727947"/>
                        </a:ext>
                      </a:extLst>
                    </a:gridCol>
                    <a:gridCol w="418956">
                      <a:extLst>
                        <a:ext uri="{9D8B030D-6E8A-4147-A177-3AD203B41FA5}">
                          <a16:colId xmlns:a16="http://schemas.microsoft.com/office/drawing/2014/main" val="1561888968"/>
                        </a:ext>
                      </a:extLst>
                    </a:gridCol>
                    <a:gridCol w="418956">
                      <a:extLst>
                        <a:ext uri="{9D8B030D-6E8A-4147-A177-3AD203B41FA5}">
                          <a16:colId xmlns:a16="http://schemas.microsoft.com/office/drawing/2014/main" val="3542109779"/>
                        </a:ext>
                      </a:extLst>
                    </a:gridCol>
                    <a:gridCol w="418956">
                      <a:extLst>
                        <a:ext uri="{9D8B030D-6E8A-4147-A177-3AD203B41FA5}">
                          <a16:colId xmlns:a16="http://schemas.microsoft.com/office/drawing/2014/main" val="167429932"/>
                        </a:ext>
                      </a:extLst>
                    </a:gridCol>
                    <a:gridCol w="418956">
                      <a:extLst>
                        <a:ext uri="{9D8B030D-6E8A-4147-A177-3AD203B41FA5}">
                          <a16:colId xmlns:a16="http://schemas.microsoft.com/office/drawing/2014/main" val="156848763"/>
                        </a:ext>
                      </a:extLst>
                    </a:gridCol>
                    <a:gridCol w="418956">
                      <a:extLst>
                        <a:ext uri="{9D8B030D-6E8A-4147-A177-3AD203B41FA5}">
                          <a16:colId xmlns:a16="http://schemas.microsoft.com/office/drawing/2014/main" val="689666457"/>
                        </a:ext>
                      </a:extLst>
                    </a:gridCol>
                    <a:gridCol w="418956">
                      <a:extLst>
                        <a:ext uri="{9D8B030D-6E8A-4147-A177-3AD203B41FA5}">
                          <a16:colId xmlns:a16="http://schemas.microsoft.com/office/drawing/2014/main" val="3540267714"/>
                        </a:ext>
                      </a:extLst>
                    </a:gridCol>
                    <a:gridCol w="418956">
                      <a:extLst>
                        <a:ext uri="{9D8B030D-6E8A-4147-A177-3AD203B41FA5}">
                          <a16:colId xmlns:a16="http://schemas.microsoft.com/office/drawing/2014/main" val="90991739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solidFill>
                              <a:srgbClr val="00B05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229994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latin typeface="Consolas" panose="020B0609020204030204" pitchFamily="49" charset="0"/>
                            </a:rPr>
                            <a:t>0xA5</a:t>
                          </a:r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ko-KR" altLang="en-US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ko-KR" altLang="en-US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ko-KR" altLang="en-US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ko-KR" altLang="en-US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9416079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ko-KR" altLang="en-US" i="1" spc="-5" smtClean="0">
                                    <a:solidFill>
                                      <a:srgbClr val="0000FF"/>
                                    </a:solidFill>
                                    <a:highlight>
                                      <a:srgbClr val="FFFFFF"/>
                                    </a:highlight>
                                    <a:latin typeface="Cambria Math"/>
                                    <a:cs typeface="Arial"/>
                                  </a:rPr>
                                  <m:t>⨁</m:t>
                                </m:r>
                              </m:oMath>
                            </m:oMathPara>
                          </a14:m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latin typeface="Consolas" panose="020B0609020204030204" pitchFamily="49" charset="0"/>
                            </a:rPr>
                            <a:t>0x0F</a:t>
                          </a:r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a:rPr lang="ko-KR" altLang="en-US" i="1" spc="-5" smtClean="0">
                                    <a:solidFill>
                                      <a:srgbClr val="0000FF"/>
                                    </a:solidFill>
                                    <a:highlight>
                                      <a:srgbClr val="FFFFFF"/>
                                    </a:highlight>
                                    <a:latin typeface="Cambria Math"/>
                                    <a:cs typeface="Arial"/>
                                  </a:rPr>
                                  <m:t>⨁</m:t>
                                </m:r>
                              </m:oMath>
                            </m:oMathPara>
                          </a14:m>
                          <a:endParaRPr lang="ko-KR" altLang="en-US" dirty="0">
                            <a:solidFill>
                              <a:srgbClr val="0000FF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rgbClr val="0000FF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ko-KR" altLang="en-US" dirty="0">
                            <a:solidFill>
                              <a:srgbClr val="0000FF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rgbClr val="0000FF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ko-KR" altLang="en-US" dirty="0">
                            <a:solidFill>
                              <a:srgbClr val="0000FF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rgbClr val="0000FF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ko-KR" altLang="en-US" dirty="0">
                            <a:solidFill>
                              <a:srgbClr val="0000FF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rgbClr val="0000FF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ko-KR" altLang="en-US" dirty="0">
                            <a:solidFill>
                              <a:srgbClr val="0000FF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rgbClr val="FF0000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ko-KR" altLang="en-US" dirty="0">
                            <a:solidFill>
                              <a:srgbClr val="FF0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rgbClr val="FF0000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ko-KR" altLang="en-US" dirty="0">
                            <a:solidFill>
                              <a:srgbClr val="FF0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rgbClr val="FF0000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ko-KR" altLang="en-US" dirty="0">
                            <a:solidFill>
                              <a:srgbClr val="FF0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rgbClr val="FF0000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ko-KR" altLang="en-US" dirty="0">
                            <a:solidFill>
                              <a:srgbClr val="FF0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90734821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latin typeface="Consolas" panose="020B0609020204030204" pitchFamily="49" charset="0"/>
                            </a:rPr>
                            <a:t>0xAA</a:t>
                          </a:r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b="1" dirty="0">
                              <a:solidFill>
                                <a:srgbClr val="7030A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0</a:t>
                          </a:r>
                          <a:endParaRPr lang="ko-KR" altLang="en-US" b="1" dirty="0">
                            <a:solidFill>
                              <a:srgbClr val="7030A0"/>
                            </a:solidFill>
                            <a:effectLst/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rgbClr val="00B050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ko-KR" altLang="en-US" dirty="0">
                            <a:solidFill>
                              <a:srgbClr val="00B05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rgbClr val="00B050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ko-KR" altLang="en-US" dirty="0">
                            <a:solidFill>
                              <a:srgbClr val="00B05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rgbClr val="00B050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ko-KR" altLang="en-US" dirty="0">
                            <a:solidFill>
                              <a:srgbClr val="00B05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rgbClr val="00B050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ko-KR" altLang="en-US" dirty="0">
                            <a:solidFill>
                              <a:srgbClr val="00B05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rgbClr val="FF0000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ko-KR" altLang="en-US" dirty="0">
                            <a:solidFill>
                              <a:srgbClr val="FF0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rgbClr val="FF0000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ko-KR" altLang="en-US" dirty="0">
                            <a:solidFill>
                              <a:srgbClr val="FF0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rgbClr val="FF0000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ko-KR" altLang="en-US" dirty="0">
                            <a:solidFill>
                              <a:srgbClr val="FF0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rgbClr val="FF0000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ko-KR" altLang="en-US" dirty="0">
                            <a:solidFill>
                              <a:srgbClr val="FF0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08657396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표 9">
                <a:extLst>
                  <a:ext uri="{FF2B5EF4-FFF2-40B4-BE49-F238E27FC236}">
                    <a16:creationId xmlns:a16="http://schemas.microsoft.com/office/drawing/2014/main" id="{E7A5AC2E-CE20-4FFE-AD6D-7A4E5EAEE91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82011371"/>
                  </p:ext>
                </p:extLst>
              </p:nvPr>
            </p:nvGraphicFramePr>
            <p:xfrm>
              <a:off x="4845537" y="3429000"/>
              <a:ext cx="6569381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36582">
                      <a:extLst>
                        <a:ext uri="{9D8B030D-6E8A-4147-A177-3AD203B41FA5}">
                          <a16:colId xmlns:a16="http://schemas.microsoft.com/office/drawing/2014/main" val="1772531230"/>
                        </a:ext>
                      </a:extLst>
                    </a:gridCol>
                    <a:gridCol w="786371">
                      <a:extLst>
                        <a:ext uri="{9D8B030D-6E8A-4147-A177-3AD203B41FA5}">
                          <a16:colId xmlns:a16="http://schemas.microsoft.com/office/drawing/2014/main" val="1873439768"/>
                        </a:ext>
                      </a:extLst>
                    </a:gridCol>
                    <a:gridCol w="418956">
                      <a:extLst>
                        <a:ext uri="{9D8B030D-6E8A-4147-A177-3AD203B41FA5}">
                          <a16:colId xmlns:a16="http://schemas.microsoft.com/office/drawing/2014/main" val="131089529"/>
                        </a:ext>
                      </a:extLst>
                    </a:gridCol>
                    <a:gridCol w="418956">
                      <a:extLst>
                        <a:ext uri="{9D8B030D-6E8A-4147-A177-3AD203B41FA5}">
                          <a16:colId xmlns:a16="http://schemas.microsoft.com/office/drawing/2014/main" val="251741981"/>
                        </a:ext>
                      </a:extLst>
                    </a:gridCol>
                    <a:gridCol w="418956">
                      <a:extLst>
                        <a:ext uri="{9D8B030D-6E8A-4147-A177-3AD203B41FA5}">
                          <a16:colId xmlns:a16="http://schemas.microsoft.com/office/drawing/2014/main" val="1932552536"/>
                        </a:ext>
                      </a:extLst>
                    </a:gridCol>
                    <a:gridCol w="418956">
                      <a:extLst>
                        <a:ext uri="{9D8B030D-6E8A-4147-A177-3AD203B41FA5}">
                          <a16:colId xmlns:a16="http://schemas.microsoft.com/office/drawing/2014/main" val="2725007572"/>
                        </a:ext>
                      </a:extLst>
                    </a:gridCol>
                    <a:gridCol w="418956">
                      <a:extLst>
                        <a:ext uri="{9D8B030D-6E8A-4147-A177-3AD203B41FA5}">
                          <a16:colId xmlns:a16="http://schemas.microsoft.com/office/drawing/2014/main" val="4014018388"/>
                        </a:ext>
                      </a:extLst>
                    </a:gridCol>
                    <a:gridCol w="418956">
                      <a:extLst>
                        <a:ext uri="{9D8B030D-6E8A-4147-A177-3AD203B41FA5}">
                          <a16:colId xmlns:a16="http://schemas.microsoft.com/office/drawing/2014/main" val="3796727947"/>
                        </a:ext>
                      </a:extLst>
                    </a:gridCol>
                    <a:gridCol w="418956">
                      <a:extLst>
                        <a:ext uri="{9D8B030D-6E8A-4147-A177-3AD203B41FA5}">
                          <a16:colId xmlns:a16="http://schemas.microsoft.com/office/drawing/2014/main" val="1561888968"/>
                        </a:ext>
                      </a:extLst>
                    </a:gridCol>
                    <a:gridCol w="418956">
                      <a:extLst>
                        <a:ext uri="{9D8B030D-6E8A-4147-A177-3AD203B41FA5}">
                          <a16:colId xmlns:a16="http://schemas.microsoft.com/office/drawing/2014/main" val="3542109779"/>
                        </a:ext>
                      </a:extLst>
                    </a:gridCol>
                    <a:gridCol w="418956">
                      <a:extLst>
                        <a:ext uri="{9D8B030D-6E8A-4147-A177-3AD203B41FA5}">
                          <a16:colId xmlns:a16="http://schemas.microsoft.com/office/drawing/2014/main" val="167429932"/>
                        </a:ext>
                      </a:extLst>
                    </a:gridCol>
                    <a:gridCol w="418956">
                      <a:extLst>
                        <a:ext uri="{9D8B030D-6E8A-4147-A177-3AD203B41FA5}">
                          <a16:colId xmlns:a16="http://schemas.microsoft.com/office/drawing/2014/main" val="156848763"/>
                        </a:ext>
                      </a:extLst>
                    </a:gridCol>
                    <a:gridCol w="418956">
                      <a:extLst>
                        <a:ext uri="{9D8B030D-6E8A-4147-A177-3AD203B41FA5}">
                          <a16:colId xmlns:a16="http://schemas.microsoft.com/office/drawing/2014/main" val="689666457"/>
                        </a:ext>
                      </a:extLst>
                    </a:gridCol>
                    <a:gridCol w="418956">
                      <a:extLst>
                        <a:ext uri="{9D8B030D-6E8A-4147-A177-3AD203B41FA5}">
                          <a16:colId xmlns:a16="http://schemas.microsoft.com/office/drawing/2014/main" val="3540267714"/>
                        </a:ext>
                      </a:extLst>
                    </a:gridCol>
                    <a:gridCol w="418956">
                      <a:extLst>
                        <a:ext uri="{9D8B030D-6E8A-4147-A177-3AD203B41FA5}">
                          <a16:colId xmlns:a16="http://schemas.microsoft.com/office/drawing/2014/main" val="90991739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solidFill>
                              <a:srgbClr val="00B05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229994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latin typeface="Consolas" panose="020B0609020204030204" pitchFamily="49" charset="0"/>
                            </a:rPr>
                            <a:t>0xA5</a:t>
                          </a:r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latin typeface="Consolas" panose="020B0609020204030204" pitchFamily="49" charset="0"/>
                            </a:rPr>
                            <a:t>1</a:t>
                          </a:r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latin typeface="Consolas" panose="020B0609020204030204" pitchFamily="49" charset="0"/>
                            </a:rPr>
                            <a:t>0</a:t>
                          </a:r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ko-KR" altLang="en-US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ko-KR" altLang="en-US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ko-KR" altLang="en-US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chemeClr val="tx1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ko-KR" altLang="en-US" dirty="0">
                            <a:solidFill>
                              <a:schemeClr val="tx1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9416079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t="-200000" r="-1863636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latin typeface="Consolas" panose="020B0609020204030204" pitchFamily="49" charset="0"/>
                            </a:rPr>
                            <a:t>0x0F</a:t>
                          </a:r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66667" t="-200000" r="-1098551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rgbClr val="0000FF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ko-KR" altLang="en-US" dirty="0">
                            <a:solidFill>
                              <a:srgbClr val="0000FF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rgbClr val="0000FF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ko-KR" altLang="en-US" dirty="0">
                            <a:solidFill>
                              <a:srgbClr val="0000FF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rgbClr val="0000FF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ko-KR" altLang="en-US" dirty="0">
                            <a:solidFill>
                              <a:srgbClr val="0000FF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rgbClr val="0000FF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ko-KR" altLang="en-US" dirty="0">
                            <a:solidFill>
                              <a:srgbClr val="0000FF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rgbClr val="FF0000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ko-KR" altLang="en-US" dirty="0">
                            <a:solidFill>
                              <a:srgbClr val="FF0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rgbClr val="FF0000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ko-KR" altLang="en-US" dirty="0">
                            <a:solidFill>
                              <a:srgbClr val="FF0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rgbClr val="FF0000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ko-KR" altLang="en-US" dirty="0">
                            <a:solidFill>
                              <a:srgbClr val="FF0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rgbClr val="FF0000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ko-KR" altLang="en-US" dirty="0">
                            <a:solidFill>
                              <a:srgbClr val="FF0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90734821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latin typeface="Consolas" panose="020B0609020204030204" pitchFamily="49" charset="0"/>
                            </a:rPr>
                            <a:t>0xAA</a:t>
                          </a:r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b="1" dirty="0">
                              <a:solidFill>
                                <a:srgbClr val="7030A0"/>
                              </a:solidFill>
                              <a:effectLst/>
                              <a:latin typeface="Consolas" panose="020B0609020204030204" pitchFamily="49" charset="0"/>
                            </a:rPr>
                            <a:t>0</a:t>
                          </a:r>
                          <a:endParaRPr lang="ko-KR" altLang="en-US" b="1" dirty="0">
                            <a:solidFill>
                              <a:srgbClr val="7030A0"/>
                            </a:solidFill>
                            <a:effectLst/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rgbClr val="00B050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ko-KR" altLang="en-US" dirty="0">
                            <a:solidFill>
                              <a:srgbClr val="00B05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rgbClr val="00B050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ko-KR" altLang="en-US" dirty="0">
                            <a:solidFill>
                              <a:srgbClr val="00B05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rgbClr val="00B050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ko-KR" altLang="en-US" dirty="0">
                            <a:solidFill>
                              <a:srgbClr val="00B05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rgbClr val="00B050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ko-KR" altLang="en-US" dirty="0">
                            <a:solidFill>
                              <a:srgbClr val="00B05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rgbClr val="FF0000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ko-KR" altLang="en-US" dirty="0">
                            <a:solidFill>
                              <a:srgbClr val="FF0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rgbClr val="FF0000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ko-KR" altLang="en-US" dirty="0">
                            <a:solidFill>
                              <a:srgbClr val="FF0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rgbClr val="FF0000"/>
                              </a:solidFill>
                              <a:latin typeface="Consolas" panose="020B0609020204030204" pitchFamily="49" charset="0"/>
                            </a:rPr>
                            <a:t>1</a:t>
                          </a:r>
                          <a:endParaRPr lang="ko-KR" altLang="en-US" dirty="0">
                            <a:solidFill>
                              <a:srgbClr val="FF0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>
                              <a:solidFill>
                                <a:srgbClr val="FF0000"/>
                              </a:solidFill>
                              <a:latin typeface="Consolas" panose="020B0609020204030204" pitchFamily="49" charset="0"/>
                            </a:rPr>
                            <a:t>0</a:t>
                          </a:r>
                          <a:endParaRPr lang="ko-KR" altLang="en-US" dirty="0">
                            <a:solidFill>
                              <a:srgbClr val="FF0000"/>
                            </a:solidFill>
                            <a:latin typeface="Consolas" panose="020B0609020204030204" pitchFamily="49" charset="0"/>
                          </a:endParaRPr>
                        </a:p>
                      </a:txBody>
                      <a:tcPr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08657396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583662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Objectives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8000" y="1080000"/>
            <a:ext cx="11616266" cy="3110163"/>
          </a:xfrm>
        </p:spPr>
        <p:txBody>
          <a:bodyPr>
            <a:normAutofit/>
          </a:bodyPr>
          <a:lstStyle/>
          <a:p>
            <a:pPr marL="285750" lvl="0" indent="-285750">
              <a:lnSpc>
                <a:spcPct val="150000"/>
              </a:lnSpc>
              <a:spcBef>
                <a:spcPts val="0"/>
              </a:spcBef>
            </a:pPr>
            <a:r>
              <a:rPr lang="en-US" altLang="ko-KR" sz="24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  <a:cs typeface="+mn-cs"/>
              </a:rPr>
              <a:t>Understanding ATmega328PB </a:t>
            </a:r>
            <a:r>
              <a:rPr lang="en-US" altLang="ko-KR" sz="2400" dirty="0">
                <a:solidFill>
                  <a:srgbClr val="0000FF"/>
                </a:solidFill>
                <a:latin typeface="Calibri" panose="020F0502020204030204" pitchFamily="34" charset="0"/>
                <a:ea typeface="굴림" panose="020B0600000101010101" pitchFamily="50" charset="-127"/>
                <a:cs typeface="+mn-cs"/>
              </a:rPr>
              <a:t>Instruction Set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</a:pPr>
            <a:r>
              <a:rPr lang="ko-KR" altLang="en-US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</a:rPr>
              <a:t>각 명령어의 기능</a:t>
            </a:r>
            <a:r>
              <a:rPr lang="en-US" altLang="ko-KR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</a:rPr>
              <a:t>/</a:t>
            </a:r>
            <a:r>
              <a:rPr lang="ko-KR" altLang="en-US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</a:rPr>
              <a:t>동작</a:t>
            </a:r>
            <a:endParaRPr lang="en-US" altLang="ko-KR" sz="1800" dirty="0">
              <a:solidFill>
                <a:prstClr val="black"/>
              </a:solidFill>
              <a:latin typeface="Calibri" panose="020F0502020204030204" pitchFamily="34" charset="0"/>
              <a:ea typeface="굴림" panose="020B0600000101010101" pitchFamily="50" charset="-127"/>
            </a:endParaRP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</a:pPr>
            <a:r>
              <a:rPr lang="ko-KR" altLang="en-US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</a:rPr>
              <a:t>명령어 실행에 따른 </a:t>
            </a:r>
            <a:r>
              <a:rPr lang="en-US" altLang="ko-KR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</a:rPr>
              <a:t>SREG(Status Register)</a:t>
            </a:r>
            <a:r>
              <a:rPr lang="ko-KR" altLang="en-US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</a:rPr>
              <a:t>의 변화</a:t>
            </a:r>
            <a:endParaRPr lang="en-US" altLang="ko-KR" sz="1800" dirty="0">
              <a:solidFill>
                <a:prstClr val="black"/>
              </a:solidFill>
              <a:latin typeface="Calibri" panose="020F0502020204030204" pitchFamily="34" charset="0"/>
              <a:ea typeface="굴림" panose="020B0600000101010101" pitchFamily="50" charset="-127"/>
            </a:endParaRP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</a:pPr>
            <a:r>
              <a:rPr lang="en-US" altLang="ko-KR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</a:rPr>
              <a:t>Opcode</a:t>
            </a:r>
            <a:r>
              <a:rPr lang="ko-KR" altLang="en-US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</a:rPr>
              <a:t>의 구성</a:t>
            </a:r>
            <a:endParaRPr lang="en-US" altLang="ko-KR" sz="1800" dirty="0">
              <a:solidFill>
                <a:prstClr val="black"/>
              </a:solidFill>
              <a:latin typeface="Calibri" panose="020F0502020204030204" pitchFamily="34" charset="0"/>
              <a:ea typeface="굴림" panose="020B0600000101010101" pitchFamily="50" charset="-127"/>
            </a:endParaRP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</a:pPr>
            <a:r>
              <a:rPr lang="ko-KR" altLang="en-US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</a:rPr>
              <a:t>명령어 실행 시간</a:t>
            </a:r>
            <a:endParaRPr lang="en-US" altLang="ko-KR" sz="1800" dirty="0">
              <a:solidFill>
                <a:prstClr val="black"/>
              </a:solidFill>
              <a:latin typeface="Calibri" panose="020F0502020204030204" pitchFamily="34" charset="0"/>
              <a:ea typeface="굴림" panose="020B0600000101010101" pitchFamily="50" charset="-127"/>
            </a:endParaRP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</a:pPr>
            <a:r>
              <a:rPr lang="ko-KR" altLang="en-US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</a:rPr>
              <a:t>데이터 메모리</a:t>
            </a:r>
            <a:r>
              <a:rPr lang="en-US" altLang="ko-KR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</a:rPr>
              <a:t>, </a:t>
            </a:r>
            <a:r>
              <a:rPr lang="ko-KR" altLang="en-US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</a:rPr>
              <a:t>프로그램 메모리</a:t>
            </a:r>
            <a:r>
              <a:rPr lang="en-US" altLang="ko-KR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</a:rPr>
              <a:t>, </a:t>
            </a:r>
            <a:r>
              <a:rPr lang="ko-KR" altLang="en-US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</a:rPr>
              <a:t>스택 메모리</a:t>
            </a:r>
            <a:endParaRPr lang="en-US" altLang="ko-KR" sz="1800" dirty="0">
              <a:solidFill>
                <a:prstClr val="black"/>
              </a:solidFill>
              <a:latin typeface="Calibri" panose="020F0502020204030204" pitchFamily="34" charset="0"/>
              <a:ea typeface="굴림" panose="020B0600000101010101" pitchFamily="50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Biomedical Engineering, Inje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29752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Biomedical Engineering, </a:t>
            </a:r>
            <a:r>
              <a:rPr lang="en-US" altLang="ko-KR" dirty="0" err="1"/>
              <a:t>Inje</a:t>
            </a:r>
            <a:r>
              <a:rPr lang="en-US" altLang="ko-KR" dirty="0"/>
              <a:t>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20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CCA40B-415F-4200-AFB8-68A5750A1142}"/>
              </a:ext>
            </a:extLst>
          </p:cNvPr>
          <p:cNvSpPr txBox="1"/>
          <p:nvPr/>
        </p:nvSpPr>
        <p:spPr>
          <a:xfrm>
            <a:off x="447675" y="1057275"/>
            <a:ext cx="2290692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dirty="0"/>
              <a:t>Immediate Operand</a:t>
            </a:r>
            <a:endParaRPr lang="ko-KR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8FECA6-550C-44A4-AE79-68DF336329BF}"/>
              </a:ext>
            </a:extLst>
          </p:cNvPr>
          <p:cNvSpPr txBox="1"/>
          <p:nvPr/>
        </p:nvSpPr>
        <p:spPr>
          <a:xfrm>
            <a:off x="447675" y="1866164"/>
            <a:ext cx="132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ANDI </a:t>
            </a:r>
            <a:r>
              <a:rPr lang="en-US" altLang="ko-KR" dirty="0" err="1">
                <a:latin typeface="Consolas" panose="020B0609020204030204" pitchFamily="49" charset="0"/>
              </a:rPr>
              <a:t>Rd,K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78F90CD1-7EF8-46A5-BE09-109D91C0E56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47675" y="2367491"/>
          <a:ext cx="8128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59063091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9950065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0176263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478789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0111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KKKK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>
                          <a:latin typeface="Consolas" panose="020B0609020204030204" pitchFamily="49" charset="0"/>
                        </a:rPr>
                        <a:t>dddd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KKKK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14310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614E95C-51A6-42F7-955C-27644CD8B67A}"/>
              </a:ext>
            </a:extLst>
          </p:cNvPr>
          <p:cNvSpPr txBox="1"/>
          <p:nvPr/>
        </p:nvSpPr>
        <p:spPr>
          <a:xfrm>
            <a:off x="447675" y="3217142"/>
            <a:ext cx="9429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ANDI R16,0x0F    d=16-16=0=</a:t>
            </a:r>
            <a:r>
              <a:rPr lang="en-US" altLang="ko-KR" dirty="0">
                <a:solidFill>
                  <a:srgbClr val="7030A0"/>
                </a:solidFill>
                <a:latin typeface="Consolas" panose="020B0609020204030204" pitchFamily="49" charset="0"/>
              </a:rPr>
              <a:t>0000</a:t>
            </a:r>
            <a:r>
              <a:rPr lang="en-US" altLang="ko-KR" dirty="0">
                <a:latin typeface="Consolas" panose="020B0609020204030204" pitchFamily="49" charset="0"/>
              </a:rPr>
              <a:t>,   K=0x0F=</a:t>
            </a:r>
            <a:r>
              <a:rPr lang="en-US" altLang="ko-KR" dirty="0">
                <a:solidFill>
                  <a:srgbClr val="C00000"/>
                </a:solidFill>
                <a:latin typeface="Consolas" panose="020B0609020204030204" pitchFamily="49" charset="0"/>
              </a:rPr>
              <a:t>0000</a:t>
            </a:r>
            <a:r>
              <a:rPr lang="en-US" altLang="ko-KR" dirty="0">
                <a:solidFill>
                  <a:srgbClr val="00B050"/>
                </a:solidFill>
                <a:latin typeface="Consolas" panose="020B0609020204030204" pitchFamily="49" charset="0"/>
              </a:rPr>
              <a:t>1111         </a:t>
            </a:r>
            <a:r>
              <a:rPr lang="en-US" altLang="ko-KR" dirty="0">
                <a:latin typeface="Consolas" panose="020B0609020204030204" pitchFamily="49" charset="0"/>
              </a:rPr>
              <a:t>opcode=0x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700F</a:t>
            </a:r>
            <a:endParaRPr lang="ko-KR" altLang="en-US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2ED9F4-999F-495A-B7A7-4DF76496BC29}"/>
              </a:ext>
            </a:extLst>
          </p:cNvPr>
          <p:cNvSpPr txBox="1"/>
          <p:nvPr/>
        </p:nvSpPr>
        <p:spPr>
          <a:xfrm>
            <a:off x="2553257" y="1866164"/>
            <a:ext cx="3223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altLang="ko-KR" dirty="0">
                <a:latin typeface="Consolas" panose="020B0609020204030204" pitchFamily="49" charset="0"/>
              </a:rPr>
              <a:t>16 ≤ d ≤ 31, 0 ≤ K ≤ 255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45BE06CC-E6D4-4408-97AC-20DC659625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842131"/>
              </p:ext>
            </p:extLst>
          </p:nvPr>
        </p:nvGraphicFramePr>
        <p:xfrm>
          <a:off x="447675" y="3694703"/>
          <a:ext cx="8128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59063091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9950065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0176263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478789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Consolas" panose="020B0609020204030204" pitchFamily="49" charset="0"/>
                        </a:rPr>
                        <a:t>0111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C00000"/>
                          </a:solidFill>
                          <a:latin typeface="Consolas" panose="020B0609020204030204" pitchFamily="49" charset="0"/>
                        </a:rPr>
                        <a:t>0000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7030A0"/>
                          </a:solidFill>
                          <a:latin typeface="Consolas" panose="020B0609020204030204" pitchFamily="49" charset="0"/>
                        </a:rPr>
                        <a:t>0000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rgbClr val="00B050"/>
                          </a:solidFill>
                          <a:latin typeface="Consolas" panose="020B0609020204030204" pitchFamily="49" charset="0"/>
                        </a:rPr>
                        <a:t>1111</a:t>
                      </a:r>
                      <a:endParaRPr lang="ko-KR" altLang="en-US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143108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382F86A-B825-4285-9173-0FEDE16CA82F}"/>
              </a:ext>
            </a:extLst>
          </p:cNvPr>
          <p:cNvSpPr txBox="1"/>
          <p:nvPr/>
        </p:nvSpPr>
        <p:spPr>
          <a:xfrm>
            <a:off x="542925" y="4652583"/>
            <a:ext cx="437491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dirty="0"/>
              <a:t>Assemble </a:t>
            </a:r>
            <a:r>
              <a:rPr lang="ko-KR" altLang="en-US" dirty="0"/>
              <a:t>후 생성된 </a:t>
            </a:r>
            <a:r>
              <a:rPr lang="en-US" altLang="ko-KR" dirty="0"/>
              <a:t>list </a:t>
            </a:r>
            <a:r>
              <a:rPr lang="ko-KR" altLang="en-US" dirty="0"/>
              <a:t>파일</a:t>
            </a:r>
            <a:r>
              <a:rPr lang="en-US" altLang="ko-KR" dirty="0"/>
              <a:t>(</a:t>
            </a:r>
            <a:r>
              <a:rPr lang="en-US" altLang="ko-KR" dirty="0">
                <a:solidFill>
                  <a:srgbClr val="0000FF"/>
                </a:solidFill>
                <a:latin typeface="Consolas" panose="020B0609020204030204" pitchFamily="49" charset="0"/>
              </a:rPr>
              <a:t>.</a:t>
            </a:r>
            <a:r>
              <a:rPr lang="en-US" altLang="ko-KR" dirty="0" err="1">
                <a:solidFill>
                  <a:srgbClr val="0000FF"/>
                </a:solidFill>
                <a:latin typeface="Consolas" panose="020B0609020204030204" pitchFamily="49" charset="0"/>
              </a:rPr>
              <a:t>lss</a:t>
            </a:r>
            <a:r>
              <a:rPr lang="en-US" altLang="ko-KR" dirty="0"/>
              <a:t>)</a:t>
            </a:r>
            <a:r>
              <a:rPr lang="ko-KR" altLang="en-US" dirty="0"/>
              <a:t> 참조</a:t>
            </a:r>
          </a:p>
        </p:txBody>
      </p:sp>
      <p:sp>
        <p:nvSpPr>
          <p:cNvPr id="14" name="제목 1">
            <a:extLst>
              <a:ext uri="{FF2B5EF4-FFF2-40B4-BE49-F238E27FC236}">
                <a16:creationId xmlns:a16="http://schemas.microsoft.com/office/drawing/2014/main" id="{B2B05E78-8A2D-44D4-B4D6-5DFD6C80D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00" y="144000"/>
            <a:ext cx="11616266" cy="501149"/>
          </a:xfrm>
        </p:spPr>
        <p:txBody>
          <a:bodyPr>
            <a:normAutofit fontScale="90000"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ATmega328PB Opcode (2)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3" name="육각형 12">
            <a:extLst>
              <a:ext uri="{FF2B5EF4-FFF2-40B4-BE49-F238E27FC236}">
                <a16:creationId xmlns:a16="http://schemas.microsoft.com/office/drawing/2014/main" id="{BB9111B4-6A04-4283-AA77-2FE487F3A01B}"/>
              </a:ext>
            </a:extLst>
          </p:cNvPr>
          <p:cNvSpPr/>
          <p:nvPr/>
        </p:nvSpPr>
        <p:spPr>
          <a:xfrm>
            <a:off x="11575700" y="6356350"/>
            <a:ext cx="360000" cy="36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12020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54106" y="577417"/>
            <a:ext cx="10883787" cy="3939166"/>
          </a:xfrm>
        </p:spPr>
        <p:txBody>
          <a:bodyPr>
            <a:normAutofit/>
          </a:bodyPr>
          <a:lstStyle/>
          <a:p>
            <a:r>
              <a:rPr kumimoji="1" lang="en-US" altLang="ko-KR" dirty="0">
                <a:solidFill>
                  <a:srgbClr val="0033CC"/>
                </a:solidFill>
                <a:latin typeface="Arial" pitchFamily="34" charset="0"/>
                <a:ea typeface="굴림" pitchFamily="50" charset="-127"/>
              </a:rPr>
              <a:t>Part</a:t>
            </a:r>
            <a:r>
              <a:rPr kumimoji="1" lang="ko-KR" altLang="en-US" dirty="0">
                <a:solidFill>
                  <a:srgbClr val="0033CC"/>
                </a:solidFill>
                <a:latin typeface="Arial" pitchFamily="34" charset="0"/>
                <a:ea typeface="굴림" pitchFamily="50" charset="-127"/>
              </a:rPr>
              <a:t> </a:t>
            </a:r>
            <a:r>
              <a:rPr kumimoji="1" lang="en-US" altLang="ko-KR" dirty="0">
                <a:solidFill>
                  <a:srgbClr val="0033CC"/>
                </a:solidFill>
                <a:latin typeface="Arial" pitchFamily="34" charset="0"/>
                <a:ea typeface="굴림" pitchFamily="50" charset="-127"/>
              </a:rPr>
              <a:t>2</a:t>
            </a:r>
            <a:br>
              <a:rPr lang="en-US" altLang="ko-KR" dirty="0"/>
            </a:br>
            <a:br>
              <a:rPr lang="en-US" altLang="ko-KR" dirty="0"/>
            </a:br>
            <a:r>
              <a:rPr lang="en-US" altLang="ko-KR" sz="4000" dirty="0"/>
              <a:t>ATmega328PB Instruction Set (2) 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Biomedical Engineering, </a:t>
            </a:r>
            <a:r>
              <a:rPr lang="en-US" altLang="ko-KR" dirty="0" err="1"/>
              <a:t>Inje</a:t>
            </a:r>
            <a:r>
              <a:rPr lang="en-US" altLang="ko-KR" dirty="0"/>
              <a:t>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11671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Biomedical Engineering, </a:t>
            </a:r>
            <a:r>
              <a:rPr lang="en-US" altLang="ko-KR" dirty="0" err="1"/>
              <a:t>Inje</a:t>
            </a:r>
            <a:r>
              <a:rPr lang="en-US" altLang="ko-KR" dirty="0"/>
              <a:t>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22</a:t>
            </a:fld>
            <a:endParaRPr lang="ko-KR" altLang="en-US"/>
          </a:p>
        </p:txBody>
      </p:sp>
      <p:sp>
        <p:nvSpPr>
          <p:cNvPr id="31" name="제목 1">
            <a:extLst>
              <a:ext uri="{FF2B5EF4-FFF2-40B4-BE49-F238E27FC236}">
                <a16:creationId xmlns:a16="http://schemas.microsoft.com/office/drawing/2014/main" id="{1ED52F1C-E42C-4B05-8A92-8CDE7A1A239B}"/>
              </a:ext>
            </a:extLst>
          </p:cNvPr>
          <p:cNvSpPr txBox="1">
            <a:spLocks/>
          </p:cNvSpPr>
          <p:nvPr/>
        </p:nvSpPr>
        <p:spPr>
          <a:xfrm>
            <a:off x="288000" y="2250831"/>
            <a:ext cx="11616266" cy="1838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ko-KR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분기 명령어 </a:t>
            </a:r>
            <a:endParaRPr lang="en-US" altLang="ko-K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200000"/>
              </a:lnSpc>
            </a:pPr>
            <a:r>
              <a:rPr lang="en-US" altLang="ko-K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(Branch Instructions)</a:t>
            </a:r>
            <a:endParaRPr lang="ko-KR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7784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ATmega328PB Instruction Set (4)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Biomedical Engineering, </a:t>
            </a:r>
            <a:r>
              <a:rPr lang="en-US" altLang="ko-KR" dirty="0" err="1"/>
              <a:t>Inje</a:t>
            </a:r>
            <a:r>
              <a:rPr lang="en-US" altLang="ko-KR" dirty="0"/>
              <a:t>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23</a:t>
            </a:fld>
            <a:endParaRPr lang="ko-KR" altLang="en-US"/>
          </a:p>
        </p:txBody>
      </p:sp>
      <p:graphicFrame>
        <p:nvGraphicFramePr>
          <p:cNvPr id="7" name="object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948010"/>
              </p:ext>
            </p:extLst>
          </p:nvPr>
        </p:nvGraphicFramePr>
        <p:xfrm>
          <a:off x="454659" y="949100"/>
          <a:ext cx="11239110" cy="53701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3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3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91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116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8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41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0615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libri" panose="020F0502020204030204" pitchFamily="34" charset="0"/>
                          <a:cs typeface="Arial"/>
                        </a:rPr>
                        <a:t>Mnemonics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25907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libri" panose="020F0502020204030204" pitchFamily="34" charset="0"/>
                          <a:cs typeface="Arial"/>
                        </a:rPr>
                        <a:t>Operands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25907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libri" panose="020F0502020204030204" pitchFamily="34" charset="0"/>
                          <a:cs typeface="Arial"/>
                        </a:rPr>
                        <a:t>Description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25907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libri" panose="020F0502020204030204" pitchFamily="34" charset="0"/>
                          <a:cs typeface="Arial"/>
                        </a:rPr>
                        <a:t>Operation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25907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libri" panose="020F0502020204030204" pitchFamily="34" charset="0"/>
                          <a:cs typeface="Arial"/>
                        </a:rPr>
                        <a:t>Flags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25907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7640" marR="107950" indent="-52069">
                        <a:lnSpc>
                          <a:spcPct val="105000"/>
                        </a:lnSpc>
                        <a:spcBef>
                          <a:spcPts val="180"/>
                        </a:spcBef>
                      </a:pPr>
                      <a:r>
                        <a:rPr lang="en-US" sz="1600" b="1" baseline="0" dirty="0">
                          <a:latin typeface="Calibri" panose="020F0502020204030204" pitchFamily="34" charset="0"/>
                          <a:cs typeface="Arial"/>
                        </a:rPr>
                        <a:t> No. of </a:t>
                      </a:r>
                      <a:r>
                        <a:rPr sz="1600" b="1" dirty="0">
                          <a:latin typeface="Calibri" panose="020F0502020204030204" pitchFamily="34" charset="0"/>
                          <a:cs typeface="Arial"/>
                        </a:rPr>
                        <a:t>C</a:t>
                      </a:r>
                      <a:r>
                        <a:rPr sz="1600" b="1" spc="-5" dirty="0">
                          <a:latin typeface="Calibri" panose="020F0502020204030204" pitchFamily="34" charset="0"/>
                          <a:cs typeface="Arial"/>
                        </a:rPr>
                        <a:t>l</a:t>
                      </a:r>
                      <a:r>
                        <a:rPr sz="1600" b="1" dirty="0">
                          <a:latin typeface="Calibri" panose="020F0502020204030204" pitchFamily="34" charset="0"/>
                          <a:cs typeface="Arial"/>
                        </a:rPr>
                        <a:t>o</a:t>
                      </a:r>
                      <a:r>
                        <a:rPr sz="1600" b="1" spc="-25" dirty="0">
                          <a:latin typeface="Calibri" panose="020F0502020204030204" pitchFamily="34" charset="0"/>
                          <a:cs typeface="Arial"/>
                        </a:rPr>
                        <a:t>c</a:t>
                      </a:r>
                      <a:r>
                        <a:rPr sz="1600" b="1" dirty="0">
                          <a:latin typeface="Calibri" panose="020F0502020204030204" pitchFamily="34" charset="0"/>
                          <a:cs typeface="Arial"/>
                        </a:rPr>
                        <a:t>k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25907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632">
                <a:tc gridSpan="6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600" b="1" spc="-10" dirty="0">
                          <a:latin typeface="Calibri" panose="020F0502020204030204" pitchFamily="34" charset="0"/>
                          <a:cs typeface="Arial"/>
                        </a:rPr>
                        <a:t>BRANCH INSTRUCTIONS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12192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632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RJMP</a:t>
                      </a:r>
                      <a:endParaRPr sz="16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k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Relative</a:t>
                      </a:r>
                      <a:r>
                        <a:rPr sz="1600" spc="-5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Jump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PC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PC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+ k + 1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27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2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553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IJMP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Indirect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Jump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to</a:t>
                      </a:r>
                      <a:r>
                        <a:rPr sz="1600" spc="-6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(Z)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PC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85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Z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2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632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JMP</a:t>
                      </a:r>
                      <a:endParaRPr sz="16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k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Jump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PC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65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k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3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632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RCALL</a:t>
                      </a:r>
                      <a:endParaRPr sz="16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k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Relative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Call</a:t>
                      </a:r>
                      <a:r>
                        <a:rPr sz="1600" spc="-3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Subroutine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PC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PC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+ k +</a:t>
                      </a:r>
                      <a:r>
                        <a:rPr sz="1600" spc="-3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3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553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ICALL</a:t>
                      </a:r>
                      <a:endParaRPr sz="16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Indirect Call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to</a:t>
                      </a:r>
                      <a:r>
                        <a:rPr sz="1600" spc="-4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(Z)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PC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55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Z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3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632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CALL</a:t>
                      </a:r>
                      <a:endParaRPr sz="16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k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Call</a:t>
                      </a:r>
                      <a:r>
                        <a:rPr sz="1600" spc="-6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Subroutine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PC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7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k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4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632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RET</a:t>
                      </a:r>
                      <a:endParaRPr sz="16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Subroutine</a:t>
                      </a:r>
                      <a:r>
                        <a:rPr sz="1600" spc="-8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Return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PC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65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35" dirty="0">
                          <a:latin typeface="Calibri" panose="020F0502020204030204" pitchFamily="34" charset="0"/>
                          <a:cs typeface="Arial"/>
                        </a:rPr>
                        <a:t>STACK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4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7553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RETI</a:t>
                      </a:r>
                      <a:endParaRPr sz="16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Interrupt</a:t>
                      </a:r>
                      <a:r>
                        <a:rPr sz="1600" spc="-5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Return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PC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45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35" dirty="0">
                          <a:latin typeface="Calibri" panose="020F0502020204030204" pitchFamily="34" charset="0"/>
                          <a:cs typeface="Arial"/>
                        </a:rPr>
                        <a:t>STACK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I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4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5632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CPSE</a:t>
                      </a:r>
                      <a:endParaRPr sz="16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Rd,Rr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Compare, Skip if</a:t>
                      </a:r>
                      <a:r>
                        <a:rPr sz="1600" spc="-6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Equal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if </a:t>
                      </a: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(Rd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= Rr)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PC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PC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+ 2 or</a:t>
                      </a:r>
                      <a:r>
                        <a:rPr sz="1600" spc="5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3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1 / 2 /</a:t>
                      </a:r>
                      <a:r>
                        <a:rPr sz="1600" spc="-8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3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5632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CP</a:t>
                      </a:r>
                      <a:endParaRPr sz="16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Rd,Rr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Compare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-</a:t>
                      </a:r>
                      <a:r>
                        <a:rPr sz="1600" spc="-7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20" dirty="0">
                          <a:latin typeface="Calibri" panose="020F0502020204030204" pitchFamily="34" charset="0"/>
                          <a:cs typeface="Arial"/>
                        </a:rPr>
                        <a:t>Z,C,N,V,H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7553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CPC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Rd,Rr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Compare with</a:t>
                      </a:r>
                      <a:r>
                        <a:rPr sz="1600" spc="-5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Carry</a:t>
                      </a: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- Rr -</a:t>
                      </a:r>
                      <a:r>
                        <a:rPr sz="1600" spc="-5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C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25" dirty="0">
                          <a:latin typeface="Calibri" panose="020F0502020204030204" pitchFamily="34" charset="0"/>
                          <a:cs typeface="Arial"/>
                        </a:rPr>
                        <a:t>Z,C,N,V,H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18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563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CPI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Rd,K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Compare with</a:t>
                      </a:r>
                      <a:r>
                        <a:rPr sz="1600" spc="-5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Immediate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-</a:t>
                      </a:r>
                      <a:r>
                        <a:rPr sz="1600" spc="-6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K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25" dirty="0">
                          <a:latin typeface="Calibri" panose="020F0502020204030204" pitchFamily="34" charset="0"/>
                          <a:cs typeface="Arial"/>
                        </a:rPr>
                        <a:t>Z,C,N,V,H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563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SBRC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25" dirty="0">
                          <a:latin typeface="Calibri" panose="020F0502020204030204" pitchFamily="34" charset="0"/>
                          <a:cs typeface="Arial"/>
                        </a:rPr>
                        <a:t>Rr,</a:t>
                      </a:r>
                      <a:r>
                        <a:rPr sz="1600" spc="-8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b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Skip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if </a:t>
                      </a: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Bit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in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Register</a:t>
                      </a:r>
                      <a:r>
                        <a:rPr sz="1600" spc="-2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Cleared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if (Rr(b)=0)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PC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PC + 2 or</a:t>
                      </a:r>
                      <a:r>
                        <a:rPr sz="1600" spc="2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3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1 / 2 /</a:t>
                      </a:r>
                      <a:r>
                        <a:rPr sz="1600" spc="-8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3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7554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SBRS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25" dirty="0">
                          <a:latin typeface="Calibri" panose="020F0502020204030204" pitchFamily="34" charset="0"/>
                          <a:cs typeface="Arial"/>
                        </a:rPr>
                        <a:t>Rr,</a:t>
                      </a:r>
                      <a:r>
                        <a:rPr sz="1600" spc="-8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b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Skip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if </a:t>
                      </a: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Bit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in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Register</a:t>
                      </a:r>
                      <a:r>
                        <a:rPr sz="1600" spc="-2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Set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if (Rr(b)=1)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PC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PC + 2 or</a:t>
                      </a:r>
                      <a:r>
                        <a:rPr sz="1600" spc="2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3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1 / 2 /</a:t>
                      </a:r>
                      <a:r>
                        <a:rPr sz="1600" spc="-8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3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563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SBIC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85" dirty="0">
                          <a:latin typeface="Calibri" panose="020F0502020204030204" pitchFamily="34" charset="0"/>
                          <a:cs typeface="Arial"/>
                        </a:rPr>
                        <a:t>P,</a:t>
                      </a:r>
                      <a:r>
                        <a:rPr sz="1600" spc="-10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b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Skip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if </a:t>
                      </a: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Bit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in I/O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Register</a:t>
                      </a:r>
                      <a:r>
                        <a:rPr sz="1600" spc="2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Cleared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20" dirty="0">
                          <a:latin typeface="Calibri" panose="020F0502020204030204" pitchFamily="34" charset="0"/>
                          <a:cs typeface="Arial"/>
                        </a:rPr>
                        <a:t>if(I/O(P,b)=0)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PC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PC + 2 or</a:t>
                      </a:r>
                      <a:r>
                        <a:rPr sz="1600" spc="1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3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1 / 2 /</a:t>
                      </a:r>
                      <a:r>
                        <a:rPr sz="1600" spc="-6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3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563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SBIS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85" dirty="0">
                          <a:latin typeface="Calibri" panose="020F0502020204030204" pitchFamily="34" charset="0"/>
                          <a:cs typeface="Arial"/>
                        </a:rPr>
                        <a:t>P,</a:t>
                      </a:r>
                      <a:r>
                        <a:rPr sz="1600" spc="-10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b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Skip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if </a:t>
                      </a: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Bit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in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I/O Register</a:t>
                      </a:r>
                      <a:r>
                        <a:rPr sz="1600" spc="1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Set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5" dirty="0">
                          <a:latin typeface="Calibri" panose="020F0502020204030204" pitchFamily="34" charset="0"/>
                          <a:cs typeface="Arial"/>
                        </a:rPr>
                        <a:t>if(I/O(P,b)=1)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PC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PC + 2 or</a:t>
                      </a:r>
                      <a:r>
                        <a:rPr sz="1600" spc="1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3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1 / 2 /</a:t>
                      </a:r>
                      <a:r>
                        <a:rPr sz="1600" spc="-7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3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7554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BRBS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15" dirty="0">
                          <a:latin typeface="Calibri" panose="020F0502020204030204" pitchFamily="34" charset="0"/>
                          <a:cs typeface="Arial"/>
                        </a:rPr>
                        <a:t>s,</a:t>
                      </a:r>
                      <a:r>
                        <a:rPr sz="1600" spc="-9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k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Branch if Status Flag</a:t>
                      </a:r>
                      <a:r>
                        <a:rPr sz="1600" spc="-6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Set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if (SREG(s) = 1)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then PC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PC</a:t>
                      </a:r>
                      <a:r>
                        <a:rPr lang="en-US" sz="1600" spc="-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+</a:t>
                      </a:r>
                      <a:r>
                        <a:rPr lang="en-US" sz="1600" spc="-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k +</a:t>
                      </a:r>
                      <a:r>
                        <a:rPr sz="1600" spc="3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1 /</a:t>
                      </a:r>
                      <a:r>
                        <a:rPr sz="1600" spc="-9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2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5631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BRBC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5" dirty="0">
                          <a:latin typeface="Calibri" panose="020F0502020204030204" pitchFamily="34" charset="0"/>
                          <a:cs typeface="Arial"/>
                        </a:rPr>
                        <a:t>s,</a:t>
                      </a:r>
                      <a:r>
                        <a:rPr sz="1600" spc="-9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k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Branch if Status Flag</a:t>
                      </a:r>
                      <a:r>
                        <a:rPr sz="1600" spc="-6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Cleared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if (SREG(s) = 0)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then PC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PC</a:t>
                      </a:r>
                      <a:r>
                        <a:rPr lang="en-US" sz="1600" spc="-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+</a:t>
                      </a:r>
                      <a:r>
                        <a:rPr lang="en-US" sz="1600" spc="-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k +</a:t>
                      </a:r>
                      <a:r>
                        <a:rPr sz="1600" spc="3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1 /</a:t>
                      </a:r>
                      <a:r>
                        <a:rPr sz="1600" spc="-9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2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28683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ATmega328PB Instruction Set (5)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Biomedical Engineering, </a:t>
            </a:r>
            <a:r>
              <a:rPr lang="en-US" altLang="ko-KR" dirty="0" err="1"/>
              <a:t>Inje</a:t>
            </a:r>
            <a:r>
              <a:rPr lang="en-US" altLang="ko-KR" dirty="0"/>
              <a:t>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24</a:t>
            </a:fld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object 2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60066060"/>
                  </p:ext>
                </p:extLst>
              </p:nvPr>
            </p:nvGraphicFramePr>
            <p:xfrm>
              <a:off x="454659" y="922720"/>
              <a:ext cx="11265487" cy="5289182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0679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16660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29953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3419703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146575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926272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409198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</a:pPr>
                          <a:r>
                            <a:rPr sz="1600" b="1" spc="-5" dirty="0">
                              <a:latin typeface="Calibri" panose="020F0502020204030204" pitchFamily="34" charset="0"/>
                              <a:cs typeface="Arial"/>
                            </a:rPr>
                            <a:t>Mnemonics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25907">
                          <a:solidFill>
                            <a:srgbClr val="000000"/>
                          </a:solidFill>
                          <a:prstDash val="solid"/>
                        </a:lnT>
                        <a:lnB w="12192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</a:pPr>
                          <a:r>
                            <a:rPr sz="1600" b="1" spc="-5" dirty="0">
                              <a:latin typeface="Calibri" panose="020F0502020204030204" pitchFamily="34" charset="0"/>
                              <a:cs typeface="Arial"/>
                            </a:rPr>
                            <a:t>Operands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25907">
                          <a:solidFill>
                            <a:srgbClr val="000000"/>
                          </a:solidFill>
                          <a:prstDash val="solid"/>
                        </a:lnT>
                        <a:lnB w="12192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</a:pPr>
                          <a:r>
                            <a:rPr sz="1600" b="1" spc="-5" dirty="0">
                              <a:latin typeface="Calibri" panose="020F0502020204030204" pitchFamily="34" charset="0"/>
                              <a:cs typeface="Arial"/>
                            </a:rPr>
                            <a:t>Description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25907">
                          <a:solidFill>
                            <a:srgbClr val="000000"/>
                          </a:solidFill>
                          <a:prstDash val="solid"/>
                        </a:lnT>
                        <a:lnB w="12192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5565">
                            <a:lnSpc>
                              <a:spcPct val="100000"/>
                            </a:lnSpc>
                          </a:pPr>
                          <a:r>
                            <a:rPr sz="1600" b="1" spc="-5" dirty="0">
                              <a:latin typeface="Calibri" panose="020F0502020204030204" pitchFamily="34" charset="0"/>
                              <a:cs typeface="Arial"/>
                            </a:rPr>
                            <a:t>Operation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25907">
                          <a:solidFill>
                            <a:srgbClr val="000000"/>
                          </a:solidFill>
                          <a:prstDash val="solid"/>
                        </a:lnT>
                        <a:lnB w="12192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5565">
                            <a:lnSpc>
                              <a:spcPct val="100000"/>
                            </a:lnSpc>
                          </a:pPr>
                          <a:r>
                            <a:rPr sz="1600" b="1" spc="-5" dirty="0">
                              <a:latin typeface="Calibri" panose="020F0502020204030204" pitchFamily="34" charset="0"/>
                              <a:cs typeface="Arial"/>
                            </a:rPr>
                            <a:t>Flags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25907">
                          <a:solidFill>
                            <a:srgbClr val="000000"/>
                          </a:solidFill>
                          <a:prstDash val="solid"/>
                        </a:lnT>
                        <a:lnB w="12192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67640" marR="107950" indent="-52069" algn="l" defTabSz="914400" rtl="0" eaLnBrk="1" fontAlgn="auto" latinLnBrk="1" hangingPunct="1">
                            <a:lnSpc>
                              <a:spcPct val="105000"/>
                            </a:lnSpc>
                            <a:spcBef>
                              <a:spcPts val="18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600" b="1" baseline="0" dirty="0">
                              <a:latin typeface="Calibri" panose="020F0502020204030204" pitchFamily="34" charset="0"/>
                              <a:cs typeface="Arial"/>
                            </a:rPr>
                            <a:t>No. of </a:t>
                          </a:r>
                          <a:r>
                            <a:rPr lang="en-US" altLang="ko-KR" sz="1600" b="1" dirty="0">
                              <a:latin typeface="Calibri" panose="020F0502020204030204" pitchFamily="34" charset="0"/>
                              <a:cs typeface="Arial"/>
                            </a:rPr>
                            <a:t>C</a:t>
                          </a:r>
                          <a:r>
                            <a:rPr lang="en-US" altLang="ko-KR" sz="1600" b="1" spc="-5" dirty="0">
                              <a:latin typeface="Calibri" panose="020F0502020204030204" pitchFamily="34" charset="0"/>
                              <a:cs typeface="Arial"/>
                            </a:rPr>
                            <a:t>l</a:t>
                          </a:r>
                          <a:r>
                            <a:rPr lang="en-US" altLang="ko-KR" sz="1600" b="1" dirty="0">
                              <a:latin typeface="Calibri" panose="020F0502020204030204" pitchFamily="34" charset="0"/>
                              <a:cs typeface="Arial"/>
                            </a:rPr>
                            <a:t>o</a:t>
                          </a:r>
                          <a:r>
                            <a:rPr lang="en-US" altLang="ko-KR" sz="1600" b="1" spc="-25" dirty="0">
                              <a:latin typeface="Calibri" panose="020F0502020204030204" pitchFamily="34" charset="0"/>
                              <a:cs typeface="Arial"/>
                            </a:rPr>
                            <a:t>c</a:t>
                          </a:r>
                          <a:r>
                            <a:rPr lang="en-US" altLang="ko-KR" sz="1600" b="1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lang="en-US" altLang="ko-KR"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25907">
                          <a:solidFill>
                            <a:srgbClr val="000000"/>
                          </a:solidFill>
                          <a:prstDash val="solid"/>
                        </a:lnT>
                        <a:lnB w="12192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51379">
                    <a:tc gridSpan="6"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285"/>
                            </a:spcBef>
                          </a:pPr>
                          <a:r>
                            <a:rPr sz="1600" b="1" spc="-10" dirty="0">
                              <a:latin typeface="Calibri" panose="020F0502020204030204" pitchFamily="34" charset="0"/>
                              <a:cs typeface="Arial"/>
                            </a:rPr>
                            <a:t>BRANCH INSTRUCTIONS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12192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  <a:solidFill>
                          <a:srgbClr val="92D05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 marL="0" marR="0" marT="0" marB="0"/>
                    </a:tc>
                    <a:tc h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 marL="0" marR="0" marT="0" marB="0"/>
                    </a:tc>
                    <a:tc h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 marL="0" marR="0" marT="0" marB="0"/>
                    </a:tc>
                    <a:tc h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 marL="0" marR="0" marT="0" marB="0"/>
                    </a:tc>
                    <a:tc h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51378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BREQ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350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</a:t>
                          </a:r>
                          <a:r>
                            <a:rPr sz="1600" spc="-7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Equal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(Z = 1)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then 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PC + k +</a:t>
                          </a:r>
                          <a:r>
                            <a:rPr sz="1600" spc="3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1120" algn="ctr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53269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10" dirty="0">
                              <a:solidFill>
                                <a:srgbClr val="0000FF"/>
                              </a:solidFill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BRNE</a:t>
                          </a:r>
                          <a:endParaRPr sz="1600" dirty="0">
                            <a:solidFill>
                              <a:srgbClr val="0000FF"/>
                            </a:solidFill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4139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 Not</a:t>
                          </a:r>
                          <a:r>
                            <a:rPr sz="1600" spc="-7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Equal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(Z = 0)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then 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PC + k +</a:t>
                          </a:r>
                          <a:r>
                            <a:rPr sz="1600" spc="3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1120" algn="ctr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251378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10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BRCS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4139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 </a:t>
                          </a: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Carry</a:t>
                          </a:r>
                          <a:r>
                            <a:rPr sz="1600" spc="-6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Set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556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(C = </a:t>
                          </a: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1)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then 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PC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+ k + 1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69215" algn="ctr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251378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10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BRCC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4139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 </a:t>
                          </a: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Carry</a:t>
                          </a:r>
                          <a:r>
                            <a:rPr sz="1600" spc="-6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Cleared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556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(C = </a:t>
                          </a: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0)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then 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PC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+ k + 1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69215" algn="ctr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253269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BRSH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4139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 Same or</a:t>
                          </a:r>
                          <a:r>
                            <a:rPr sz="1600" spc="-6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Higher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556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(C = </a:t>
                          </a: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0)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then 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PC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+ k + 1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69215" algn="ctr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251378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10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BRLO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350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</a:t>
                          </a:r>
                          <a:r>
                            <a:rPr sz="1600" spc="-8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Lower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(C = </a:t>
                          </a: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1)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then 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PC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+ k +</a:t>
                          </a:r>
                          <a:r>
                            <a:rPr sz="1600" spc="2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69215" algn="ctr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251378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BRMI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350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Minus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(N = </a:t>
                          </a: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1)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then 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PC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+ k +</a:t>
                          </a:r>
                          <a:r>
                            <a:rPr sz="1600" spc="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69215" algn="ctr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253269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BRPL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4139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</a:t>
                          </a:r>
                          <a:r>
                            <a:rPr sz="1600" spc="-8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Plus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(N = </a:t>
                          </a: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0)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then 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PC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+ k +</a:t>
                          </a:r>
                          <a:r>
                            <a:rPr sz="1600" spc="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69215" algn="ctr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251378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10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BRGE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350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 Greater </a:t>
                          </a: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or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Equal,</a:t>
                          </a:r>
                          <a:r>
                            <a:rPr sz="1600" spc="-6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Signed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(N 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600" i="1" spc="-5" smtClean="0">
                                  <a:latin typeface="Cambria Math"/>
                                  <a:cs typeface="Arial"/>
                                </a:rPr>
                                <m:t>⨁</m:t>
                              </m:r>
                            </m:oMath>
                          </a14:m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V= 0) then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PC+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k +</a:t>
                          </a:r>
                          <a:r>
                            <a:rPr sz="1600" spc="7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2390" algn="ctr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  <a:tr h="251379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30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BRLT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350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 Less Than,</a:t>
                          </a:r>
                          <a:r>
                            <a:rPr sz="1600" spc="-5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Signed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(N 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600" i="1" spc="-5" smtClean="0">
                                  <a:latin typeface="Cambria Math"/>
                                  <a:cs typeface="Arial"/>
                                </a:rPr>
                                <m:t>⨁</m:t>
                              </m:r>
                            </m:oMath>
                          </a14:m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V= 1) then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PC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+ k +</a:t>
                          </a:r>
                          <a:r>
                            <a:rPr sz="1600" spc="8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69215" algn="ctr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  <a:tr h="253268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10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BRHS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4139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 Half </a:t>
                          </a: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Carry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Flag</a:t>
                          </a:r>
                          <a:r>
                            <a:rPr sz="1600" spc="-3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Set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556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(H = </a:t>
                          </a: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1)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then 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PC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+ k + 1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69215" algn="ctr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12"/>
                      </a:ext>
                    </a:extLst>
                  </a:tr>
                  <a:tr h="251379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10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BRHC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4139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 Half </a:t>
                          </a: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Carry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Flag</a:t>
                          </a:r>
                          <a:r>
                            <a:rPr sz="1600" spc="-3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Cleared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556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(H = </a:t>
                          </a: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0)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then 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PC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+ k + 1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69215" algn="ctr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13"/>
                      </a:ext>
                    </a:extLst>
                  </a:tr>
                  <a:tr h="251379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15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BRTS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287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 T Flag</a:t>
                          </a:r>
                          <a:r>
                            <a:rPr sz="1600" spc="-7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Set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175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(T = 1)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then 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PC + k +</a:t>
                          </a:r>
                          <a:r>
                            <a:rPr sz="1600" spc="6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1120" algn="ctr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14"/>
                      </a:ext>
                    </a:extLst>
                  </a:tr>
                  <a:tr h="253268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spc="-15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BRTC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2870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 T Flag</a:t>
                          </a:r>
                          <a:r>
                            <a:rPr sz="1600" spc="-6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Cleared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1755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(T = 0)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then 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PC + k +</a:t>
                          </a:r>
                          <a:r>
                            <a:rPr sz="1600" spc="6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1120" algn="ctr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15"/>
                      </a:ext>
                    </a:extLst>
                  </a:tr>
                  <a:tr h="251379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15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BRVS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4139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Overflow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Flag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is</a:t>
                          </a:r>
                          <a:r>
                            <a:rPr sz="1600" spc="-2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Set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(V = 1)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then 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PC + k +</a:t>
                          </a:r>
                          <a:r>
                            <a:rPr sz="1600" spc="4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1755" algn="ctr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16"/>
                      </a:ext>
                    </a:extLst>
                  </a:tr>
                  <a:tr h="251379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spc="-15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BRVC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4139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Overflow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Flag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is</a:t>
                          </a:r>
                          <a:r>
                            <a:rPr sz="1600" spc="-3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Cleared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(V = 0)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then 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PC + k +</a:t>
                          </a:r>
                          <a:r>
                            <a:rPr sz="1600" spc="4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1755" algn="ctr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17"/>
                      </a:ext>
                    </a:extLst>
                  </a:tr>
                  <a:tr h="253268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spc="-5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BRIE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3505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 Interrupt</a:t>
                          </a:r>
                          <a:r>
                            <a:rPr sz="1600" spc="-2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Enabled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</a:t>
                          </a:r>
                          <a:r>
                            <a:rPr sz="1600" spc="-5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I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 = 1)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then 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PC + k +</a:t>
                          </a:r>
                          <a:r>
                            <a:rPr sz="1600" spc="3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1755" algn="ctr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18"/>
                      </a:ext>
                    </a:extLst>
                  </a:tr>
                  <a:tr h="251379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BRID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6096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350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6096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 Interrupt</a:t>
                          </a:r>
                          <a:r>
                            <a:rPr sz="1600" spc="-3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Disabled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6096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</a:t>
                          </a:r>
                          <a:r>
                            <a:rPr lang="en-US" altLang="ko-KR" sz="1600" spc="-5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I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 = 0)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then 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PC + k +</a:t>
                          </a:r>
                          <a:r>
                            <a:rPr sz="1600" spc="4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6096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6096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1755" algn="ctr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6096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1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object 2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60066060"/>
                  </p:ext>
                </p:extLst>
              </p:nvPr>
            </p:nvGraphicFramePr>
            <p:xfrm>
              <a:off x="454659" y="922720"/>
              <a:ext cx="11265487" cy="5289182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0679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16660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29953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3419703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146575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926272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501650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</a:pPr>
                          <a:r>
                            <a:rPr sz="1600" b="1" spc="-5" dirty="0">
                              <a:latin typeface="Calibri" panose="020F0502020204030204" pitchFamily="34" charset="0"/>
                              <a:cs typeface="Arial"/>
                            </a:rPr>
                            <a:t>Mnemonics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25907">
                          <a:solidFill>
                            <a:srgbClr val="000000"/>
                          </a:solidFill>
                          <a:prstDash val="solid"/>
                        </a:lnT>
                        <a:lnB w="12192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</a:pPr>
                          <a:r>
                            <a:rPr sz="1600" b="1" spc="-5" dirty="0">
                              <a:latin typeface="Calibri" panose="020F0502020204030204" pitchFamily="34" charset="0"/>
                              <a:cs typeface="Arial"/>
                            </a:rPr>
                            <a:t>Operands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25907">
                          <a:solidFill>
                            <a:srgbClr val="000000"/>
                          </a:solidFill>
                          <a:prstDash val="solid"/>
                        </a:lnT>
                        <a:lnB w="12192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</a:pPr>
                          <a:r>
                            <a:rPr sz="1600" b="1" spc="-5" dirty="0">
                              <a:latin typeface="Calibri" panose="020F0502020204030204" pitchFamily="34" charset="0"/>
                              <a:cs typeface="Arial"/>
                            </a:rPr>
                            <a:t>Description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25907">
                          <a:solidFill>
                            <a:srgbClr val="000000"/>
                          </a:solidFill>
                          <a:prstDash val="solid"/>
                        </a:lnT>
                        <a:lnB w="12192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5565">
                            <a:lnSpc>
                              <a:spcPct val="100000"/>
                            </a:lnSpc>
                          </a:pPr>
                          <a:r>
                            <a:rPr sz="1600" b="1" spc="-5" dirty="0">
                              <a:latin typeface="Calibri" panose="020F0502020204030204" pitchFamily="34" charset="0"/>
                              <a:cs typeface="Arial"/>
                            </a:rPr>
                            <a:t>Operation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25907">
                          <a:solidFill>
                            <a:srgbClr val="000000"/>
                          </a:solidFill>
                          <a:prstDash val="solid"/>
                        </a:lnT>
                        <a:lnB w="12192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5565">
                            <a:lnSpc>
                              <a:spcPct val="100000"/>
                            </a:lnSpc>
                          </a:pPr>
                          <a:r>
                            <a:rPr sz="1600" b="1" spc="-5" dirty="0">
                              <a:latin typeface="Calibri" panose="020F0502020204030204" pitchFamily="34" charset="0"/>
                              <a:cs typeface="Arial"/>
                            </a:rPr>
                            <a:t>Flags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25907">
                          <a:solidFill>
                            <a:srgbClr val="000000"/>
                          </a:solidFill>
                          <a:prstDash val="solid"/>
                        </a:lnT>
                        <a:lnB w="12192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67640" marR="107950" indent="-52069" algn="l" defTabSz="914400" rtl="0" eaLnBrk="1" fontAlgn="auto" latinLnBrk="1" hangingPunct="1">
                            <a:lnSpc>
                              <a:spcPct val="105000"/>
                            </a:lnSpc>
                            <a:spcBef>
                              <a:spcPts val="18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600" b="1" baseline="0" dirty="0">
                              <a:latin typeface="Calibri" panose="020F0502020204030204" pitchFamily="34" charset="0"/>
                              <a:cs typeface="Arial"/>
                            </a:rPr>
                            <a:t>No. of </a:t>
                          </a:r>
                          <a:r>
                            <a:rPr lang="en-US" altLang="ko-KR" sz="1600" b="1" dirty="0">
                              <a:latin typeface="Calibri" panose="020F0502020204030204" pitchFamily="34" charset="0"/>
                              <a:cs typeface="Arial"/>
                            </a:rPr>
                            <a:t>C</a:t>
                          </a:r>
                          <a:r>
                            <a:rPr lang="en-US" altLang="ko-KR" sz="1600" b="1" spc="-5" dirty="0">
                              <a:latin typeface="Calibri" panose="020F0502020204030204" pitchFamily="34" charset="0"/>
                              <a:cs typeface="Arial"/>
                            </a:rPr>
                            <a:t>l</a:t>
                          </a:r>
                          <a:r>
                            <a:rPr lang="en-US" altLang="ko-KR" sz="1600" b="1" dirty="0">
                              <a:latin typeface="Calibri" panose="020F0502020204030204" pitchFamily="34" charset="0"/>
                              <a:cs typeface="Arial"/>
                            </a:rPr>
                            <a:t>o</a:t>
                          </a:r>
                          <a:r>
                            <a:rPr lang="en-US" altLang="ko-KR" sz="1600" b="1" spc="-25" dirty="0">
                              <a:latin typeface="Calibri" panose="020F0502020204030204" pitchFamily="34" charset="0"/>
                              <a:cs typeface="Arial"/>
                            </a:rPr>
                            <a:t>c</a:t>
                          </a:r>
                          <a:r>
                            <a:rPr lang="en-US" altLang="ko-KR" sz="1600" b="1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lang="en-US" altLang="ko-KR"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25907">
                          <a:solidFill>
                            <a:srgbClr val="000000"/>
                          </a:solidFill>
                          <a:prstDash val="solid"/>
                        </a:lnT>
                        <a:lnB w="12192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51379">
                    <a:tc gridSpan="6"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285"/>
                            </a:spcBef>
                          </a:pPr>
                          <a:r>
                            <a:rPr sz="1600" b="1" spc="-10" dirty="0">
                              <a:latin typeface="Calibri" panose="020F0502020204030204" pitchFamily="34" charset="0"/>
                              <a:cs typeface="Arial"/>
                            </a:rPr>
                            <a:t>BRANCH INSTRUCTIONS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12192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  <a:solidFill>
                          <a:srgbClr val="92D050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 marL="0" marR="0" marT="0" marB="0"/>
                    </a:tc>
                    <a:tc h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 marL="0" marR="0" marT="0" marB="0"/>
                    </a:tc>
                    <a:tc h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 marL="0" marR="0" marT="0" marB="0"/>
                    </a:tc>
                    <a:tc h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 marL="0" marR="0" marT="0" marB="0"/>
                    </a:tc>
                    <a:tc h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51378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BREQ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350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</a:t>
                          </a:r>
                          <a:r>
                            <a:rPr sz="1600" spc="-7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Equal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(Z = 1)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then 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PC + k +</a:t>
                          </a:r>
                          <a:r>
                            <a:rPr sz="1600" spc="3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1120" algn="ctr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53269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10" dirty="0">
                              <a:solidFill>
                                <a:srgbClr val="0000FF"/>
                              </a:solidFill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BRNE</a:t>
                          </a:r>
                          <a:endParaRPr sz="1600" dirty="0">
                            <a:solidFill>
                              <a:srgbClr val="0000FF"/>
                            </a:solidFill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4139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 Not</a:t>
                          </a:r>
                          <a:r>
                            <a:rPr sz="1600" spc="-7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Equal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(Z = 0)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then 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PC + k +</a:t>
                          </a:r>
                          <a:r>
                            <a:rPr sz="1600" spc="3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1120" algn="ctr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251378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10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BRCS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4139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 </a:t>
                          </a: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Carry</a:t>
                          </a:r>
                          <a:r>
                            <a:rPr sz="1600" spc="-6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Set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556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(C = </a:t>
                          </a: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1)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then 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PC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+ k + 1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69215" algn="ctr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251378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10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BRCC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4139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 </a:t>
                          </a: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Carry</a:t>
                          </a:r>
                          <a:r>
                            <a:rPr sz="1600" spc="-6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Cleared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556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(C = </a:t>
                          </a: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0)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then 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PC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+ k + 1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69215" algn="ctr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253269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BRSH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4139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 Same or</a:t>
                          </a:r>
                          <a:r>
                            <a:rPr sz="1600" spc="-6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Higher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556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(C = </a:t>
                          </a: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0)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then 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PC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+ k + 1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69215" algn="ctr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251378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10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BRLO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350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</a:t>
                          </a:r>
                          <a:r>
                            <a:rPr sz="1600" spc="-8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Lower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(C = </a:t>
                          </a: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1)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then 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PC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+ k +</a:t>
                          </a:r>
                          <a:r>
                            <a:rPr sz="1600" spc="2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69215" algn="ctr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251378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BRMI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350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Minus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(N = </a:t>
                          </a: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1)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then 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PC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+ k +</a:t>
                          </a:r>
                          <a:r>
                            <a:rPr sz="1600" spc="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69215" algn="ctr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253269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BRPL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4139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</a:t>
                          </a:r>
                          <a:r>
                            <a:rPr sz="1600" spc="-8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Plus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(N = </a:t>
                          </a: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0)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then 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PC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+ k +</a:t>
                          </a:r>
                          <a:r>
                            <a:rPr sz="1600" spc="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69215" algn="ctr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251378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10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BRGE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350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 Greater </a:t>
                          </a: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or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Equal,</a:t>
                          </a:r>
                          <a:r>
                            <a:rPr sz="1600" spc="-6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Signed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  <a:blipFill>
                          <a:blip r:embed="rId3"/>
                          <a:stretch>
                            <a:fillRect l="-168984" t="-1131707" r="-61141" b="-9560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2390" algn="ctr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  <a:tr h="251379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30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BRLT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350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 Less Than,</a:t>
                          </a:r>
                          <a:r>
                            <a:rPr sz="1600" spc="-5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Signed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  <a:blipFill>
                          <a:blip r:embed="rId3"/>
                          <a:stretch>
                            <a:fillRect l="-168984" t="-1202381" r="-61141" b="-83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7366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69215" algn="ctr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  <a:tr h="253268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10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BRHS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4139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 Half </a:t>
                          </a: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Carry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Flag</a:t>
                          </a:r>
                          <a:r>
                            <a:rPr sz="1600" spc="-3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Set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5565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(H = </a:t>
                          </a: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1)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then 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PC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+ k + 1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69215" algn="ctr">
                            <a:lnSpc>
                              <a:spcPct val="100000"/>
                            </a:lnSpc>
                            <a:spcBef>
                              <a:spcPts val="325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12"/>
                      </a:ext>
                    </a:extLst>
                  </a:tr>
                  <a:tr h="251379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10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BRHC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4139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 Half </a:t>
                          </a: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Carry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Flag</a:t>
                          </a:r>
                          <a:r>
                            <a:rPr sz="1600" spc="-3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Cleared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556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(H = </a:t>
                          </a: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0)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then 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PC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+ k + 1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69215" algn="ctr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13"/>
                      </a:ext>
                    </a:extLst>
                  </a:tr>
                  <a:tr h="251379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15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BRTS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287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 T Flag</a:t>
                          </a:r>
                          <a:r>
                            <a:rPr sz="1600" spc="-7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Set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175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(T = 1)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then 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PC + k +</a:t>
                          </a:r>
                          <a:r>
                            <a:rPr sz="1600" spc="6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1120" algn="ctr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14"/>
                      </a:ext>
                    </a:extLst>
                  </a:tr>
                  <a:tr h="253268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spc="-15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BRTC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2870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 T Flag</a:t>
                          </a:r>
                          <a:r>
                            <a:rPr sz="1600" spc="-6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Cleared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1755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(T = 0)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then 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PC + k +</a:t>
                          </a:r>
                          <a:r>
                            <a:rPr sz="1600" spc="6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1120" algn="ctr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15"/>
                      </a:ext>
                    </a:extLst>
                  </a:tr>
                  <a:tr h="251379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15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BRVS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4139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Overflow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Flag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is</a:t>
                          </a:r>
                          <a:r>
                            <a:rPr sz="1600" spc="-2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Set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366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(V = 1)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then 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PC + k +</a:t>
                          </a:r>
                          <a:r>
                            <a:rPr sz="1600" spc="4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1755" algn="ctr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16"/>
                      </a:ext>
                    </a:extLst>
                  </a:tr>
                  <a:tr h="251379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spc="-15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BRVC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4139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Overflow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Flag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is</a:t>
                          </a:r>
                          <a:r>
                            <a:rPr sz="1600" spc="-3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Cleared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(V = 0)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then 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PC + k +</a:t>
                          </a:r>
                          <a:r>
                            <a:rPr sz="1600" spc="4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1755" algn="ctr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17"/>
                      </a:ext>
                    </a:extLst>
                  </a:tr>
                  <a:tr h="253268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spc="-5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BRIE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3505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 Interrupt</a:t>
                          </a:r>
                          <a:r>
                            <a:rPr sz="1600" spc="-2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Enabled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</a:t>
                          </a:r>
                          <a:r>
                            <a:rPr sz="1600" spc="-5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I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 = 1)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then 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PC + k +</a:t>
                          </a:r>
                          <a:r>
                            <a:rPr sz="1600" spc="35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1755" algn="ctr">
                            <a:lnSpc>
                              <a:spcPct val="100000"/>
                            </a:lnSpc>
                            <a:spcBef>
                              <a:spcPts val="32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3048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18"/>
                      </a:ext>
                    </a:extLst>
                  </a:tr>
                  <a:tr h="251379">
                    <a:tc>
                      <a:txBody>
                        <a:bodyPr/>
                        <a:lstStyle/>
                        <a:p>
                          <a:pPr marL="7302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BRID</a:t>
                          </a:r>
                          <a:endParaRPr sz="1600" dirty="0">
                            <a:latin typeface="Consolas" panose="020B0609020204030204" pitchFamily="49" charset="0"/>
                            <a:cs typeface="Consolas" panose="020B0609020204030204" pitchFamily="49" charset="0"/>
                          </a:endParaRPr>
                        </a:p>
                      </a:txBody>
                      <a:tcPr marL="0" marR="0" marT="0" marB="0" anchor="ctr">
                        <a:lnL w="6095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6096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10350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dirty="0">
                              <a:latin typeface="Calibri" panose="020F0502020204030204" pitchFamily="34" charset="0"/>
                              <a:cs typeface="Arial"/>
                            </a:rPr>
                            <a:t>k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6096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295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Branch if Interrupt</a:t>
                          </a:r>
                          <a:r>
                            <a:rPr sz="1600" spc="-3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Disabled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6096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if (</a:t>
                          </a:r>
                          <a:r>
                            <a:rPr lang="en-US" altLang="ko-KR" sz="1600" spc="-5" dirty="0">
                              <a:latin typeface="Consolas" panose="020B0609020204030204" pitchFamily="49" charset="0"/>
                              <a:cs typeface="Consolas" panose="020B0609020204030204" pitchFamily="49" charset="0"/>
                            </a:rPr>
                            <a:t>I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 = 0) 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Arial"/>
                            </a:rPr>
                            <a:t>then PC </a:t>
                          </a:r>
                          <a:r>
                            <a:rPr lang="ko-KR" altLang="en-US" sz="1600" spc="-5" dirty="0">
                              <a:latin typeface="Calibri" panose="020F0502020204030204" pitchFamily="34" charset="0"/>
                              <a:cs typeface="Arial"/>
                            </a:rPr>
                            <a:t>←</a:t>
                          </a:r>
                          <a:r>
                            <a:rPr sz="1600" spc="-10" dirty="0">
                              <a:latin typeface="Calibri" panose="020F0502020204030204" pitchFamily="34" charset="0"/>
                              <a:cs typeface="Times New Roman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PC + k +</a:t>
                          </a:r>
                          <a:r>
                            <a:rPr sz="1600" spc="4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6096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4930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None</a:t>
                          </a:r>
                          <a:endParaRPr sz="160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3048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6096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71755" algn="ctr">
                            <a:lnSpc>
                              <a:spcPct val="100000"/>
                            </a:lnSpc>
                            <a:spcBef>
                              <a:spcPts val="310"/>
                            </a:spcBef>
                          </a:pP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1 /</a:t>
                          </a:r>
                          <a:r>
                            <a:rPr sz="1600" spc="-90" dirty="0">
                              <a:latin typeface="Calibri" panose="020F0502020204030204" pitchFamily="34" charset="0"/>
                              <a:cs typeface="Arial"/>
                            </a:rPr>
                            <a:t> </a:t>
                          </a:r>
                          <a:r>
                            <a:rPr sz="1600" spc="-5" dirty="0">
                              <a:latin typeface="Calibri" panose="020F0502020204030204" pitchFamily="34" charset="0"/>
                              <a:cs typeface="Arial"/>
                            </a:rPr>
                            <a:t>2</a:t>
                          </a:r>
                          <a:endParaRPr sz="1600" dirty="0">
                            <a:latin typeface="Calibri" panose="020F0502020204030204" pitchFamily="34" charset="0"/>
                            <a:cs typeface="Arial"/>
                          </a:endParaRPr>
                        </a:p>
                      </a:txBody>
                      <a:tcPr marL="0" marR="0" marT="0" marB="0" anchor="ctr">
                        <a:lnL w="3048">
                          <a:solidFill>
                            <a:srgbClr val="000000"/>
                          </a:solidFill>
                          <a:prstDash val="solid"/>
                        </a:lnL>
                        <a:lnR w="6096">
                          <a:solidFill>
                            <a:srgbClr val="000000"/>
                          </a:solidFill>
                          <a:prstDash val="solid"/>
                        </a:lnR>
                        <a:lnT w="3048">
                          <a:solidFill>
                            <a:srgbClr val="000000"/>
                          </a:solidFill>
                          <a:prstDash val="solid"/>
                        </a:lnT>
                        <a:lnB w="6096">
                          <a:solidFill>
                            <a:srgbClr val="00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1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973191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조건부 분기 명령어를 사용한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ko-KR" alt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반복문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Biomedical Engineering, Inje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3293666" cy="360000"/>
          </a:xfrm>
        </p:spPr>
        <p:txBody>
          <a:bodyPr/>
          <a:lstStyle/>
          <a:p>
            <a:fld id="{2046D2FC-8D97-4FD6-ADAA-D3D00B65FB03}" type="slidenum">
              <a:rPr lang="ko-KR" altLang="en-US" smtClean="0"/>
              <a:pPr/>
              <a:t>25</a:t>
            </a:fld>
            <a:endParaRPr lang="ko-KR" altLang="en-US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B909D41B-FA51-4808-B6DE-A49475AC7A42}"/>
              </a:ext>
            </a:extLst>
          </p:cNvPr>
          <p:cNvSpPr/>
          <p:nvPr/>
        </p:nvSpPr>
        <p:spPr>
          <a:xfrm>
            <a:off x="837467" y="2254943"/>
            <a:ext cx="5774348" cy="2108269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1</a:t>
            </a:r>
            <a:r>
              <a:rPr lang="ko-KR" alt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부터 </a:t>
            </a:r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10</a:t>
            </a:r>
            <a:r>
              <a:rPr lang="ko-KR" alt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까지의 합 구하기</a:t>
            </a:r>
            <a:endParaRPr lang="en-US" altLang="ko-KR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pt-BR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sub	</a:t>
            </a:r>
            <a:r>
              <a:rPr lang="pt-BR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r17,r17</a:t>
            </a:r>
            <a:r>
              <a:rPr lang="pt-BR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sum=0, C=0</a:t>
            </a:r>
            <a:endParaRPr lang="pt-BR" altLang="ko-KR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ko-K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ldi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r16,10</a:t>
            </a:r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n=10</a:t>
            </a:r>
            <a:endParaRPr lang="en-US" altLang="ko-KR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loop:	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add	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r17,r16</a:t>
            </a:r>
          </a:p>
          <a:p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ko-K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dec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r16</a:t>
            </a:r>
          </a:p>
          <a:p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ko-K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brne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loop</a:t>
            </a:r>
          </a:p>
          <a:p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here:	</a:t>
            </a:r>
            <a:r>
              <a:rPr lang="en-US" altLang="ko-K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rjmp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F4CD33-678C-4425-8882-7FB0F21B28BA}"/>
              </a:ext>
            </a:extLst>
          </p:cNvPr>
          <p:cNvSpPr txBox="1"/>
          <p:nvPr/>
        </p:nvSpPr>
        <p:spPr>
          <a:xfrm>
            <a:off x="837467" y="1346479"/>
            <a:ext cx="3983783" cy="3693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LDI, RJMP, ADC, </a:t>
            </a:r>
            <a:r>
              <a:rPr lang="en-US" altLang="ko-KR" dirty="0">
                <a:solidFill>
                  <a:srgbClr val="0000FF"/>
                </a:solidFill>
                <a:latin typeface="Consolas" panose="020B0609020204030204" pitchFamily="49" charset="0"/>
              </a:rPr>
              <a:t>SUB</a:t>
            </a:r>
            <a:r>
              <a:rPr lang="en-US" altLang="ko-KR" dirty="0">
                <a:latin typeface="Consolas" panose="020B0609020204030204" pitchFamily="49" charset="0"/>
              </a:rPr>
              <a:t>, </a:t>
            </a:r>
            <a:r>
              <a:rPr lang="en-US" altLang="ko-KR" dirty="0">
                <a:solidFill>
                  <a:srgbClr val="0000FF"/>
                </a:solidFill>
                <a:latin typeface="Consolas" panose="020B0609020204030204" pitchFamily="49" charset="0"/>
              </a:rPr>
              <a:t>DEC</a:t>
            </a:r>
            <a:r>
              <a:rPr lang="en-US" altLang="ko-KR" dirty="0">
                <a:latin typeface="Consolas" panose="020B0609020204030204" pitchFamily="49" charset="0"/>
              </a:rPr>
              <a:t>, </a:t>
            </a: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</a:rPr>
              <a:t>BRNE</a:t>
            </a:r>
            <a:endParaRPr lang="ko-KR" altLang="en-US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2293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Biomedical Engineering, </a:t>
            </a:r>
            <a:r>
              <a:rPr lang="en-US" altLang="ko-KR" dirty="0" err="1"/>
              <a:t>Inje</a:t>
            </a:r>
            <a:r>
              <a:rPr lang="en-US" altLang="ko-KR" dirty="0"/>
              <a:t>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26</a:t>
            </a:fld>
            <a:endParaRPr lang="ko-KR" altLang="en-US"/>
          </a:p>
        </p:txBody>
      </p:sp>
      <p:sp>
        <p:nvSpPr>
          <p:cNvPr id="31" name="제목 1">
            <a:extLst>
              <a:ext uri="{FF2B5EF4-FFF2-40B4-BE49-F238E27FC236}">
                <a16:creationId xmlns:a16="http://schemas.microsoft.com/office/drawing/2014/main" id="{1ED52F1C-E42C-4B05-8A92-8CDE7A1A239B}"/>
              </a:ext>
            </a:extLst>
          </p:cNvPr>
          <p:cNvSpPr txBox="1">
            <a:spLocks/>
          </p:cNvSpPr>
          <p:nvPr/>
        </p:nvSpPr>
        <p:spPr>
          <a:xfrm>
            <a:off x="288000" y="2250831"/>
            <a:ext cx="11616266" cy="1838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ko-KR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데이터 이동 명령어 </a:t>
            </a:r>
            <a:endParaRPr lang="en-US" altLang="ko-K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200000"/>
              </a:lnSpc>
            </a:pPr>
            <a:r>
              <a:rPr lang="en-US" altLang="ko-K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(Data Transfer Instructions)</a:t>
            </a:r>
            <a:endParaRPr lang="ko-KR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2513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ATmega328PB Instruction Set (6)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Biomedical Engineering, </a:t>
            </a:r>
            <a:r>
              <a:rPr lang="en-US" altLang="ko-KR" dirty="0" err="1"/>
              <a:t>Inje</a:t>
            </a:r>
            <a:r>
              <a:rPr lang="en-US" altLang="ko-KR" dirty="0"/>
              <a:t>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27</a:t>
            </a:fld>
            <a:endParaRPr lang="ko-KR" altLang="en-US"/>
          </a:p>
        </p:txBody>
      </p:sp>
      <p:graphicFrame>
        <p:nvGraphicFramePr>
          <p:cNvPr id="8" name="object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986363"/>
              </p:ext>
            </p:extLst>
          </p:nvPr>
        </p:nvGraphicFramePr>
        <p:xfrm>
          <a:off x="412325" y="902204"/>
          <a:ext cx="11390207" cy="53506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6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4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2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59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23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44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329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libri" panose="020F0502020204030204" pitchFamily="34" charset="0"/>
                          <a:cs typeface="Arial"/>
                        </a:rPr>
                        <a:t>Mnemonics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25907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libri" panose="020F0502020204030204" pitchFamily="34" charset="0"/>
                          <a:cs typeface="Arial"/>
                        </a:rPr>
                        <a:t>Operands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25907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Calibri" panose="020F0502020204030204" pitchFamily="34" charset="0"/>
                          <a:cs typeface="Arial"/>
                        </a:rPr>
                        <a:t>Description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25907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libri" panose="020F0502020204030204" pitchFamily="34" charset="0"/>
                          <a:cs typeface="Arial"/>
                        </a:rPr>
                        <a:t>Operation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25907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libri" panose="020F0502020204030204" pitchFamily="34" charset="0"/>
                          <a:cs typeface="Arial"/>
                        </a:rPr>
                        <a:t>Flags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25907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735" marR="105410" indent="-52069">
                        <a:lnSpc>
                          <a:spcPct val="105000"/>
                        </a:lnSpc>
                        <a:spcBef>
                          <a:spcPts val="180"/>
                        </a:spcBef>
                      </a:pPr>
                      <a:r>
                        <a:rPr lang="en-US" altLang="ko-KR" sz="1600" b="1" baseline="0" dirty="0">
                          <a:latin typeface="Calibri" panose="020F0502020204030204" pitchFamily="34" charset="0"/>
                          <a:cs typeface="Arial"/>
                        </a:rPr>
                        <a:t>No. of </a:t>
                      </a:r>
                      <a:r>
                        <a:rPr lang="en-US" altLang="ko-KR" sz="1600" b="1" dirty="0">
                          <a:latin typeface="Calibri" panose="020F0502020204030204" pitchFamily="34" charset="0"/>
                          <a:cs typeface="Arial"/>
                        </a:rPr>
                        <a:t>C</a:t>
                      </a:r>
                      <a:r>
                        <a:rPr lang="en-US" altLang="ko-KR" sz="1600" b="1" spc="-5" dirty="0">
                          <a:latin typeface="Calibri" panose="020F0502020204030204" pitchFamily="34" charset="0"/>
                          <a:cs typeface="Arial"/>
                        </a:rPr>
                        <a:t>l</a:t>
                      </a:r>
                      <a:r>
                        <a:rPr lang="en-US" altLang="ko-KR" sz="1600" b="1" dirty="0">
                          <a:latin typeface="Calibri" panose="020F0502020204030204" pitchFamily="34" charset="0"/>
                          <a:cs typeface="Arial"/>
                        </a:rPr>
                        <a:t>o</a:t>
                      </a:r>
                      <a:r>
                        <a:rPr lang="en-US" altLang="ko-KR" sz="1600" b="1" spc="-25" dirty="0">
                          <a:latin typeface="Calibri" panose="020F0502020204030204" pitchFamily="34" charset="0"/>
                          <a:cs typeface="Arial"/>
                        </a:rPr>
                        <a:t>c</a:t>
                      </a:r>
                      <a:r>
                        <a:rPr lang="en-US" altLang="ko-KR" sz="1600" b="1" dirty="0">
                          <a:latin typeface="Calibri" panose="020F0502020204030204" pitchFamily="34" charset="0"/>
                          <a:cs typeface="Arial"/>
                        </a:rPr>
                        <a:t>k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25907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609">
                <a:tc gridSpan="6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600" b="1" spc="-60" dirty="0">
                          <a:latin typeface="Calibri" panose="020F0502020204030204" pitchFamily="34" charset="0"/>
                          <a:cs typeface="Arial"/>
                        </a:rPr>
                        <a:t>DATA </a:t>
                      </a:r>
                      <a:r>
                        <a:rPr sz="1600" b="1" spc="-5" dirty="0">
                          <a:latin typeface="Calibri" panose="020F0502020204030204" pitchFamily="34" charset="0"/>
                          <a:cs typeface="Arial"/>
                        </a:rPr>
                        <a:t>TRANSFER</a:t>
                      </a:r>
                      <a:r>
                        <a:rPr sz="1600" b="1" spc="4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Calibri" panose="020F0502020204030204" pitchFamily="34" charset="0"/>
                          <a:cs typeface="Arial"/>
                        </a:rPr>
                        <a:t>INSTRUCTIONS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12192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609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25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MOV</a:t>
                      </a:r>
                      <a:endParaRPr sz="16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Rd,</a:t>
                      </a:r>
                      <a:r>
                        <a:rPr sz="1600" spc="-9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5" dirty="0">
                          <a:latin typeface="Calibri" panose="020F0502020204030204" pitchFamily="34" charset="0"/>
                          <a:cs typeface="Arial"/>
                        </a:rPr>
                        <a:t>Copy</a:t>
                      </a:r>
                      <a:r>
                        <a:rPr sz="1600" spc="-7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Register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55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747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solidFill>
                            <a:srgbClr val="C0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</a:t>
                      </a:r>
                      <a:r>
                        <a:rPr lang="en-US" sz="1600" spc="-5" dirty="0">
                          <a:solidFill>
                            <a:srgbClr val="C0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DI</a:t>
                      </a:r>
                      <a:endParaRPr sz="1600" dirty="0">
                        <a:solidFill>
                          <a:srgbClr val="C00000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Rd,</a:t>
                      </a:r>
                      <a:r>
                        <a:rPr sz="1600" spc="-9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K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Load</a:t>
                      </a:r>
                      <a:r>
                        <a:rPr sz="1600" spc="-9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Immediate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4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K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609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LDS</a:t>
                      </a:r>
                      <a:endParaRPr sz="16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Rd,</a:t>
                      </a:r>
                      <a:r>
                        <a:rPr sz="1600" spc="-9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k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Load Direct from</a:t>
                      </a:r>
                      <a:r>
                        <a:rPr sz="1600" spc="-5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SRAM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6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(k)</a:t>
                      </a: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3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609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LD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Rd,</a:t>
                      </a:r>
                      <a:r>
                        <a:rPr sz="1600" spc="-9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X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Load</a:t>
                      </a:r>
                      <a:r>
                        <a:rPr sz="1600" spc="-9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Indirect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35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(X)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2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6747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LD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Rd,</a:t>
                      </a:r>
                      <a:r>
                        <a:rPr sz="1600" spc="-9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X+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Load Indirect </a:t>
                      </a: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and</a:t>
                      </a:r>
                      <a:r>
                        <a:rPr sz="1600" spc="-2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Post-Increment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(X), </a:t>
                      </a:r>
                      <a:r>
                        <a:rPr lang="en-US" sz="1600" spc="-5" dirty="0">
                          <a:latin typeface="Calibri" panose="020F0502020204030204" pitchFamily="34" charset="0"/>
                          <a:cs typeface="Arial"/>
                        </a:rPr>
                        <a:t> 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X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X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+</a:t>
                      </a:r>
                      <a:r>
                        <a:rPr sz="1600" spc="4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2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609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LD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Rd,</a:t>
                      </a:r>
                      <a:r>
                        <a:rPr sz="1600" spc="-9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-X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Load Indirect </a:t>
                      </a: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and</a:t>
                      </a:r>
                      <a:r>
                        <a:rPr sz="1600" spc="-6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Pre-Decrement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X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X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- 1, </a:t>
                      </a:r>
                      <a:r>
                        <a:rPr lang="en-US" sz="1600" spc="-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15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(X)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2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4609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LD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Rd,</a:t>
                      </a:r>
                      <a:r>
                        <a:rPr sz="1600" spc="-9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Y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Load</a:t>
                      </a:r>
                      <a:r>
                        <a:rPr sz="1600" spc="-9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Indirect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35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(Y)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2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6747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LD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Rd,</a:t>
                      </a:r>
                      <a:r>
                        <a:rPr sz="1600" spc="-9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Y+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Load Indirect </a:t>
                      </a: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and</a:t>
                      </a:r>
                      <a:r>
                        <a:rPr sz="1600" spc="-2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Post-Increment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(Y), </a:t>
                      </a:r>
                      <a:r>
                        <a:rPr lang="en-US" sz="1600" spc="-5" dirty="0">
                          <a:latin typeface="Calibri" panose="020F0502020204030204" pitchFamily="34" charset="0"/>
                          <a:cs typeface="Arial"/>
                        </a:rPr>
                        <a:t> 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Y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Y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+</a:t>
                      </a:r>
                      <a:r>
                        <a:rPr sz="1600" spc="4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2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4609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LD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Rd,</a:t>
                      </a:r>
                      <a:r>
                        <a:rPr sz="1600" spc="-9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-Y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Load Indirect </a:t>
                      </a: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and</a:t>
                      </a:r>
                      <a:r>
                        <a:rPr sz="1600" spc="-6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Pre-Decrement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Y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Y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- 1, </a:t>
                      </a:r>
                      <a:r>
                        <a:rPr lang="en-US" sz="1600" spc="-5" dirty="0">
                          <a:latin typeface="Calibri" panose="020F0502020204030204" pitchFamily="34" charset="0"/>
                          <a:cs typeface="Arial"/>
                        </a:rPr>
                        <a:t>  </a:t>
                      </a: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45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(Y)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2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4609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LDD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Rd,Y+q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Load Indirect with</a:t>
                      </a:r>
                      <a:r>
                        <a:rPr sz="1600" spc="-4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Displacement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(Y +</a:t>
                      </a:r>
                      <a:r>
                        <a:rPr sz="1600" spc="-2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q)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2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6747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LD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Rd,</a:t>
                      </a:r>
                      <a:r>
                        <a:rPr sz="1600" spc="-9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Z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Load</a:t>
                      </a:r>
                      <a:r>
                        <a:rPr sz="1600" spc="-9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Indirect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55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(Z)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2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4609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LD</a:t>
                      </a:r>
                      <a:endParaRPr sz="16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Rd,</a:t>
                      </a:r>
                      <a:r>
                        <a:rPr sz="1600" spc="-8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Z+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Load Indirect </a:t>
                      </a: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and</a:t>
                      </a:r>
                      <a:r>
                        <a:rPr sz="1600" spc="-2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Post-Increment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(Z), </a:t>
                      </a:r>
                      <a:r>
                        <a:rPr lang="en-US" sz="1600" spc="-5" dirty="0">
                          <a:latin typeface="Calibri" panose="020F0502020204030204" pitchFamily="34" charset="0"/>
                          <a:cs typeface="Arial"/>
                        </a:rPr>
                        <a:t> 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Z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2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Z+1</a:t>
                      </a: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2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4607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LD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Rd,</a:t>
                      </a:r>
                      <a:r>
                        <a:rPr sz="1600" spc="-9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-Z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Load Indirect </a:t>
                      </a: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and</a:t>
                      </a:r>
                      <a:r>
                        <a:rPr sz="1600" spc="-6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Pre-Decrement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Z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Z - 1, </a:t>
                      </a:r>
                      <a:r>
                        <a:rPr lang="en-US" sz="1600" spc="-5" dirty="0">
                          <a:latin typeface="Calibri" panose="020F0502020204030204" pitchFamily="34" charset="0"/>
                          <a:cs typeface="Arial"/>
                        </a:rPr>
                        <a:t> 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15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(Z)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2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674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LDD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Rd,</a:t>
                      </a:r>
                      <a:r>
                        <a:rPr sz="1600" spc="-9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Z+q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Load Indirect with</a:t>
                      </a:r>
                      <a:r>
                        <a:rPr sz="1600" spc="-4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Displacement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(Z +</a:t>
                      </a:r>
                      <a:r>
                        <a:rPr sz="1600" spc="-3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q)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2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4607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STS</a:t>
                      </a:r>
                      <a:endParaRPr sz="16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k,</a:t>
                      </a:r>
                      <a:r>
                        <a:rPr sz="1600" spc="-9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Store Direct to</a:t>
                      </a:r>
                      <a:r>
                        <a:rPr sz="1600" spc="-5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SRAM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(k)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75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3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4607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X,</a:t>
                      </a:r>
                      <a:r>
                        <a:rPr sz="1600" spc="-10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Store</a:t>
                      </a:r>
                      <a:r>
                        <a:rPr sz="1600" spc="-8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Indirect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(X)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4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84543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ATmega328PB Instruction Set (7)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Biomedical Engineering, </a:t>
            </a:r>
            <a:r>
              <a:rPr lang="en-US" altLang="ko-KR" dirty="0" err="1"/>
              <a:t>Inje</a:t>
            </a:r>
            <a:r>
              <a:rPr lang="en-US" altLang="ko-KR" dirty="0"/>
              <a:t>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28</a:t>
            </a:fld>
            <a:endParaRPr lang="ko-KR" altLang="en-US"/>
          </a:p>
        </p:txBody>
      </p:sp>
      <p:graphicFrame>
        <p:nvGraphicFramePr>
          <p:cNvPr id="8" name="object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628051"/>
              </p:ext>
            </p:extLst>
          </p:nvPr>
        </p:nvGraphicFramePr>
        <p:xfrm>
          <a:off x="429259" y="910674"/>
          <a:ext cx="11364808" cy="54456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3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2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5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513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9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23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1804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libri" panose="020F0502020204030204" pitchFamily="34" charset="0"/>
                          <a:cs typeface="Arial"/>
                        </a:rPr>
                        <a:t>Mnemonics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25907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libri" panose="020F0502020204030204" pitchFamily="34" charset="0"/>
                          <a:cs typeface="Arial"/>
                        </a:rPr>
                        <a:t>Operands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25907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Calibri" panose="020F0502020204030204" pitchFamily="34" charset="0"/>
                          <a:cs typeface="Arial"/>
                        </a:rPr>
                        <a:t>Description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25907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libri" panose="020F0502020204030204" pitchFamily="34" charset="0"/>
                          <a:cs typeface="Arial"/>
                        </a:rPr>
                        <a:t>Operation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25907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libri" panose="020F0502020204030204" pitchFamily="34" charset="0"/>
                          <a:cs typeface="Arial"/>
                        </a:rPr>
                        <a:t>Flags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25907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735" marR="105410" indent="-52069">
                        <a:lnSpc>
                          <a:spcPct val="105000"/>
                        </a:lnSpc>
                        <a:spcBef>
                          <a:spcPts val="180"/>
                        </a:spcBef>
                      </a:pPr>
                      <a:r>
                        <a:rPr lang="en-US" altLang="ko-KR" sz="1600" b="1" baseline="0" dirty="0">
                          <a:latin typeface="Calibri" panose="020F0502020204030204" pitchFamily="34" charset="0"/>
                          <a:cs typeface="Arial"/>
                        </a:rPr>
                        <a:t>No. of </a:t>
                      </a:r>
                      <a:r>
                        <a:rPr lang="en-US" altLang="ko-KR" sz="1600" b="1" dirty="0">
                          <a:latin typeface="Calibri" panose="020F0502020204030204" pitchFamily="34" charset="0"/>
                          <a:cs typeface="Arial"/>
                        </a:rPr>
                        <a:t>C</a:t>
                      </a:r>
                      <a:r>
                        <a:rPr lang="en-US" altLang="ko-KR" sz="1600" b="1" spc="-5" dirty="0">
                          <a:latin typeface="Calibri" panose="020F0502020204030204" pitchFamily="34" charset="0"/>
                          <a:cs typeface="Arial"/>
                        </a:rPr>
                        <a:t>l</a:t>
                      </a:r>
                      <a:r>
                        <a:rPr lang="en-US" altLang="ko-KR" sz="1600" b="1" dirty="0">
                          <a:latin typeface="Calibri" panose="020F0502020204030204" pitchFamily="34" charset="0"/>
                          <a:cs typeface="Arial"/>
                        </a:rPr>
                        <a:t>o</a:t>
                      </a:r>
                      <a:r>
                        <a:rPr lang="en-US" altLang="ko-KR" sz="1600" b="1" spc="-25" dirty="0">
                          <a:latin typeface="Calibri" panose="020F0502020204030204" pitchFamily="34" charset="0"/>
                          <a:cs typeface="Arial"/>
                        </a:rPr>
                        <a:t>c</a:t>
                      </a:r>
                      <a:r>
                        <a:rPr lang="en-US" altLang="ko-KR" sz="1600" b="1" dirty="0">
                          <a:latin typeface="Calibri" panose="020F0502020204030204" pitchFamily="34" charset="0"/>
                          <a:cs typeface="Arial"/>
                        </a:rPr>
                        <a:t>k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25907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269">
                <a:tc gridSpan="6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600" b="1" spc="-60" dirty="0">
                          <a:latin typeface="Calibri" panose="020F0502020204030204" pitchFamily="34" charset="0"/>
                          <a:cs typeface="Arial"/>
                        </a:rPr>
                        <a:t>DATA </a:t>
                      </a:r>
                      <a:r>
                        <a:rPr sz="1600" b="1" spc="-5" dirty="0">
                          <a:latin typeface="Calibri" panose="020F0502020204030204" pitchFamily="34" charset="0"/>
                          <a:cs typeface="Arial"/>
                        </a:rPr>
                        <a:t>TRANSFER</a:t>
                      </a:r>
                      <a:r>
                        <a:rPr sz="1600" b="1" spc="4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Calibri" panose="020F0502020204030204" pitchFamily="34" charset="0"/>
                          <a:cs typeface="Arial"/>
                        </a:rPr>
                        <a:t>INSTRUCTIONS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12192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586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10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</a:t>
                      </a:r>
                      <a:endParaRPr sz="16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X+,</a:t>
                      </a:r>
                      <a:r>
                        <a:rPr sz="1600" spc="-10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Store Indirect and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Post-Increment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(X)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20" dirty="0">
                          <a:latin typeface="Calibri" panose="020F0502020204030204" pitchFamily="34" charset="0"/>
                          <a:cs typeface="Arial"/>
                        </a:rPr>
                        <a:t>Rr, </a:t>
                      </a:r>
                      <a:r>
                        <a:rPr lang="en-US" sz="1600" spc="-20" dirty="0">
                          <a:latin typeface="Calibri" panose="020F0502020204030204" pitchFamily="34" charset="0"/>
                          <a:cs typeface="Arial"/>
                        </a:rPr>
                        <a:t>   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X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X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+</a:t>
                      </a:r>
                      <a:r>
                        <a:rPr sz="1600" spc="4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2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267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-X,</a:t>
                      </a:r>
                      <a:r>
                        <a:rPr sz="1600" spc="-10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Store Indirect and</a:t>
                      </a:r>
                      <a:r>
                        <a:rPr sz="1600" spc="-4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Pre-Decrement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X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X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- 1, </a:t>
                      </a:r>
                      <a:r>
                        <a:rPr lang="en-US" sz="1600" spc="-5" dirty="0">
                          <a:latin typeface="Calibri" panose="020F0502020204030204" pitchFamily="34" charset="0"/>
                          <a:cs typeface="Arial"/>
                        </a:rPr>
                        <a:t> 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(X)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5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2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267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70" dirty="0">
                          <a:latin typeface="Calibri" panose="020F0502020204030204" pitchFamily="34" charset="0"/>
                          <a:cs typeface="Arial"/>
                        </a:rPr>
                        <a:t>Y,</a:t>
                      </a:r>
                      <a:r>
                        <a:rPr sz="1600" spc="-9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Store</a:t>
                      </a:r>
                      <a:r>
                        <a:rPr sz="1600" spc="-8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Indirect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(Y)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4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2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586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Y+,</a:t>
                      </a:r>
                      <a:r>
                        <a:rPr sz="1600" spc="-10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Store Indirect and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Post-Increment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(Y)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20" dirty="0">
                          <a:latin typeface="Calibri" panose="020F0502020204030204" pitchFamily="34" charset="0"/>
                          <a:cs typeface="Arial"/>
                        </a:rPr>
                        <a:t>Rr, </a:t>
                      </a:r>
                      <a:r>
                        <a:rPr lang="en-US" sz="1600" spc="-20" dirty="0">
                          <a:latin typeface="Calibri" panose="020F0502020204030204" pitchFamily="34" charset="0"/>
                          <a:cs typeface="Arial"/>
                        </a:rPr>
                        <a:t>   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Y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Y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+</a:t>
                      </a:r>
                      <a:r>
                        <a:rPr sz="1600" spc="4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2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267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45" dirty="0">
                          <a:latin typeface="Calibri" panose="020F0502020204030204" pitchFamily="34" charset="0"/>
                          <a:cs typeface="Arial"/>
                        </a:rPr>
                        <a:t>-Y,</a:t>
                      </a:r>
                      <a:r>
                        <a:rPr sz="1600" spc="-10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Store Indirect and</a:t>
                      </a:r>
                      <a:r>
                        <a:rPr sz="1600" spc="-4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Pre-Decrement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Y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Y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- 1, </a:t>
                      </a:r>
                      <a:r>
                        <a:rPr lang="en-US" sz="1600" spc="-5" dirty="0">
                          <a:latin typeface="Calibri" panose="020F0502020204030204" pitchFamily="34" charset="0"/>
                          <a:cs typeface="Arial"/>
                        </a:rPr>
                        <a:t> 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(Y)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55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2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267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STD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Y+q,Rr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Store Indirect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with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 Displacement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(Y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+ q)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9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2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586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Z,</a:t>
                      </a:r>
                      <a:r>
                        <a:rPr sz="1600" spc="-10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Store</a:t>
                      </a:r>
                      <a:r>
                        <a:rPr sz="1600" spc="-8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Indirect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(Z)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55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2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267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Z+,</a:t>
                      </a:r>
                      <a:r>
                        <a:rPr sz="1600" spc="-10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Store Indirect and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Post-Increment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(Z)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 ←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20" dirty="0">
                          <a:latin typeface="Calibri" panose="020F0502020204030204" pitchFamily="34" charset="0"/>
                          <a:cs typeface="Arial"/>
                        </a:rPr>
                        <a:t>Rr, </a:t>
                      </a:r>
                      <a:r>
                        <a:rPr lang="en-US" sz="1600" spc="-20" dirty="0">
                          <a:latin typeface="Calibri" panose="020F0502020204030204" pitchFamily="34" charset="0"/>
                          <a:cs typeface="Arial"/>
                        </a:rPr>
                        <a:t>   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Z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Z +</a:t>
                      </a:r>
                      <a:r>
                        <a:rPr sz="1600" spc="2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2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8267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-Z,</a:t>
                      </a:r>
                      <a:r>
                        <a:rPr sz="1600" spc="-9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Store Indirect and</a:t>
                      </a:r>
                      <a:r>
                        <a:rPr sz="1600" spc="-3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Pre-Decrement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Z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Z - 1, </a:t>
                      </a:r>
                      <a:r>
                        <a:rPr lang="en-US" sz="1600" spc="-5" dirty="0">
                          <a:latin typeface="Calibri" panose="020F0502020204030204" pitchFamily="34" charset="0"/>
                          <a:cs typeface="Arial"/>
                        </a:rPr>
                        <a:t> 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(Z)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25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2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586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STD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Z+q,Rr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Store Indirect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with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 Displacement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(Z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+ </a:t>
                      </a:r>
                      <a:r>
                        <a:rPr sz="1600" spc="-15" dirty="0">
                          <a:latin typeface="Calibri" panose="020F0502020204030204" pitchFamily="34" charset="0"/>
                          <a:cs typeface="Arial"/>
                        </a:rPr>
                        <a:t>q)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 ←</a:t>
                      </a:r>
                      <a:r>
                        <a:rPr sz="1600" spc="-75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2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8267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LPM</a:t>
                      </a:r>
                      <a:endParaRPr sz="16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Load Program</a:t>
                      </a:r>
                      <a:r>
                        <a:rPr sz="1600" spc="-9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Memory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R0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5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(Z)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3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8269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IN</a:t>
                      </a:r>
                      <a:endParaRPr sz="16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Rd,</a:t>
                      </a:r>
                      <a:r>
                        <a:rPr sz="1600" spc="-9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P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In</a:t>
                      </a:r>
                      <a:r>
                        <a:rPr sz="1600" spc="-9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Port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3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P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0585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OUT</a:t>
                      </a:r>
                      <a:endParaRPr sz="16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85" dirty="0">
                          <a:latin typeface="Calibri" panose="020F0502020204030204" pitchFamily="34" charset="0"/>
                          <a:cs typeface="Arial"/>
                        </a:rPr>
                        <a:t>P,</a:t>
                      </a:r>
                      <a:r>
                        <a:rPr sz="1600" spc="-10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Out</a:t>
                      </a:r>
                      <a:r>
                        <a:rPr sz="1600" spc="-9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Port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P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55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8269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PUSH</a:t>
                      </a:r>
                      <a:endParaRPr sz="16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Push Register on</a:t>
                      </a:r>
                      <a:r>
                        <a:rPr sz="1600" spc="-5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Stack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35" dirty="0">
                          <a:latin typeface="Calibri" panose="020F0502020204030204" pitchFamily="34" charset="0"/>
                          <a:cs typeface="Arial"/>
                        </a:rPr>
                        <a:t>STACK</a:t>
                      </a:r>
                      <a:r>
                        <a:rPr lang="en-US" sz="1600" spc="-3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Rr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2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8267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POP</a:t>
                      </a:r>
                      <a:endParaRPr sz="16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Rd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25" dirty="0">
                          <a:latin typeface="Calibri" panose="020F0502020204030204" pitchFamily="34" charset="0"/>
                          <a:cs typeface="Arial"/>
                        </a:rPr>
                        <a:t>Pop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Register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from</a:t>
                      </a:r>
                      <a:r>
                        <a:rPr sz="1600" spc="1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Stack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Rd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6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sz="1600" spc="-35" dirty="0">
                          <a:latin typeface="Calibri" panose="020F0502020204030204" pitchFamily="34" charset="0"/>
                          <a:cs typeface="Arial"/>
                        </a:rPr>
                        <a:t>STACK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93072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ATmega328PB </a:t>
            </a:r>
            <a:r>
              <a:rPr lang="en-US" altLang="ko-KR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Data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Memory Access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Biomedical Engineering, </a:t>
            </a:r>
            <a:r>
              <a:rPr lang="en-US" altLang="ko-KR" dirty="0" err="1"/>
              <a:t>Inje</a:t>
            </a:r>
            <a:r>
              <a:rPr lang="en-US" altLang="ko-KR" dirty="0"/>
              <a:t>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29</a:t>
            </a:fld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6A554D-B03E-4FE7-92C5-AFC8FD9A26FD}"/>
              </a:ext>
            </a:extLst>
          </p:cNvPr>
          <p:cNvSpPr txBox="1"/>
          <p:nvPr/>
        </p:nvSpPr>
        <p:spPr>
          <a:xfrm>
            <a:off x="854110" y="1061724"/>
            <a:ext cx="9268945" cy="1285288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/>
              <a:t>ATmega328PB</a:t>
            </a:r>
            <a:r>
              <a:rPr lang="ko-KR" altLang="en-US" dirty="0"/>
              <a:t>의 데이터 메모리의 영역</a:t>
            </a:r>
            <a:r>
              <a:rPr lang="en-US" altLang="ko-KR" dirty="0"/>
              <a:t>: </a:t>
            </a:r>
            <a:r>
              <a:rPr lang="en-US" altLang="ko-KR" dirty="0">
                <a:latin typeface="Consolas" panose="020B0609020204030204" pitchFamily="49" charset="0"/>
              </a:rPr>
              <a:t>0-0x8FF</a:t>
            </a: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Consolas" panose="020B0609020204030204" pitchFamily="49" charset="0"/>
              </a:rPr>
              <a:t>    0000 0000 0000 0000 - 0000 </a:t>
            </a:r>
            <a:r>
              <a:rPr lang="en-US" altLang="ko-KR" dirty="0">
                <a:solidFill>
                  <a:srgbClr val="0000FF"/>
                </a:solidFill>
                <a:latin typeface="Consolas" panose="020B0609020204030204" pitchFamily="49" charset="0"/>
              </a:rPr>
              <a:t>1000 1111 1111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따라서 데이터 메모리를 </a:t>
            </a:r>
            <a:r>
              <a:rPr lang="en-US" altLang="ko-KR" dirty="0"/>
              <a:t>access</a:t>
            </a:r>
            <a:r>
              <a:rPr lang="ko-KR" altLang="en-US" dirty="0"/>
              <a:t>하기 위해서는 </a:t>
            </a:r>
            <a:r>
              <a:rPr lang="en-US" altLang="ko-KR" dirty="0">
                <a:solidFill>
                  <a:srgbClr val="0000FF"/>
                </a:solidFill>
              </a:rPr>
              <a:t>16 bits</a:t>
            </a:r>
            <a:r>
              <a:rPr lang="ko-KR" altLang="en-US" dirty="0"/>
              <a:t>의 번지 지정 레지스터가 필요하다</a:t>
            </a:r>
            <a:r>
              <a:rPr lang="en-US" altLang="ko-KR" dirty="0"/>
              <a:t>.</a:t>
            </a: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150F1C25-F286-4E9F-962B-C412F9F33D9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97702" y="3104909"/>
          <a:ext cx="4215058" cy="2179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9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36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32 Registers</a:t>
                      </a:r>
                      <a:endParaRPr lang="ko-KR" altLang="en-US" sz="1600" dirty="0">
                        <a:latin typeface="Calibri" panose="020F0502020204030204" pitchFamily="34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0x0000-0x001F</a:t>
                      </a:r>
                      <a:endParaRPr lang="ko-KR" alt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64 I/O Registers</a:t>
                      </a:r>
                      <a:endParaRPr lang="ko-KR" altLang="en-US" sz="1600" dirty="0">
                        <a:latin typeface="Calibri" panose="020F0502020204030204" pitchFamily="34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0x0020-0x005F</a:t>
                      </a:r>
                      <a:endParaRPr lang="ko-KR" alt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160 Extended I/O Registers</a:t>
                      </a:r>
                      <a:endParaRPr lang="ko-KR" altLang="en-US" sz="1600" dirty="0">
                        <a:latin typeface="Calibri" panose="020F0502020204030204" pitchFamily="34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0x0060-0x00FF</a:t>
                      </a:r>
                      <a:endParaRPr lang="ko-KR" alt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Internal RAM</a:t>
                      </a:r>
                    </a:p>
                    <a:p>
                      <a:pPr algn="ctr" latinLnBrk="1"/>
                      <a:endParaRPr lang="en-US" altLang="ko-KR" sz="1600" dirty="0">
                        <a:latin typeface="Calibri" panose="020F0502020204030204" pitchFamily="34" charset="0"/>
                        <a:cs typeface="Consolas" panose="020B0609020204030204" pitchFamily="49" charset="0"/>
                      </a:endParaRPr>
                    </a:p>
                    <a:p>
                      <a:pPr algn="ctr" latinLnBrk="1"/>
                      <a:endParaRPr lang="en-US" altLang="ko-KR" sz="1600" dirty="0">
                        <a:latin typeface="Calibri" panose="020F0502020204030204" pitchFamily="34" charset="0"/>
                        <a:cs typeface="Consolas" panose="020B0609020204030204" pitchFamily="49" charset="0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(2048 x 8 bits)</a:t>
                      </a:r>
                      <a:endParaRPr lang="ko-KR" altLang="en-US" sz="1600" dirty="0">
                        <a:latin typeface="Calibri" panose="020F0502020204030204" pitchFamily="34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0x0100</a:t>
                      </a:r>
                    </a:p>
                    <a:p>
                      <a:pPr latinLnBrk="1"/>
                      <a:endParaRPr lang="en-US" altLang="ko-KR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latinLnBrk="1"/>
                      <a:endParaRPr lang="en-US" altLang="ko-KR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latinLnBrk="1"/>
                      <a:r>
                        <a:rPr lang="en-US" altLang="ko-KR"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0x08FF</a:t>
                      </a:r>
                      <a:endParaRPr lang="ko-KR" alt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F26F8722-ECA8-4A5D-8B97-A8CD1BB050CA}"/>
              </a:ext>
            </a:extLst>
          </p:cNvPr>
          <p:cNvCxnSpPr>
            <a:cxnSpLocks/>
          </p:cNvCxnSpPr>
          <p:nvPr/>
        </p:nvCxnSpPr>
        <p:spPr>
          <a:xfrm>
            <a:off x="897702" y="5496732"/>
            <a:ext cx="2484000" cy="0"/>
          </a:xfrm>
          <a:prstGeom prst="straightConnector1">
            <a:avLst/>
          </a:prstGeom>
          <a:ln w="25400">
            <a:solidFill>
              <a:srgbClr val="0000FF"/>
            </a:solidFill>
            <a:headEnd type="stealth" w="med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BE061A8-6F98-4CC9-BDE7-129940E28AC6}"/>
              </a:ext>
            </a:extLst>
          </p:cNvPr>
          <p:cNvSpPr txBox="1"/>
          <p:nvPr/>
        </p:nvSpPr>
        <p:spPr>
          <a:xfrm>
            <a:off x="1716156" y="5496732"/>
            <a:ext cx="847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0000FF"/>
                </a:solidFill>
              </a:rPr>
              <a:t>1</a:t>
            </a:r>
            <a:r>
              <a:rPr lang="ko-KR" altLang="en-US" dirty="0">
                <a:solidFill>
                  <a:srgbClr val="0000FF"/>
                </a:solidFill>
              </a:rPr>
              <a:t> </a:t>
            </a:r>
            <a:r>
              <a:rPr lang="en-US" altLang="ko-KR" dirty="0">
                <a:solidFill>
                  <a:srgbClr val="0000FF"/>
                </a:solidFill>
              </a:rPr>
              <a:t>byte</a:t>
            </a:r>
            <a:endParaRPr lang="ko-KR" altLang="en-US" dirty="0">
              <a:solidFill>
                <a:srgbClr val="0000FF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6494ADB-7D19-47AD-B063-23AD3153C4C2}"/>
              </a:ext>
            </a:extLst>
          </p:cNvPr>
          <p:cNvSpPr txBox="1"/>
          <p:nvPr/>
        </p:nvSpPr>
        <p:spPr>
          <a:xfrm>
            <a:off x="6965219" y="2347012"/>
            <a:ext cx="3158851" cy="1709827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indent="360363">
              <a:lnSpc>
                <a:spcPct val="150000"/>
              </a:lnSpc>
            </a:pPr>
            <a:r>
              <a:rPr lang="en-US" altLang="ko-KR" dirty="0">
                <a:latin typeface="Consolas" panose="020B0609020204030204" pitchFamily="49" charset="0"/>
              </a:rPr>
              <a:t>SP(Stack Pointer)</a:t>
            </a:r>
          </a:p>
          <a:p>
            <a:pPr indent="360363">
              <a:lnSpc>
                <a:spcPct val="150000"/>
              </a:lnSpc>
            </a:pPr>
            <a:r>
              <a:rPr lang="en-US" altLang="ko-KR" dirty="0">
                <a:latin typeface="Consolas" panose="020B0609020204030204" pitchFamily="49" charset="0"/>
              </a:rPr>
              <a:t>X-Register</a:t>
            </a:r>
          </a:p>
          <a:p>
            <a:pPr indent="360363">
              <a:lnSpc>
                <a:spcPct val="150000"/>
              </a:lnSpc>
            </a:pPr>
            <a:r>
              <a:rPr lang="en-US" altLang="ko-KR" dirty="0">
                <a:latin typeface="Consolas" panose="020B0609020204030204" pitchFamily="49" charset="0"/>
              </a:rPr>
              <a:t>Y-Register</a:t>
            </a:r>
          </a:p>
          <a:p>
            <a:pPr indent="360363">
              <a:lnSpc>
                <a:spcPct val="150000"/>
              </a:lnSpc>
            </a:pPr>
            <a:r>
              <a:rPr lang="en-US" altLang="ko-KR" dirty="0">
                <a:latin typeface="Consolas" panose="020B0609020204030204" pitchFamily="49" charset="0"/>
              </a:rPr>
              <a:t>Z-Register</a:t>
            </a:r>
          </a:p>
        </p:txBody>
      </p:sp>
    </p:spTree>
    <p:extLst>
      <p:ext uri="{BB962C8B-B14F-4D97-AF65-F5344CB8AC3E}">
        <p14:creationId xmlns:p14="http://schemas.microsoft.com/office/powerpoint/2010/main" val="3638686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References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6866" y="1080000"/>
            <a:ext cx="8902839" cy="3110163"/>
          </a:xfrm>
        </p:spPr>
        <p:txBody>
          <a:bodyPr>
            <a:normAutofit/>
          </a:bodyPr>
          <a:lstStyle/>
          <a:p>
            <a:pPr marL="285750" lvl="0" indent="-285750">
              <a:lnSpc>
                <a:spcPct val="150000"/>
              </a:lnSpc>
              <a:spcBef>
                <a:spcPts val="0"/>
              </a:spcBef>
            </a:pPr>
            <a:r>
              <a:rPr lang="en-US" altLang="ko-KR" sz="24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  <a:cs typeface="+mn-cs"/>
                <a:hlinkClick r:id="rId3"/>
              </a:rPr>
              <a:t>AVR Instruction Set Manual, DS40002198A, 2020</a:t>
            </a:r>
            <a:endParaRPr lang="en-US" altLang="ko-KR" sz="2400" dirty="0">
              <a:solidFill>
                <a:srgbClr val="0000FF"/>
              </a:solidFill>
              <a:latin typeface="Calibri" panose="020F0502020204030204" pitchFamily="34" charset="0"/>
              <a:ea typeface="굴림" panose="020B0600000101010101" pitchFamily="50" charset="-127"/>
              <a:cs typeface="+mn-cs"/>
            </a:endParaRPr>
          </a:p>
          <a:p>
            <a:pPr marL="285750" lvl="0" indent="-285750">
              <a:lnSpc>
                <a:spcPct val="150000"/>
              </a:lnSpc>
              <a:spcBef>
                <a:spcPts val="0"/>
              </a:spcBef>
            </a:pPr>
            <a:r>
              <a:rPr lang="en-US" altLang="ko-KR" sz="24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  <a:cs typeface="+mn-cs"/>
                <a:hlinkClick r:id="rId4"/>
              </a:rPr>
              <a:t>AVR Assembler (AVRASM2), DS40001917A, 2017</a:t>
            </a:r>
            <a:endParaRPr lang="en-US" altLang="ko-KR" sz="2400" dirty="0">
              <a:solidFill>
                <a:prstClr val="black"/>
              </a:solidFill>
              <a:latin typeface="Calibri" panose="020F0502020204030204" pitchFamily="34" charset="0"/>
              <a:ea typeface="굴림" panose="020B0600000101010101" pitchFamily="50" charset="-127"/>
              <a:cs typeface="+mn-cs"/>
            </a:endParaRPr>
          </a:p>
          <a:p>
            <a:pPr marL="285750" lvl="0" indent="-285750">
              <a:lnSpc>
                <a:spcPct val="150000"/>
              </a:lnSpc>
              <a:spcBef>
                <a:spcPts val="0"/>
              </a:spcBef>
            </a:pPr>
            <a:r>
              <a:rPr lang="en-US" altLang="ko-KR" sz="24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  <a:cs typeface="+mn-cs"/>
                <a:hlinkClick r:id="rId5"/>
              </a:rPr>
              <a:t>ATmega328PB Datasheet, DS40001906C, 2018</a:t>
            </a:r>
            <a:endParaRPr lang="en-US" altLang="ko-KR" sz="2400" dirty="0">
              <a:solidFill>
                <a:prstClr val="black"/>
              </a:solidFill>
              <a:latin typeface="Calibri" panose="020F0502020204030204" pitchFamily="34" charset="0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Biomedical Engineering, Inje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73337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/>
          <p:cNvSpPr/>
          <p:nvPr/>
        </p:nvSpPr>
        <p:spPr>
          <a:xfrm>
            <a:off x="4671625" y="1166265"/>
            <a:ext cx="7026755" cy="1545578"/>
          </a:xfrm>
          <a:prstGeom prst="rect">
            <a:avLst/>
          </a:prstGeom>
          <a:solidFill>
            <a:srgbClr val="FFFF00">
              <a:alpha val="1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altLang="ko-K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ATmega328PB</a:t>
            </a:r>
            <a:r>
              <a:rPr lang="en-US" altLang="ko-KR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  <a:cs typeface="+mn-cs"/>
              </a:rPr>
              <a:t> Register File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>
                <a:solidFill>
                  <a:prstClr val="white">
                    <a:lumMod val="50000"/>
                  </a:prstClr>
                </a:solidFill>
              </a:rPr>
              <a:t>Biomedical Engineering, Inje University</a:t>
            </a:r>
            <a:endParaRPr lang="ko-KR" alt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30</a:t>
            </a:fld>
            <a:endParaRPr lang="ko-KR" altLang="en-US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/>
          </p:nvPr>
        </p:nvGraphicFramePr>
        <p:xfrm>
          <a:off x="493619" y="1301367"/>
          <a:ext cx="4248000" cy="201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87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5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R0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0x00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R1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0x01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dirty="0"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R2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0x02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dirty="0"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R13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0x0D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dirty="0"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R14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0x0E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dirty="0"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R15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0x0F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dirty="0"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/>
          </p:nvPr>
        </p:nvGraphicFramePr>
        <p:xfrm>
          <a:off x="493618" y="3325840"/>
          <a:ext cx="3960000" cy="259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12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4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R16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dirty="0"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R17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dirty="0"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dirty="0"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R26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0x1A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>
                          <a:latin typeface="Calibri" panose="020F0502020204030204" pitchFamily="34" charset="0"/>
                        </a:rPr>
                        <a:t>X-register Low Byte</a:t>
                      </a:r>
                      <a:endParaRPr lang="ko-KR" altLang="en-US" sz="1800" dirty="0"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R27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0x1B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>
                          <a:latin typeface="Calibri" panose="020F0502020204030204" pitchFamily="34" charset="0"/>
                        </a:rPr>
                        <a:t>X-register High Byte</a:t>
                      </a:r>
                      <a:endParaRPr lang="ko-KR" altLang="en-US" sz="1800" dirty="0"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R28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0x1C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>
                          <a:latin typeface="Calibri" panose="020F0502020204030204" pitchFamily="34" charset="0"/>
                        </a:rPr>
                        <a:t>Y-register Low Byte</a:t>
                      </a:r>
                      <a:endParaRPr lang="ko-KR" altLang="en-US" sz="1800" dirty="0"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R29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0x1D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alibri" panose="020F0502020204030204" pitchFamily="34" charset="0"/>
                        </a:rPr>
                        <a:t>Y-register High Byte</a:t>
                      </a:r>
                      <a:endParaRPr lang="ko-KR" altLang="en-US" sz="1800" dirty="0"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R30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0x1E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>
                          <a:latin typeface="Calibri" panose="020F0502020204030204" pitchFamily="34" charset="0"/>
                        </a:rPr>
                        <a:t>Z-register Low Byte</a:t>
                      </a:r>
                      <a:endParaRPr lang="ko-KR" altLang="en-US" sz="1800" dirty="0"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R31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0x1F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alibri" panose="020F0502020204030204" pitchFamily="34" charset="0"/>
                        </a:rPr>
                        <a:t>Z-register High Byte</a:t>
                      </a:r>
                      <a:endParaRPr lang="ko-KR" altLang="en-US" sz="1800" dirty="0"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43393" y="4191674"/>
            <a:ext cx="4750024" cy="163121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2000" dirty="0">
                <a:solidFill>
                  <a:srgbClr val="0000FF"/>
                </a:solidFill>
                <a:latin typeface="Calibri" panose="020F0502020204030204" pitchFamily="34" charset="0"/>
              </a:rPr>
              <a:t>Additional Function:</a:t>
            </a:r>
          </a:p>
          <a:p>
            <a:r>
              <a:rPr lang="en-US" altLang="ko-KR" sz="2000" dirty="0">
                <a:solidFill>
                  <a:prstClr val="black"/>
                </a:solidFill>
                <a:latin typeface="Calibri" panose="020F0502020204030204" pitchFamily="34" charset="0"/>
              </a:rPr>
              <a:t>These registers are 16-bit </a:t>
            </a:r>
            <a:r>
              <a:rPr lang="en-US" altLang="ko-KR" sz="2000" dirty="0">
                <a:solidFill>
                  <a:srgbClr val="0000FF"/>
                </a:solidFill>
                <a:latin typeface="Calibri" panose="020F0502020204030204" pitchFamily="34" charset="0"/>
              </a:rPr>
              <a:t>address pointers </a:t>
            </a:r>
            <a:r>
              <a:rPr lang="en-US" altLang="ko-KR" sz="2000" dirty="0">
                <a:solidFill>
                  <a:prstClr val="black"/>
                </a:solidFill>
                <a:latin typeface="Calibri" panose="020F0502020204030204" pitchFamily="34" charset="0"/>
              </a:rPr>
              <a:t>for indirect addressing of the memory space.</a:t>
            </a:r>
          </a:p>
          <a:p>
            <a:r>
              <a:rPr lang="en-US" altLang="ko-KR" sz="2000" dirty="0">
                <a:solidFill>
                  <a:srgbClr val="7030A0"/>
                </a:solidFill>
                <a:latin typeface="Calibri" panose="020F0502020204030204" pitchFamily="34" charset="0"/>
              </a:rPr>
              <a:t>X, Y, Z</a:t>
            </a:r>
            <a:r>
              <a:rPr lang="en-US" altLang="ko-KR" sz="2000" dirty="0">
                <a:solidFill>
                  <a:prstClr val="black"/>
                </a:solidFill>
                <a:latin typeface="Calibri" panose="020F0502020204030204" pitchFamily="34" charset="0"/>
              </a:rPr>
              <a:t>: for</a:t>
            </a:r>
            <a:r>
              <a:rPr lang="en-US" altLang="ko-KR" sz="2000" dirty="0">
                <a:solidFill>
                  <a:srgbClr val="7030A0"/>
                </a:solidFill>
                <a:latin typeface="Calibri" panose="020F0502020204030204" pitchFamily="34" charset="0"/>
              </a:rPr>
              <a:t> Data Memory</a:t>
            </a:r>
          </a:p>
          <a:p>
            <a:r>
              <a:rPr lang="en-US" altLang="ko-KR" sz="2000" dirty="0">
                <a:solidFill>
                  <a:srgbClr val="7030A0"/>
                </a:solidFill>
                <a:latin typeface="Calibri" panose="020F0502020204030204" pitchFamily="34" charset="0"/>
              </a:rPr>
              <a:t>Z</a:t>
            </a:r>
            <a:r>
              <a:rPr lang="en-US" altLang="ko-KR" sz="2000" dirty="0">
                <a:solidFill>
                  <a:prstClr val="black"/>
                </a:solidFill>
                <a:latin typeface="Calibri" panose="020F0502020204030204" pitchFamily="34" charset="0"/>
              </a:rPr>
              <a:t>:</a:t>
            </a:r>
            <a:r>
              <a:rPr lang="en-US" altLang="ko-KR" sz="2000" dirty="0">
                <a:solidFill>
                  <a:srgbClr val="7030A0"/>
                </a:solidFill>
                <a:latin typeface="Calibri" panose="020F0502020204030204" pitchFamily="34" charset="0"/>
              </a:rPr>
              <a:t> Program Memory</a:t>
            </a:r>
            <a:endParaRPr lang="ko-KR" altLang="en-US" sz="2000" dirty="0">
              <a:solidFill>
                <a:srgbClr val="7030A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오른쪽 중괄호 7"/>
          <p:cNvSpPr/>
          <p:nvPr/>
        </p:nvSpPr>
        <p:spPr>
          <a:xfrm>
            <a:off x="4574527" y="4191674"/>
            <a:ext cx="347957" cy="172616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84158" y="932035"/>
            <a:ext cx="933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0000FF"/>
                </a:solidFill>
                <a:latin typeface="Calibri" panose="020F0502020204030204" pitchFamily="34" charset="0"/>
              </a:rPr>
              <a:t>Address</a:t>
            </a:r>
            <a:endParaRPr lang="ko-KR" altLang="en-US" dirty="0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/>
          </p:nvPr>
        </p:nvGraphicFramePr>
        <p:xfrm>
          <a:off x="5153328" y="2039599"/>
          <a:ext cx="5996192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9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9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9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95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95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95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5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95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Bit 7</a:t>
                      </a:r>
                      <a:endParaRPr lang="ko-KR" alt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Bit 6</a:t>
                      </a:r>
                      <a:endParaRPr lang="ko-KR" alt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Bit 5</a:t>
                      </a:r>
                      <a:endParaRPr lang="ko-KR" alt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Bit 4</a:t>
                      </a:r>
                      <a:endParaRPr lang="ko-KR" alt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Bit 3</a:t>
                      </a:r>
                      <a:endParaRPr lang="ko-KR" alt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Bit 2</a:t>
                      </a:r>
                      <a:endParaRPr lang="ko-KR" alt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Bit 1</a:t>
                      </a:r>
                      <a:endParaRPr lang="ko-KR" alt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Bit 0</a:t>
                      </a:r>
                      <a:endParaRPr lang="ko-KR" alt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768416" y="1231001"/>
            <a:ext cx="68252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latin typeface="Calibri" panose="020F0502020204030204" pitchFamily="34" charset="0"/>
              </a:rPr>
              <a:t>ATmega328PB </a:t>
            </a:r>
            <a:r>
              <a:rPr lang="en-US" altLang="ko-KR" sz="2000" dirty="0">
                <a:solidFill>
                  <a:srgbClr val="0000FF"/>
                </a:solidFill>
                <a:latin typeface="Calibri" panose="020F0502020204030204" pitchFamily="34" charset="0"/>
              </a:rPr>
              <a:t>Registers</a:t>
            </a:r>
            <a:r>
              <a:rPr lang="en-US" altLang="ko-KR" sz="2000" dirty="0">
                <a:solidFill>
                  <a:prstClr val="black"/>
                </a:solidFill>
                <a:latin typeface="Calibri" panose="020F0502020204030204" pitchFamily="34" charset="0"/>
              </a:rPr>
              <a:t> are special storages with </a:t>
            </a:r>
            <a:r>
              <a:rPr lang="en-US" altLang="ko-KR" sz="2000" dirty="0">
                <a:solidFill>
                  <a:srgbClr val="0000FF"/>
                </a:solidFill>
                <a:latin typeface="Calibri" panose="020F0502020204030204" pitchFamily="34" charset="0"/>
              </a:rPr>
              <a:t>8 bits </a:t>
            </a:r>
            <a:r>
              <a:rPr lang="en-US" altLang="ko-KR" sz="2000" dirty="0">
                <a:solidFill>
                  <a:prstClr val="black"/>
                </a:solidFill>
                <a:latin typeface="Calibri" panose="020F0502020204030204" pitchFamily="34" charset="0"/>
              </a:rPr>
              <a:t>capacity.</a:t>
            </a:r>
          </a:p>
          <a:p>
            <a:r>
              <a:rPr lang="en-US" altLang="ko-KR" sz="2000" dirty="0">
                <a:solidFill>
                  <a:prstClr val="black"/>
                </a:solidFill>
                <a:latin typeface="Calibri" panose="020F0502020204030204" pitchFamily="34" charset="0"/>
              </a:rPr>
              <a:t>They are connected directly to the CPU → fast access time. </a:t>
            </a:r>
            <a:endParaRPr lang="ko-KR" altLang="en-US" sz="20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B9300514-ECC9-4152-8853-1362C26DCE0C}"/>
              </a:ext>
            </a:extLst>
          </p:cNvPr>
          <p:cNvCxnSpPr>
            <a:cxnSpLocks/>
          </p:cNvCxnSpPr>
          <p:nvPr/>
        </p:nvCxnSpPr>
        <p:spPr>
          <a:xfrm>
            <a:off x="472831" y="6055285"/>
            <a:ext cx="1224000" cy="0"/>
          </a:xfrm>
          <a:prstGeom prst="straightConnector1">
            <a:avLst/>
          </a:prstGeom>
          <a:ln w="25400">
            <a:solidFill>
              <a:srgbClr val="0000FF"/>
            </a:solidFill>
            <a:headEnd type="stealth" w="med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5BFB318-A820-4F09-96B3-88393A13A0F6}"/>
              </a:ext>
            </a:extLst>
          </p:cNvPr>
          <p:cNvSpPr txBox="1"/>
          <p:nvPr/>
        </p:nvSpPr>
        <p:spPr>
          <a:xfrm>
            <a:off x="661285" y="6055285"/>
            <a:ext cx="847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0000FF"/>
                </a:solidFill>
              </a:rPr>
              <a:t>1</a:t>
            </a:r>
            <a:r>
              <a:rPr lang="ko-KR" altLang="en-US" dirty="0">
                <a:solidFill>
                  <a:srgbClr val="0000FF"/>
                </a:solidFill>
              </a:rPr>
              <a:t> </a:t>
            </a:r>
            <a:r>
              <a:rPr lang="en-US" altLang="ko-KR" dirty="0">
                <a:solidFill>
                  <a:srgbClr val="0000FF"/>
                </a:solidFill>
              </a:rPr>
              <a:t>byte</a:t>
            </a:r>
            <a:endParaRPr lang="ko-KR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469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데이터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메모리 쓰기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/</a:t>
            </a: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읽기 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(STS/LDS Instruction) (1)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Biomedical Engineering, Inje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3293666" cy="360000"/>
          </a:xfrm>
        </p:spPr>
        <p:txBody>
          <a:bodyPr/>
          <a:lstStyle/>
          <a:p>
            <a:fld id="{2046D2FC-8D97-4FD6-ADAA-D3D00B65FB03}" type="slidenum">
              <a:rPr lang="ko-KR" altLang="en-US" smtClean="0"/>
              <a:pPr/>
              <a:t>31</a:t>
            </a:fld>
            <a:endParaRPr lang="ko-KR" altLang="en-US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B909D41B-FA51-4808-B6DE-A49475AC7A42}"/>
              </a:ext>
            </a:extLst>
          </p:cNvPr>
          <p:cNvSpPr/>
          <p:nvPr/>
        </p:nvSpPr>
        <p:spPr>
          <a:xfrm>
            <a:off x="827419" y="1712335"/>
            <a:ext cx="6789232" cy="1785104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</a:t>
            </a:r>
            <a:r>
              <a:rPr lang="ko-KR" alt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데이터 메모리 </a:t>
            </a:r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0x102</a:t>
            </a:r>
            <a:r>
              <a:rPr lang="ko-KR" alt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번지에 </a:t>
            </a:r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0x45</a:t>
            </a:r>
            <a:r>
              <a:rPr lang="ko-KR" alt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를 저장</a:t>
            </a:r>
            <a:endParaRPr lang="en-US" altLang="ko-KR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indent="893763">
              <a:spcAft>
                <a:spcPts val="600"/>
              </a:spcAft>
            </a:pPr>
            <a:r>
              <a:rPr lang="en-US" altLang="ko-KR" dirty="0" err="1">
                <a:highlight>
                  <a:srgbClr val="FFFFFF"/>
                </a:highlight>
                <a:latin typeface="Consolas" panose="020B0609020204030204" pitchFamily="49" charset="0"/>
              </a:rPr>
              <a:t>ldi</a:t>
            </a:r>
            <a:r>
              <a:rPr lang="en-US" altLang="ko-KR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ko-KR" dirty="0">
                <a:highlight>
                  <a:srgbClr val="FFFFFF"/>
                </a:highlight>
                <a:latin typeface="Consolas" panose="020B0609020204030204" pitchFamily="49" charset="0"/>
              </a:rPr>
              <a:t>r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16,0x45	</a:t>
            </a:r>
          </a:p>
          <a:p>
            <a:pPr indent="893763">
              <a:spcAft>
                <a:spcPts val="600"/>
              </a:spcAft>
            </a:pPr>
            <a:r>
              <a:rPr lang="en-US" altLang="ko-KR" dirty="0">
                <a:solidFill>
                  <a:srgbClr val="C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STS</a:t>
            </a:r>
            <a:r>
              <a:rPr lang="en-US" altLang="ko-KR" dirty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0x102</a:t>
            </a:r>
            <a:r>
              <a:rPr lang="en-US" altLang="ko-KR" dirty="0">
                <a:highlight>
                  <a:srgbClr val="FFFFFF"/>
                </a:highlight>
                <a:latin typeface="Consolas" panose="020B0609020204030204" pitchFamily="49" charset="0"/>
              </a:rPr>
              <a:t>,R16</a:t>
            </a:r>
          </a:p>
          <a:p>
            <a:pPr indent="893763">
              <a:spcAft>
                <a:spcPts val="600"/>
              </a:spcAft>
            </a:pPr>
            <a:r>
              <a:rPr lang="en-US" altLang="ko-KR" dirty="0">
                <a:solidFill>
                  <a:srgbClr val="C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LDS</a:t>
            </a:r>
            <a:r>
              <a:rPr lang="en-US" altLang="ko-KR" dirty="0">
                <a:highlight>
                  <a:srgbClr val="FFFFFF"/>
                </a:highlight>
                <a:latin typeface="Consolas" panose="020B0609020204030204" pitchFamily="49" charset="0"/>
              </a:rPr>
              <a:t>  R17,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0x102</a:t>
            </a:r>
            <a:r>
              <a:rPr lang="ko-KR" altLang="en-US" dirty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endParaRPr lang="en-US" altLang="ko-KR" dirty="0"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>
              <a:spcAft>
                <a:spcPts val="600"/>
              </a:spcAft>
            </a:pP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here:  </a:t>
            </a:r>
            <a:r>
              <a:rPr lang="en-US" altLang="ko-KR" dirty="0" err="1">
                <a:highlight>
                  <a:srgbClr val="FFFFFF"/>
                </a:highlight>
                <a:latin typeface="Consolas" panose="020B0609020204030204" pitchFamily="49" charset="0"/>
              </a:rPr>
              <a:t>rjmp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84DFF7-F359-472F-B91D-53FC3DDCDDA9}"/>
              </a:ext>
            </a:extLst>
          </p:cNvPr>
          <p:cNvSpPr txBox="1"/>
          <p:nvPr/>
        </p:nvSpPr>
        <p:spPr>
          <a:xfrm>
            <a:off x="827419" y="1227952"/>
            <a:ext cx="1733167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ko-KR" altLang="en-US" dirty="0"/>
              <a:t>직접 번지 지정</a:t>
            </a:r>
          </a:p>
        </p:txBody>
      </p:sp>
    </p:spTree>
    <p:extLst>
      <p:ext uri="{BB962C8B-B14F-4D97-AF65-F5344CB8AC3E}">
        <p14:creationId xmlns:p14="http://schemas.microsoft.com/office/powerpoint/2010/main" val="15401367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데이터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메모리 쓰기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/</a:t>
            </a: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읽기 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(ST/LD Instruction) (2)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Biomedical Engineering, Inje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3293666" cy="360000"/>
          </a:xfrm>
        </p:spPr>
        <p:txBody>
          <a:bodyPr/>
          <a:lstStyle/>
          <a:p>
            <a:fld id="{2046D2FC-8D97-4FD6-ADAA-D3D00B65FB03}" type="slidenum">
              <a:rPr lang="ko-KR" altLang="en-US" smtClean="0"/>
              <a:pPr/>
              <a:t>32</a:t>
            </a:fld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D5095307-CD35-45F6-951D-A947201369F8}"/>
              </a:ext>
            </a:extLst>
          </p:cNvPr>
          <p:cNvSpPr/>
          <p:nvPr/>
        </p:nvSpPr>
        <p:spPr>
          <a:xfrm>
            <a:off x="937950" y="1708636"/>
            <a:ext cx="6789232" cy="2492990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</a:t>
            </a:r>
            <a:r>
              <a:rPr lang="ko-KR" alt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데이터 메모리 </a:t>
            </a:r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0x102</a:t>
            </a:r>
            <a:r>
              <a:rPr lang="ko-KR" alt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번지에 </a:t>
            </a:r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0x45</a:t>
            </a:r>
            <a:r>
              <a:rPr lang="ko-KR" alt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를 저장</a:t>
            </a:r>
            <a:endParaRPr lang="en-US" altLang="ko-KR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indent="893763">
              <a:spcAft>
                <a:spcPts val="600"/>
              </a:spcAft>
            </a:pPr>
            <a:r>
              <a:rPr lang="en-US" altLang="ko-KR" dirty="0" err="1">
                <a:highlight>
                  <a:srgbClr val="FFFFFF"/>
                </a:highlight>
                <a:latin typeface="Consolas" panose="020B0609020204030204" pitchFamily="49" charset="0"/>
              </a:rPr>
              <a:t>ldi</a:t>
            </a:r>
            <a:r>
              <a:rPr lang="en-US" altLang="ko-KR" dirty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r16,0x45</a:t>
            </a:r>
          </a:p>
          <a:p>
            <a:pPr indent="893763">
              <a:spcAft>
                <a:spcPts val="600"/>
              </a:spcAft>
            </a:pPr>
            <a:r>
              <a:rPr lang="en-US" altLang="ko-KR" dirty="0" err="1">
                <a:highlight>
                  <a:srgbClr val="FFFFFF"/>
                </a:highlight>
                <a:latin typeface="Consolas" panose="020B0609020204030204" pitchFamily="49" charset="0"/>
              </a:rPr>
              <a:t>ldi</a:t>
            </a:r>
            <a:r>
              <a:rPr lang="en-US" altLang="ko-KR" dirty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XL</a:t>
            </a:r>
            <a:r>
              <a:rPr lang="en-US" altLang="ko-KR" dirty="0">
                <a:highlight>
                  <a:srgbClr val="FFFFFF"/>
                </a:highlight>
                <a:latin typeface="Consolas" panose="020B0609020204030204" pitchFamily="49" charset="0"/>
              </a:rPr>
              <a:t>,0x02  ; R26, low byte of address</a:t>
            </a:r>
          </a:p>
          <a:p>
            <a:pPr indent="893763">
              <a:spcAft>
                <a:spcPts val="600"/>
              </a:spcAft>
            </a:pPr>
            <a:r>
              <a:rPr lang="en-US" altLang="ko-KR" dirty="0" err="1">
                <a:highlight>
                  <a:srgbClr val="FFFFFF"/>
                </a:highlight>
                <a:latin typeface="Consolas" panose="020B0609020204030204" pitchFamily="49" charset="0"/>
              </a:rPr>
              <a:t>ldi</a:t>
            </a:r>
            <a:r>
              <a:rPr lang="en-US" altLang="ko-KR" dirty="0"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XH</a:t>
            </a:r>
            <a:r>
              <a:rPr lang="en-US" altLang="ko-KR" dirty="0">
                <a:highlight>
                  <a:srgbClr val="FFFFFF"/>
                </a:highlight>
                <a:latin typeface="Consolas" panose="020B0609020204030204" pitchFamily="49" charset="0"/>
              </a:rPr>
              <a:t>,0x01  ; R27, high byte of address</a:t>
            </a:r>
          </a:p>
          <a:p>
            <a:pPr indent="893763">
              <a:spcAft>
                <a:spcPts val="600"/>
              </a:spcAft>
            </a:pPr>
            <a:r>
              <a:rPr lang="en-US" altLang="ko-KR" dirty="0">
                <a:solidFill>
                  <a:srgbClr val="C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X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,R16</a:t>
            </a:r>
          </a:p>
          <a:p>
            <a:pPr indent="893763">
              <a:spcAft>
                <a:spcPts val="600"/>
              </a:spcAft>
            </a:pPr>
            <a:r>
              <a:rPr lang="en-US" altLang="ko-KR" dirty="0">
                <a:solidFill>
                  <a:srgbClr val="C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LD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R17,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</a:t>
            </a:r>
          </a:p>
          <a:p>
            <a:pPr>
              <a:spcAft>
                <a:spcPts val="600"/>
              </a:spcAft>
            </a:pP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here:  </a:t>
            </a:r>
            <a:r>
              <a:rPr lang="en-US" altLang="ko-K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rjmp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D8BF39A-34CA-4C0B-AC57-1346EED82649}"/>
              </a:ext>
            </a:extLst>
          </p:cNvPr>
          <p:cNvSpPr txBox="1"/>
          <p:nvPr/>
        </p:nvSpPr>
        <p:spPr>
          <a:xfrm>
            <a:off x="937949" y="1208315"/>
            <a:ext cx="1733167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ko-KR" altLang="en-US" dirty="0"/>
              <a:t>간접 번지 지정</a:t>
            </a:r>
          </a:p>
        </p:txBody>
      </p:sp>
    </p:spTree>
    <p:extLst>
      <p:ext uri="{BB962C8B-B14F-4D97-AF65-F5344CB8AC3E}">
        <p14:creationId xmlns:p14="http://schemas.microsoft.com/office/powerpoint/2010/main" val="2114312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ATmega328PB </a:t>
            </a:r>
            <a:r>
              <a:rPr lang="en-US" altLang="ko-KR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Program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Memory Access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Biomedical Engineering, </a:t>
            </a:r>
            <a:r>
              <a:rPr lang="en-US" altLang="ko-KR" dirty="0" err="1"/>
              <a:t>Inje</a:t>
            </a:r>
            <a:r>
              <a:rPr lang="en-US" altLang="ko-KR" dirty="0"/>
              <a:t>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33</a:t>
            </a:fld>
            <a:endParaRPr lang="ko-KR" altLang="en-US"/>
          </a:p>
        </p:txBody>
      </p:sp>
      <p:graphicFrame>
        <p:nvGraphicFramePr>
          <p:cNvPr id="13" name="표 12">
            <a:extLst>
              <a:ext uri="{FF2B5EF4-FFF2-40B4-BE49-F238E27FC236}">
                <a16:creationId xmlns:a16="http://schemas.microsoft.com/office/drawing/2014/main" id="{1A9D4E9A-5CBE-4155-B196-5AFCD8A2316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42763" y="1181812"/>
          <a:ext cx="3504751" cy="4494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66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05655">
                <a:tc>
                  <a:txBody>
                    <a:bodyPr/>
                    <a:lstStyle/>
                    <a:p>
                      <a:pPr algn="ctr" latinLnBrk="1"/>
                      <a:endParaRPr lang="en-US" altLang="ko-KR" dirty="0">
                        <a:latin typeface="Calibri" panose="020F0502020204030204" pitchFamily="34" charset="0"/>
                      </a:endParaRPr>
                    </a:p>
                    <a:p>
                      <a:pPr algn="ctr" latinLnBrk="1"/>
                      <a:endParaRPr lang="en-US" altLang="ko-KR" dirty="0">
                        <a:latin typeface="Calibri" panose="020F0502020204030204" pitchFamily="34" charset="0"/>
                      </a:endParaRPr>
                    </a:p>
                    <a:p>
                      <a:pPr algn="ctr" latinLnBrk="1"/>
                      <a:endParaRPr lang="en-US" altLang="ko-KR" dirty="0">
                        <a:latin typeface="Calibri" panose="020F0502020204030204" pitchFamily="34" charset="0"/>
                      </a:endParaRPr>
                    </a:p>
                    <a:p>
                      <a:pPr algn="ctr" latinLnBrk="1"/>
                      <a:endParaRPr lang="en-US" altLang="ko-KR" dirty="0">
                        <a:latin typeface="Calibri" panose="020F0502020204030204" pitchFamily="34" charset="0"/>
                      </a:endParaRPr>
                    </a:p>
                    <a:p>
                      <a:pPr algn="ctr" latinLnBrk="1"/>
                      <a:r>
                        <a:rPr lang="en-US" altLang="ko-KR" dirty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</a:rPr>
                        <a:t>Application</a:t>
                      </a:r>
                      <a:r>
                        <a:rPr lang="en-US" altLang="ko-KR" dirty="0">
                          <a:latin typeface="Calibri" panose="020F0502020204030204" pitchFamily="34" charset="0"/>
                        </a:rPr>
                        <a:t> Flash Section</a:t>
                      </a:r>
                    </a:p>
                    <a:p>
                      <a:pPr algn="ctr" latinLnBrk="1"/>
                      <a:endParaRPr lang="en-US" altLang="ko-KR" dirty="0">
                        <a:latin typeface="Calibri" panose="020F0502020204030204" pitchFamily="34" charset="0"/>
                      </a:endParaRPr>
                    </a:p>
                    <a:p>
                      <a:pPr algn="ctr" latinLnBrk="1"/>
                      <a:endParaRPr lang="en-US" altLang="ko-KR" dirty="0">
                        <a:latin typeface="Calibri" panose="020F0502020204030204" pitchFamily="34" charset="0"/>
                      </a:endParaRPr>
                    </a:p>
                    <a:p>
                      <a:pPr algn="ctr" latinLnBrk="1"/>
                      <a:endParaRPr lang="en-US" altLang="ko-KR" dirty="0">
                        <a:latin typeface="Calibri" panose="020F0502020204030204" pitchFamily="34" charset="0"/>
                      </a:endParaRPr>
                    </a:p>
                    <a:p>
                      <a:pPr algn="ctr" latinLnBrk="1"/>
                      <a:endParaRPr lang="ko-KR" altLang="en-US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0x0000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0591">
                <a:tc>
                  <a:txBody>
                    <a:bodyPr/>
                    <a:lstStyle/>
                    <a:p>
                      <a:pPr algn="ctr" latinLnBrk="1"/>
                      <a:endParaRPr lang="en-US" altLang="ko-KR" dirty="0">
                        <a:latin typeface="Calibri" panose="020F0502020204030204" pitchFamily="34" charset="0"/>
                      </a:endParaRPr>
                    </a:p>
                    <a:p>
                      <a:pPr algn="ctr" latinLnBrk="1"/>
                      <a:r>
                        <a:rPr lang="en-US" altLang="ko-KR" dirty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</a:rPr>
                        <a:t>Boot Loader</a:t>
                      </a:r>
                      <a:r>
                        <a:rPr lang="en-US" altLang="ko-KR" dirty="0">
                          <a:latin typeface="Calibri" panose="020F0502020204030204" pitchFamily="34" charset="0"/>
                        </a:rPr>
                        <a:t> Section</a:t>
                      </a:r>
                    </a:p>
                    <a:p>
                      <a:pPr algn="ctr" latinLnBrk="1"/>
                      <a:endParaRPr lang="ko-KR" altLang="en-US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latinLnBrk="1"/>
                      <a:endParaRPr lang="en-US" altLang="ko-KR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latinLnBrk="1"/>
                      <a:endParaRPr lang="en-US" altLang="ko-KR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latinLnBrk="1"/>
                      <a:r>
                        <a:rPr lang="en-US" altLang="ko-KR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0x3FFF</a:t>
                      </a:r>
                      <a:endParaRPr lang="ko-KR" alt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5A3D3B40-46CF-4BF1-9833-1DBCCB3F7F4C}"/>
              </a:ext>
            </a:extLst>
          </p:cNvPr>
          <p:cNvCxnSpPr/>
          <p:nvPr/>
        </p:nvCxnSpPr>
        <p:spPr>
          <a:xfrm>
            <a:off x="1824584" y="1164827"/>
            <a:ext cx="0" cy="4500000"/>
          </a:xfrm>
          <a:prstGeom prst="line">
            <a:avLst/>
          </a:prstGeom>
          <a:ln w="127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271AB3CC-5EF6-4DBB-BEA0-562358AC1057}"/>
              </a:ext>
            </a:extLst>
          </p:cNvPr>
          <p:cNvCxnSpPr>
            <a:cxnSpLocks/>
          </p:cNvCxnSpPr>
          <p:nvPr/>
        </p:nvCxnSpPr>
        <p:spPr>
          <a:xfrm>
            <a:off x="544215" y="5812858"/>
            <a:ext cx="2592000" cy="0"/>
          </a:xfrm>
          <a:prstGeom prst="straightConnector1">
            <a:avLst/>
          </a:prstGeom>
          <a:ln w="25400">
            <a:solidFill>
              <a:srgbClr val="0000FF"/>
            </a:solidFill>
            <a:headEnd type="stealth" w="med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CA900AD6-7884-47C9-A66C-F1CB50430D38}"/>
              </a:ext>
            </a:extLst>
          </p:cNvPr>
          <p:cNvSpPr txBox="1"/>
          <p:nvPr/>
        </p:nvSpPr>
        <p:spPr>
          <a:xfrm>
            <a:off x="914110" y="5829817"/>
            <a:ext cx="1902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0000FF"/>
                </a:solidFill>
              </a:rPr>
              <a:t>1 word (2</a:t>
            </a:r>
            <a:r>
              <a:rPr lang="ko-KR" altLang="en-US" dirty="0">
                <a:solidFill>
                  <a:srgbClr val="0000FF"/>
                </a:solidFill>
              </a:rPr>
              <a:t> </a:t>
            </a:r>
            <a:r>
              <a:rPr lang="en-US" altLang="ko-KR" dirty="0">
                <a:solidFill>
                  <a:srgbClr val="0000FF"/>
                </a:solidFill>
              </a:rPr>
              <a:t>bytes)</a:t>
            </a:r>
            <a:endParaRPr lang="ko-KR" altLang="en-US" dirty="0">
              <a:solidFill>
                <a:srgbClr val="0000FF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6A554D-B03E-4FE7-92C5-AFC8FD9A26FD}"/>
              </a:ext>
            </a:extLst>
          </p:cNvPr>
          <p:cNvSpPr txBox="1"/>
          <p:nvPr/>
        </p:nvSpPr>
        <p:spPr>
          <a:xfrm>
            <a:off x="5610590" y="1010259"/>
            <a:ext cx="6206270" cy="211628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en-US" altLang="ko-KR" dirty="0"/>
              <a:t>ATmega328PB</a:t>
            </a:r>
            <a:r>
              <a:rPr lang="ko-KR" altLang="en-US" dirty="0"/>
              <a:t>의 프로그램 메모리의 영역</a:t>
            </a:r>
            <a:r>
              <a:rPr lang="en-US" altLang="ko-KR" dirty="0"/>
              <a:t>: </a:t>
            </a:r>
          </a:p>
          <a:p>
            <a:pPr latinLnBrk="0">
              <a:lnSpc>
                <a:spcPct val="150000"/>
              </a:lnSpc>
            </a:pPr>
            <a:r>
              <a:rPr lang="en-US" altLang="ko-KR" dirty="0">
                <a:latin typeface="Consolas" panose="020B0609020204030204" pitchFamily="49" charset="0"/>
              </a:rPr>
              <a:t>    0000 0000 0000 0000 - 00</a:t>
            </a:r>
            <a:r>
              <a:rPr lang="en-US" altLang="ko-KR" dirty="0">
                <a:solidFill>
                  <a:srgbClr val="0000FF"/>
                </a:solidFill>
                <a:latin typeface="Consolas" panose="020B0609020204030204" pitchFamily="49" charset="0"/>
              </a:rPr>
              <a:t>11 1111 1111 1111</a:t>
            </a:r>
          </a:p>
          <a:p>
            <a:pPr latinLnBrk="0">
              <a:lnSpc>
                <a:spcPct val="150000"/>
              </a:lnSpc>
            </a:pPr>
            <a:r>
              <a:rPr lang="ko-KR" altLang="en-US" dirty="0"/>
              <a:t>따라서 프로그램 메모리를 </a:t>
            </a:r>
            <a:r>
              <a:rPr lang="en-US" altLang="ko-KR" dirty="0"/>
              <a:t>access</a:t>
            </a:r>
            <a:r>
              <a:rPr lang="ko-KR" altLang="en-US" dirty="0"/>
              <a:t>하기 위해서는 </a:t>
            </a:r>
            <a:r>
              <a:rPr lang="en-US" altLang="ko-KR" dirty="0"/>
              <a:t>16 bits</a:t>
            </a:r>
            <a:r>
              <a:rPr lang="ko-KR" altLang="en-US" dirty="0"/>
              <a:t>의</a:t>
            </a:r>
            <a:r>
              <a:rPr lang="en-US" altLang="ko-KR" dirty="0"/>
              <a:t> </a:t>
            </a:r>
            <a:r>
              <a:rPr lang="ko-KR" altLang="en-US" dirty="0"/>
              <a:t>번지 지정 레지스터가 필요하다</a:t>
            </a:r>
            <a:r>
              <a:rPr lang="en-US" altLang="ko-KR" dirty="0"/>
              <a:t>.</a:t>
            </a:r>
          </a:p>
          <a:p>
            <a:pPr latinLnBrk="0">
              <a:lnSpc>
                <a:spcPct val="150000"/>
              </a:lnSpc>
            </a:pPr>
            <a:r>
              <a:rPr lang="en-US" altLang="ko-KR" dirty="0">
                <a:latin typeface="Consolas" panose="020B0609020204030204" pitchFamily="49" charset="0"/>
              </a:rPr>
              <a:t>PC(Program Counter), Z-Register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626173B-3B3C-41CB-957B-091474E4E7E2}"/>
              </a:ext>
            </a:extLst>
          </p:cNvPr>
          <p:cNvSpPr txBox="1"/>
          <p:nvPr/>
        </p:nvSpPr>
        <p:spPr>
          <a:xfrm>
            <a:off x="4692582" y="3491655"/>
            <a:ext cx="385714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Program Counter (PC): 16 bits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4EAF8FE5-236B-4360-80DE-9DA500B01A7A}"/>
              </a:ext>
            </a:extLst>
          </p:cNvPr>
          <p:cNvCxnSpPr>
            <a:stCxn id="17" idx="1"/>
          </p:cNvCxnSpPr>
          <p:nvPr/>
        </p:nvCxnSpPr>
        <p:spPr>
          <a:xfrm flipH="1" flipV="1">
            <a:off x="3136216" y="1181813"/>
            <a:ext cx="1556366" cy="2494508"/>
          </a:xfrm>
          <a:prstGeom prst="line">
            <a:avLst/>
          </a:prstGeom>
          <a:ln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id="{E7C00685-C437-4A6E-A8AF-DA78F388842D}"/>
              </a:ext>
            </a:extLst>
          </p:cNvPr>
          <p:cNvCxnSpPr>
            <a:endCxn id="17" idx="1"/>
          </p:cNvCxnSpPr>
          <p:nvPr/>
        </p:nvCxnSpPr>
        <p:spPr>
          <a:xfrm flipV="1">
            <a:off x="3106406" y="3676321"/>
            <a:ext cx="1586176" cy="1988506"/>
          </a:xfrm>
          <a:prstGeom prst="line">
            <a:avLst/>
          </a:prstGeom>
          <a:ln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918B4D3-A98C-417A-A0F2-B3A7CDCFFA52}"/>
              </a:ext>
            </a:extLst>
          </p:cNvPr>
          <p:cNvSpPr txBox="1"/>
          <p:nvPr/>
        </p:nvSpPr>
        <p:spPr>
          <a:xfrm>
            <a:off x="2816810" y="6028184"/>
            <a:ext cx="1591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word address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548886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Program Memory</a:t>
            </a: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읽기 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(LPM Instruction)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Biomedical Engineering, Inje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3293666" cy="360000"/>
          </a:xfrm>
        </p:spPr>
        <p:txBody>
          <a:bodyPr/>
          <a:lstStyle/>
          <a:p>
            <a:fld id="{2046D2FC-8D97-4FD6-ADAA-D3D00B65FB03}" type="slidenum">
              <a:rPr lang="ko-KR" altLang="en-US" smtClean="0"/>
              <a:pPr/>
              <a:t>34</a:t>
            </a:fld>
            <a:endParaRPr lang="ko-KR" altLang="en-US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B909D41B-FA51-4808-B6DE-A49475AC7A42}"/>
              </a:ext>
            </a:extLst>
          </p:cNvPr>
          <p:cNvSpPr/>
          <p:nvPr/>
        </p:nvSpPr>
        <p:spPr>
          <a:xfrm>
            <a:off x="877661" y="1240060"/>
            <a:ext cx="8226146" cy="3016210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Program Memory</a:t>
            </a:r>
            <a:r>
              <a:rPr lang="ko-KR" alt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의 </a:t>
            </a:r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TABLE </a:t>
            </a:r>
            <a:r>
              <a:rPr lang="ko-KR" alt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번지에 있는 내용을 읽어서 </a:t>
            </a:r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R17</a:t>
            </a:r>
            <a:r>
              <a:rPr lang="ko-KR" alt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에 저장</a:t>
            </a:r>
            <a:endParaRPr lang="en-US" altLang="ko-KR" dirty="0">
              <a:solidFill>
                <a:srgbClr val="008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>
              <a:spcAft>
                <a:spcPts val="600"/>
              </a:spcAft>
            </a:pPr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</a:p>
          <a:p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ko-KR" dirty="0" err="1">
                <a:highlight>
                  <a:srgbClr val="FFFFFF"/>
                </a:highlight>
                <a:latin typeface="Consolas" panose="020B0609020204030204" pitchFamily="49" charset="0"/>
              </a:rPr>
              <a:t>ldi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ZL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,LOW(</a:t>
            </a:r>
            <a:r>
              <a:rPr lang="en-US" altLang="ko-KR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TABLE &lt;&lt; 1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	</a:t>
            </a:r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low byte of address</a:t>
            </a:r>
            <a:endParaRPr lang="en-US" altLang="ko-KR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ko-KR" dirty="0" err="1">
                <a:highlight>
                  <a:srgbClr val="FFFFFF"/>
                </a:highlight>
                <a:latin typeface="Consolas" panose="020B0609020204030204" pitchFamily="49" charset="0"/>
              </a:rPr>
              <a:t>ldi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ZH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,HIGH(</a:t>
            </a:r>
            <a:r>
              <a:rPr lang="en-US" altLang="ko-KR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TABLE &lt;&lt; 1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	</a:t>
            </a:r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high byte of address</a:t>
            </a:r>
            <a:endParaRPr lang="en-US" altLang="ko-KR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LPM	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R17,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Z</a:t>
            </a:r>
          </a:p>
          <a:p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here:	</a:t>
            </a:r>
            <a:r>
              <a:rPr lang="en-US" altLang="ko-KR" dirty="0" err="1">
                <a:highlight>
                  <a:srgbClr val="FFFFFF"/>
                </a:highlight>
                <a:latin typeface="Consolas" panose="020B0609020204030204" pitchFamily="49" charset="0"/>
              </a:rPr>
              <a:t>rjmp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here</a:t>
            </a:r>
          </a:p>
          <a:p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</a:p>
          <a:p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Program Memory</a:t>
            </a:r>
            <a:r>
              <a:rPr lang="ko-KR" alt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의 </a:t>
            </a:r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TABLE </a:t>
            </a:r>
            <a:r>
              <a:rPr lang="ko-KR" alt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번지에 네 바이트의 상수를 저장</a:t>
            </a:r>
            <a:endParaRPr lang="ko-KR" alt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TABLE:	</a:t>
            </a:r>
            <a:r>
              <a:rPr lang="en-US" altLang="ko-KR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.DB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0x41, 0x42, 0x43, 0x3A</a:t>
            </a:r>
          </a:p>
          <a:p>
            <a:pPr>
              <a:spcAft>
                <a:spcPts val="600"/>
              </a:spcAft>
            </a:pPr>
            <a:endParaRPr lang="en-US" altLang="ko-KR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423A87-B966-4C22-B6CE-E964A25B418F}"/>
              </a:ext>
            </a:extLst>
          </p:cNvPr>
          <p:cNvSpPr txBox="1"/>
          <p:nvPr/>
        </p:nvSpPr>
        <p:spPr>
          <a:xfrm>
            <a:off x="877661" y="4592097"/>
            <a:ext cx="3297698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Consolas" panose="020B0609020204030204" pitchFamily="49" charset="0"/>
              </a:rPr>
              <a:t>List</a:t>
            </a:r>
            <a:r>
              <a:rPr lang="ko-KR" altLang="en-US" dirty="0">
                <a:latin typeface="Consolas" panose="020B0609020204030204" pitchFamily="49" charset="0"/>
              </a:rPr>
              <a:t> </a:t>
            </a:r>
            <a:r>
              <a:rPr lang="en-US" altLang="ko-KR" dirty="0">
                <a:latin typeface="Consolas" panose="020B0609020204030204" pitchFamily="49" charset="0"/>
              </a:rPr>
              <a:t>File (.</a:t>
            </a:r>
            <a:r>
              <a:rPr lang="en-US" altLang="ko-KR" dirty="0" err="1">
                <a:latin typeface="Consolas" panose="020B0609020204030204" pitchFamily="49" charset="0"/>
              </a:rPr>
              <a:t>lss</a:t>
            </a:r>
            <a:r>
              <a:rPr lang="en-US" altLang="ko-KR" dirty="0">
                <a:latin typeface="Consolas" panose="020B0609020204030204" pitchFamily="49" charset="0"/>
              </a:rPr>
              <a:t>)</a:t>
            </a:r>
            <a:r>
              <a:rPr lang="en-US" altLang="ko-KR" dirty="0"/>
              <a:t> </a:t>
            </a:r>
            <a:r>
              <a:rPr lang="ko-KR" altLang="en-US" dirty="0"/>
              <a:t>읽는 방법</a:t>
            </a:r>
          </a:p>
        </p:txBody>
      </p:sp>
    </p:spTree>
    <p:extLst>
      <p:ext uri="{BB962C8B-B14F-4D97-AF65-F5344CB8AC3E}">
        <p14:creationId xmlns:p14="http://schemas.microsoft.com/office/powerpoint/2010/main" val="32633843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Biomedical Engineering, </a:t>
            </a:r>
            <a:r>
              <a:rPr lang="en-US" altLang="ko-KR" dirty="0" err="1"/>
              <a:t>Inje</a:t>
            </a:r>
            <a:r>
              <a:rPr lang="en-US" altLang="ko-KR" dirty="0"/>
              <a:t>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35</a:t>
            </a:fld>
            <a:endParaRPr lang="ko-KR" altLang="en-US"/>
          </a:p>
        </p:txBody>
      </p:sp>
      <p:sp>
        <p:nvSpPr>
          <p:cNvPr id="31" name="제목 1">
            <a:extLst>
              <a:ext uri="{FF2B5EF4-FFF2-40B4-BE49-F238E27FC236}">
                <a16:creationId xmlns:a16="http://schemas.microsoft.com/office/drawing/2014/main" id="{1ED52F1C-E42C-4B05-8A92-8CDE7A1A239B}"/>
              </a:ext>
            </a:extLst>
          </p:cNvPr>
          <p:cNvSpPr txBox="1">
            <a:spLocks/>
          </p:cNvSpPr>
          <p:nvPr/>
        </p:nvSpPr>
        <p:spPr>
          <a:xfrm>
            <a:off x="288000" y="2250831"/>
            <a:ext cx="11616266" cy="1838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ko-KR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비트 조작 명령어 </a:t>
            </a:r>
            <a:endParaRPr lang="en-US" altLang="ko-K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200000"/>
              </a:lnSpc>
            </a:pPr>
            <a:r>
              <a:rPr lang="en-US" altLang="ko-K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(Bit and Bit Test Instructions)</a:t>
            </a:r>
            <a:endParaRPr lang="ko-KR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2344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ATmega328PB Instruction Set (8)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Biomedical Engineering, </a:t>
            </a:r>
            <a:r>
              <a:rPr lang="en-US" altLang="ko-KR" dirty="0" err="1"/>
              <a:t>Inje</a:t>
            </a:r>
            <a:r>
              <a:rPr lang="en-US" altLang="ko-KR" dirty="0"/>
              <a:t>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36</a:t>
            </a:fld>
            <a:endParaRPr lang="ko-KR" altLang="en-US"/>
          </a:p>
        </p:txBody>
      </p:sp>
      <p:graphicFrame>
        <p:nvGraphicFramePr>
          <p:cNvPr id="7" name="object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921877"/>
              </p:ext>
            </p:extLst>
          </p:nvPr>
        </p:nvGraphicFramePr>
        <p:xfrm>
          <a:off x="420792" y="944541"/>
          <a:ext cx="11390208" cy="54414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6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5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68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837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04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75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1966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libri" panose="020F0502020204030204" pitchFamily="34" charset="0"/>
                          <a:cs typeface="Arial"/>
                        </a:rPr>
                        <a:t>Mnemonics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25907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libri" panose="020F0502020204030204" pitchFamily="34" charset="0"/>
                          <a:cs typeface="Arial"/>
                        </a:rPr>
                        <a:t>Operands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25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libri" panose="020F0502020204030204" pitchFamily="34" charset="0"/>
                          <a:cs typeface="Arial"/>
                        </a:rPr>
                        <a:t>Description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25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libri" panose="020F0502020204030204" pitchFamily="34" charset="0"/>
                          <a:cs typeface="Arial"/>
                        </a:rPr>
                        <a:t>Operation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25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libri" panose="020F0502020204030204" pitchFamily="34" charset="0"/>
                          <a:cs typeface="Arial"/>
                        </a:rPr>
                        <a:t>Flags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25907">
                      <a:solidFill>
                        <a:srgbClr val="000000"/>
                      </a:solidFill>
                      <a:prstDash val="solid"/>
                    </a:lnT>
                    <a:lnB w="1219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7005" marR="107314" indent="-53340">
                        <a:lnSpc>
                          <a:spcPct val="105000"/>
                        </a:lnSpc>
                        <a:spcBef>
                          <a:spcPts val="180"/>
                        </a:spcBef>
                      </a:pPr>
                      <a:r>
                        <a:rPr lang="en-US" altLang="ko-KR" sz="1600" b="1" baseline="0" dirty="0">
                          <a:latin typeface="Calibri" panose="020F0502020204030204" pitchFamily="34" charset="0"/>
                          <a:cs typeface="Arial"/>
                        </a:rPr>
                        <a:t>No. of </a:t>
                      </a:r>
                      <a:r>
                        <a:rPr lang="en-US" altLang="ko-KR" sz="1600" b="1" dirty="0">
                          <a:latin typeface="Calibri" panose="020F0502020204030204" pitchFamily="34" charset="0"/>
                          <a:cs typeface="Arial"/>
                        </a:rPr>
                        <a:t>C</a:t>
                      </a:r>
                      <a:r>
                        <a:rPr lang="en-US" altLang="ko-KR" sz="1600" b="1" spc="-5" dirty="0">
                          <a:latin typeface="Calibri" panose="020F0502020204030204" pitchFamily="34" charset="0"/>
                          <a:cs typeface="Arial"/>
                        </a:rPr>
                        <a:t>l</a:t>
                      </a:r>
                      <a:r>
                        <a:rPr lang="en-US" altLang="ko-KR" sz="1600" b="1" dirty="0">
                          <a:latin typeface="Calibri" panose="020F0502020204030204" pitchFamily="34" charset="0"/>
                          <a:cs typeface="Arial"/>
                        </a:rPr>
                        <a:t>o</a:t>
                      </a:r>
                      <a:r>
                        <a:rPr lang="en-US" altLang="ko-KR" sz="1600" b="1" spc="-25" dirty="0">
                          <a:latin typeface="Calibri" panose="020F0502020204030204" pitchFamily="34" charset="0"/>
                          <a:cs typeface="Arial"/>
                        </a:rPr>
                        <a:t>c</a:t>
                      </a:r>
                      <a:r>
                        <a:rPr lang="en-US" altLang="ko-KR" sz="1600" b="1" dirty="0">
                          <a:latin typeface="Calibri" panose="020F0502020204030204" pitchFamily="34" charset="0"/>
                          <a:cs typeface="Arial"/>
                        </a:rPr>
                        <a:t>k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25907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938">
                <a:tc gridSpan="6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600" b="1" spc="-10" dirty="0">
                          <a:latin typeface="Calibri" panose="020F0502020204030204" pitchFamily="34" charset="0"/>
                          <a:cs typeface="Arial"/>
                        </a:rPr>
                        <a:t>BIT AND </a:t>
                      </a:r>
                      <a:r>
                        <a:rPr sz="1600" b="1" spc="-20" dirty="0">
                          <a:latin typeface="Calibri" panose="020F0502020204030204" pitchFamily="34" charset="0"/>
                          <a:cs typeface="Arial"/>
                        </a:rPr>
                        <a:t>BIT-TEST</a:t>
                      </a:r>
                      <a:r>
                        <a:rPr sz="1600" b="1" spc="2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b="1" spc="-10" dirty="0">
                          <a:latin typeface="Calibri" panose="020F0502020204030204" pitchFamily="34" charset="0"/>
                          <a:cs typeface="Arial"/>
                        </a:rPr>
                        <a:t>INSTRUCTIONS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12192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93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</a:t>
                      </a:r>
                      <a:r>
                        <a:rPr lang="en-US"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SL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Rd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Logical Shift</a:t>
                      </a:r>
                      <a:r>
                        <a:rPr sz="1600" spc="-7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Left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Rd(n+1) </a:t>
                      </a:r>
                      <a:r>
                        <a:rPr lang="ko-KR" altLang="en-US"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←</a:t>
                      </a: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Rd(n),</a:t>
                      </a:r>
                      <a:r>
                        <a:rPr lang="en-US"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Rd(0) </a:t>
                      </a:r>
                      <a:r>
                        <a:rPr lang="ko-KR" altLang="en-US"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←</a:t>
                      </a: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0,</a:t>
                      </a:r>
                      <a:r>
                        <a:rPr lang="en-US"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</a:t>
                      </a: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 </a:t>
                      </a:r>
                      <a:r>
                        <a:rPr lang="ko-KR" altLang="en-US"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←</a:t>
                      </a:r>
                      <a:r>
                        <a:rPr sz="1600" spc="8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Rd(7)</a:t>
                      </a: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20" dirty="0">
                          <a:latin typeface="Calibri" panose="020F0502020204030204" pitchFamily="34" charset="0"/>
                          <a:cs typeface="Arial"/>
                        </a:rPr>
                        <a:t>Z,C,N,V,H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117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LSR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Rd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Logical Shift</a:t>
                      </a:r>
                      <a:r>
                        <a:rPr sz="1600" spc="-7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Right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Rd(n) </a:t>
                      </a:r>
                      <a:r>
                        <a:rPr lang="ko-KR" altLang="en-US"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←</a:t>
                      </a: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Rd(n+1),</a:t>
                      </a:r>
                      <a:r>
                        <a:rPr lang="en-US"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Rd(7) </a:t>
                      </a:r>
                      <a:r>
                        <a:rPr lang="ko-KR" altLang="en-US"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←</a:t>
                      </a: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0,</a:t>
                      </a:r>
                      <a:r>
                        <a:rPr lang="en-US"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 </a:t>
                      </a:r>
                      <a:r>
                        <a:rPr lang="ko-KR" altLang="en-US"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←</a:t>
                      </a:r>
                      <a:r>
                        <a:rPr sz="1600" spc="8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Rd(0)</a:t>
                      </a: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Z,C,N,V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93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ROL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Rd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Rotate Left Through</a:t>
                      </a:r>
                      <a:r>
                        <a:rPr sz="1600" spc="-6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Carry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Rd(0) </a:t>
                      </a:r>
                      <a:r>
                        <a:rPr lang="ko-KR" altLang="en-US"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←</a:t>
                      </a: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C,</a:t>
                      </a:r>
                      <a:r>
                        <a:rPr lang="en-US"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Rd(n+1) </a:t>
                      </a:r>
                      <a:r>
                        <a:rPr lang="ko-KR" altLang="en-US"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←</a:t>
                      </a: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Rd(n),</a:t>
                      </a:r>
                      <a:r>
                        <a:rPr lang="en-US"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 </a:t>
                      </a:r>
                      <a:r>
                        <a:rPr lang="ko-KR" altLang="en-US"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←</a:t>
                      </a:r>
                      <a:r>
                        <a:rPr sz="1600" spc="4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Rd(7)</a:t>
                      </a: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20" dirty="0">
                          <a:latin typeface="Calibri" panose="020F0502020204030204" pitchFamily="34" charset="0"/>
                          <a:cs typeface="Arial"/>
                        </a:rPr>
                        <a:t>Z,C,N,V,H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93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ROR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Rd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Rotate Right Through</a:t>
                      </a:r>
                      <a:r>
                        <a:rPr sz="1600" spc="-6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Carry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Rd(7) </a:t>
                      </a:r>
                      <a:r>
                        <a:rPr lang="ko-KR" altLang="en-US"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←</a:t>
                      </a: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C,</a:t>
                      </a:r>
                      <a:r>
                        <a:rPr lang="en-US"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Rd(n) </a:t>
                      </a:r>
                      <a:r>
                        <a:rPr lang="ko-KR" altLang="en-US"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←</a:t>
                      </a: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Rd(n+1),</a:t>
                      </a:r>
                      <a:r>
                        <a:rPr lang="en-US"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 </a:t>
                      </a:r>
                      <a:r>
                        <a:rPr lang="ko-KR" altLang="en-US"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←</a:t>
                      </a:r>
                      <a:r>
                        <a:rPr sz="1600" spc="7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Rd(0)</a:t>
                      </a: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Z,C,N,V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2117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ASR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Rd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Arithmetic Shift</a:t>
                      </a:r>
                      <a:r>
                        <a:rPr sz="1600" spc="-4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Right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Rd(n) </a:t>
                      </a:r>
                      <a:r>
                        <a:rPr lang="ko-KR" altLang="en-US"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←</a:t>
                      </a: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Rd(n+1),</a:t>
                      </a:r>
                      <a:r>
                        <a:rPr sz="1600" spc="2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n=0..6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Z,C,N,V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64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93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SWAP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Rd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Swap</a:t>
                      </a:r>
                      <a:r>
                        <a:rPr sz="1600" spc="-8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Nibbles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Rd(3..0)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↔</a:t>
                      </a:r>
                      <a:r>
                        <a:rPr sz="1600" spc="-3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Rd(7..4)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127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993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BSET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Arial"/>
                        </a:rPr>
                        <a:t>s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Flag</a:t>
                      </a:r>
                      <a:r>
                        <a:rPr sz="1600" spc="-8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Set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SREG(s) </a:t>
                      </a:r>
                      <a:r>
                        <a:rPr lang="ko-KR" altLang="en-US"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←</a:t>
                      </a:r>
                      <a:r>
                        <a:rPr sz="1600" spc="-4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SREG(s)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2117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BCLR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s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Flag</a:t>
                      </a:r>
                      <a:r>
                        <a:rPr sz="1600" spc="-9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Clear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SREG(s) </a:t>
                      </a:r>
                      <a:r>
                        <a:rPr lang="ko-KR" altLang="en-US"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←</a:t>
                      </a:r>
                      <a:r>
                        <a:rPr sz="1600" spc="-4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SREG(s)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73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993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SBI</a:t>
                      </a:r>
                      <a:endParaRPr sz="16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90" dirty="0">
                          <a:latin typeface="Calibri" panose="020F0502020204030204" pitchFamily="34" charset="0"/>
                          <a:cs typeface="Arial"/>
                        </a:rPr>
                        <a:t>P,</a:t>
                      </a:r>
                      <a:r>
                        <a:rPr sz="1600" spc="-10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b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Set Bit in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I/O</a:t>
                      </a:r>
                      <a:r>
                        <a:rPr sz="1600" spc="-3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Register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3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I/O(P, </a:t>
                      </a:r>
                      <a:r>
                        <a:rPr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b) </a:t>
                      </a:r>
                      <a:r>
                        <a:rPr lang="ko-KR" altLang="en-US"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←</a:t>
                      </a:r>
                      <a:r>
                        <a:rPr sz="1600" spc="-3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2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993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CBI</a:t>
                      </a:r>
                      <a:endParaRPr sz="16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90" dirty="0">
                          <a:latin typeface="Calibri" panose="020F0502020204030204" pitchFamily="34" charset="0"/>
                          <a:cs typeface="Arial"/>
                        </a:rPr>
                        <a:t>P,</a:t>
                      </a:r>
                      <a:r>
                        <a:rPr sz="1600" spc="-10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b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Clear Bit in I/O</a:t>
                      </a:r>
                      <a:r>
                        <a:rPr sz="1600" spc="-4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Register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3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I/O(P, </a:t>
                      </a:r>
                      <a:r>
                        <a:rPr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b) </a:t>
                      </a:r>
                      <a:r>
                        <a:rPr lang="ko-KR" altLang="en-US"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←</a:t>
                      </a:r>
                      <a:r>
                        <a:rPr sz="1600" spc="-4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2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2117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BST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25" dirty="0">
                          <a:latin typeface="Calibri" panose="020F0502020204030204" pitchFamily="34" charset="0"/>
                          <a:cs typeface="Arial"/>
                        </a:rPr>
                        <a:t>Rr,</a:t>
                      </a:r>
                      <a:r>
                        <a:rPr sz="1600" spc="-9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b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Bit Store from Register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to</a:t>
                      </a:r>
                      <a:r>
                        <a:rPr sz="1600" spc="-2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T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 </a:t>
                      </a:r>
                      <a:r>
                        <a:rPr lang="ko-KR" altLang="en-US"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←</a:t>
                      </a:r>
                      <a:r>
                        <a:rPr sz="1600" spc="-6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Rr(b)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T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9937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BLD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Rd,</a:t>
                      </a:r>
                      <a:r>
                        <a:rPr sz="1600" spc="-10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b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Bit load from T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to</a:t>
                      </a:r>
                      <a:r>
                        <a:rPr sz="1600" spc="-3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Register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Rd(b) </a:t>
                      </a:r>
                      <a:r>
                        <a:rPr lang="ko-KR" altLang="en-US"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←</a:t>
                      </a:r>
                      <a:r>
                        <a:rPr sz="1600" spc="-8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9937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SEC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Set</a:t>
                      </a:r>
                      <a:r>
                        <a:rPr sz="1600" spc="-7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Carry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 </a:t>
                      </a:r>
                      <a:r>
                        <a:rPr lang="ko-KR" altLang="en-US"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←</a:t>
                      </a:r>
                      <a:r>
                        <a:rPr sz="1600" spc="-6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C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211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CLC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Clear</a:t>
                      </a:r>
                      <a:r>
                        <a:rPr sz="1600" spc="-7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Carry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 </a:t>
                      </a:r>
                      <a:r>
                        <a:rPr lang="ko-KR" altLang="en-US"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←</a:t>
                      </a:r>
                      <a:r>
                        <a:rPr sz="1600" spc="-6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C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9937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SEN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Set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Negative</a:t>
                      </a:r>
                      <a:r>
                        <a:rPr sz="1600" spc="-5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Flag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 </a:t>
                      </a:r>
                      <a:r>
                        <a:rPr lang="ko-KR" altLang="en-US"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←</a:t>
                      </a:r>
                      <a:r>
                        <a:rPr sz="1600" spc="-5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N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9937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CLN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Clear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Negative</a:t>
                      </a:r>
                      <a:r>
                        <a:rPr sz="1600" spc="-6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Flag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 </a:t>
                      </a:r>
                      <a:r>
                        <a:rPr lang="ko-KR" altLang="en-US"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←</a:t>
                      </a:r>
                      <a:r>
                        <a:rPr sz="1600" spc="-5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N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1371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ATmega328PB Instruction Set (9)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Biomedical Engineering, </a:t>
            </a:r>
            <a:r>
              <a:rPr lang="en-US" altLang="ko-KR" dirty="0" err="1"/>
              <a:t>Inje</a:t>
            </a:r>
            <a:r>
              <a:rPr lang="en-US" altLang="ko-KR" dirty="0"/>
              <a:t>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37</a:t>
            </a:fld>
            <a:endParaRPr lang="ko-KR" altLang="en-US"/>
          </a:p>
        </p:txBody>
      </p:sp>
      <p:graphicFrame>
        <p:nvGraphicFramePr>
          <p:cNvPr id="7" name="object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694347"/>
              </p:ext>
            </p:extLst>
          </p:nvPr>
        </p:nvGraphicFramePr>
        <p:xfrm>
          <a:off x="412325" y="902208"/>
          <a:ext cx="11381742" cy="5187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90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2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4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68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95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8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5658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libri" panose="020F0502020204030204" pitchFamily="34" charset="0"/>
                          <a:cs typeface="Arial"/>
                        </a:rPr>
                        <a:t>Mnemonics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25907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libri" panose="020F0502020204030204" pitchFamily="34" charset="0"/>
                          <a:cs typeface="Arial"/>
                        </a:rPr>
                        <a:t>Operands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25907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libri" panose="020F0502020204030204" pitchFamily="34" charset="0"/>
                          <a:cs typeface="Arial"/>
                        </a:rPr>
                        <a:t>Description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25907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libri" panose="020F0502020204030204" pitchFamily="34" charset="0"/>
                          <a:cs typeface="Arial"/>
                        </a:rPr>
                        <a:t>Operation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25907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Calibri" panose="020F0502020204030204" pitchFamily="34" charset="0"/>
                          <a:cs typeface="Arial"/>
                        </a:rPr>
                        <a:t>Flags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25907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7005" marR="107314" indent="-53340">
                        <a:lnSpc>
                          <a:spcPct val="105000"/>
                        </a:lnSpc>
                        <a:spcBef>
                          <a:spcPts val="180"/>
                        </a:spcBef>
                      </a:pPr>
                      <a:r>
                        <a:rPr lang="en-US" altLang="ko-KR" sz="1600" b="1" baseline="0" dirty="0">
                          <a:latin typeface="Calibri" panose="020F0502020204030204" pitchFamily="34" charset="0"/>
                          <a:cs typeface="Arial"/>
                        </a:rPr>
                        <a:t>No. of </a:t>
                      </a:r>
                      <a:r>
                        <a:rPr lang="en-US" altLang="ko-KR" sz="1600" b="1" dirty="0">
                          <a:latin typeface="Calibri" panose="020F0502020204030204" pitchFamily="34" charset="0"/>
                          <a:cs typeface="Arial"/>
                        </a:rPr>
                        <a:t>C</a:t>
                      </a:r>
                      <a:r>
                        <a:rPr lang="en-US" altLang="ko-KR" sz="1600" b="1" spc="-5" dirty="0">
                          <a:latin typeface="Calibri" panose="020F0502020204030204" pitchFamily="34" charset="0"/>
                          <a:cs typeface="Arial"/>
                        </a:rPr>
                        <a:t>l</a:t>
                      </a:r>
                      <a:r>
                        <a:rPr lang="en-US" altLang="ko-KR" sz="1600" b="1" dirty="0">
                          <a:latin typeface="Calibri" panose="020F0502020204030204" pitchFamily="34" charset="0"/>
                          <a:cs typeface="Arial"/>
                        </a:rPr>
                        <a:t>o</a:t>
                      </a:r>
                      <a:r>
                        <a:rPr lang="en-US" altLang="ko-KR" sz="1600" b="1" spc="-25" dirty="0">
                          <a:latin typeface="Calibri" panose="020F0502020204030204" pitchFamily="34" charset="0"/>
                          <a:cs typeface="Arial"/>
                        </a:rPr>
                        <a:t>c</a:t>
                      </a:r>
                      <a:r>
                        <a:rPr lang="en-US" altLang="ko-KR" sz="1600" b="1" dirty="0">
                          <a:latin typeface="Calibri" panose="020F0502020204030204" pitchFamily="34" charset="0"/>
                          <a:cs typeface="Arial"/>
                        </a:rPr>
                        <a:t>k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25907">
                      <a:solidFill>
                        <a:srgbClr val="000000"/>
                      </a:solidFill>
                      <a:prstDash val="solid"/>
                    </a:lnT>
                    <a:lnB w="12192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7">
                <a:tc gridSpan="6"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600" b="1" spc="-10" dirty="0">
                          <a:latin typeface="Calibri" panose="020F0502020204030204" pitchFamily="34" charset="0"/>
                          <a:cs typeface="Arial"/>
                        </a:rPr>
                        <a:t>BIT AND </a:t>
                      </a:r>
                      <a:r>
                        <a:rPr sz="1600" b="1" spc="-20" dirty="0">
                          <a:latin typeface="Calibri" panose="020F0502020204030204" pitchFamily="34" charset="0"/>
                          <a:cs typeface="Arial"/>
                        </a:rPr>
                        <a:t>BIT-TEST</a:t>
                      </a:r>
                      <a:r>
                        <a:rPr sz="1600" b="1" spc="2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b="1" spc="-10" dirty="0">
                          <a:latin typeface="Calibri" panose="020F0502020204030204" pitchFamily="34" charset="0"/>
                          <a:cs typeface="Arial"/>
                        </a:rPr>
                        <a:t>INSTRUCTIONS</a:t>
                      </a:r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12192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404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SEZ</a:t>
                      </a:r>
                      <a:endParaRPr sz="160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Set Zero</a:t>
                      </a:r>
                      <a:r>
                        <a:rPr sz="1600" spc="-7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Flag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Z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7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Z</a:t>
                      </a:r>
                      <a:endParaRPr sz="160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304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205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CLZ</a:t>
                      </a:r>
                      <a:endParaRPr sz="160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Clear Zero</a:t>
                      </a:r>
                      <a:r>
                        <a:rPr sz="1600" spc="-8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Flag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Z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7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Z</a:t>
                      </a:r>
                      <a:endParaRPr sz="160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205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SEI</a:t>
                      </a:r>
                      <a:endParaRPr sz="16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Global Interrupt</a:t>
                      </a:r>
                      <a:r>
                        <a:rPr sz="1600" spc="-4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Enable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6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</a:t>
                      </a:r>
                      <a:endParaRPr sz="160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404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CLI</a:t>
                      </a:r>
                      <a:endParaRPr sz="16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Global Interrupt</a:t>
                      </a:r>
                      <a:r>
                        <a:rPr sz="1600" spc="-3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Disable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66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6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</a:t>
                      </a:r>
                      <a:endParaRPr sz="160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2205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SES</a:t>
                      </a:r>
                      <a:endParaRPr sz="160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Set Signed </a:t>
                      </a:r>
                      <a:r>
                        <a:rPr sz="1600" spc="-35" dirty="0">
                          <a:latin typeface="Calibri" panose="020F0502020204030204" pitchFamily="34" charset="0"/>
                          <a:cs typeface="Arial"/>
                        </a:rPr>
                        <a:t>Test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Flag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5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</a:t>
                      </a:r>
                      <a:endParaRPr sz="160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2205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CLS</a:t>
                      </a:r>
                      <a:endParaRPr sz="160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Clear Signed </a:t>
                      </a:r>
                      <a:r>
                        <a:rPr sz="1600" spc="-35" dirty="0">
                          <a:latin typeface="Calibri" panose="020F0502020204030204" pitchFamily="34" charset="0"/>
                          <a:cs typeface="Arial"/>
                        </a:rPr>
                        <a:t>Test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Flag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6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</a:t>
                      </a:r>
                      <a:endParaRPr sz="160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404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SEV</a:t>
                      </a:r>
                      <a:endParaRPr sz="160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Set </a:t>
                      </a:r>
                      <a:r>
                        <a:rPr sz="1600" spc="-30" dirty="0">
                          <a:latin typeface="Calibri" panose="020F0502020204030204" pitchFamily="34" charset="0"/>
                          <a:cs typeface="Arial"/>
                        </a:rPr>
                        <a:t>Two's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Complement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Overflow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V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5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V</a:t>
                      </a:r>
                      <a:endParaRPr sz="160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2205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4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CLV</a:t>
                      </a:r>
                      <a:endParaRPr sz="160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Clear </a:t>
                      </a:r>
                      <a:r>
                        <a:rPr sz="1600" spc="-30" dirty="0">
                          <a:latin typeface="Calibri" panose="020F0502020204030204" pitchFamily="34" charset="0"/>
                          <a:cs typeface="Arial"/>
                        </a:rPr>
                        <a:t>Two's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Complement</a:t>
                      </a:r>
                      <a:r>
                        <a:rPr sz="1600" spc="-2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Overflow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V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5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V</a:t>
                      </a:r>
                      <a:endParaRPr sz="160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2205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SET</a:t>
                      </a:r>
                      <a:endParaRPr sz="160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Set T in</a:t>
                      </a:r>
                      <a:r>
                        <a:rPr sz="1600" spc="-7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SREG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7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  <a:endParaRPr sz="160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4404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4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CLT</a:t>
                      </a:r>
                      <a:endParaRPr sz="160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Clear T in</a:t>
                      </a:r>
                      <a:r>
                        <a:rPr sz="1600" spc="-8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SREG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7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  <a:endParaRPr sz="160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2205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SEH</a:t>
                      </a:r>
                      <a:endParaRPr sz="160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Set Half </a:t>
                      </a: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Carry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Flag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in</a:t>
                      </a:r>
                      <a:r>
                        <a:rPr sz="1600" spc="-4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SREG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</a:t>
                      </a:r>
                      <a:r>
                        <a:rPr sz="1600" spc="-1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 </a:t>
                      </a: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</a:t>
                      </a:r>
                      <a:endParaRPr sz="160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2207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CLH</a:t>
                      </a:r>
                      <a:endParaRPr sz="160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Clear Half </a:t>
                      </a: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Carry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Flag in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 SREG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 </a:t>
                      </a:r>
                      <a:r>
                        <a:rPr lang="ko-KR" altLang="en-US" sz="1600" spc="-5" dirty="0">
                          <a:latin typeface="Calibri" panose="020F0502020204030204" pitchFamily="34" charset="0"/>
                          <a:cs typeface="Arial"/>
                        </a:rPr>
                        <a:t>←</a:t>
                      </a:r>
                      <a:r>
                        <a:rPr sz="1600" spc="-6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sz="1600" spc="-5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</a:t>
                      </a: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4402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10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NOP</a:t>
                      </a:r>
                      <a:endParaRPr sz="16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No</a:t>
                      </a:r>
                      <a:r>
                        <a:rPr sz="1600" spc="-45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Operation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2207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SLEEP</a:t>
                      </a:r>
                      <a:endParaRPr sz="16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Sleep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2205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WDR</a:t>
                      </a:r>
                      <a:endParaRPr sz="16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6095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600" dirty="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latin typeface="Calibri" panose="020F0502020204030204" pitchFamily="34" charset="0"/>
                          <a:cs typeface="Arial"/>
                        </a:rPr>
                        <a:t>Watchdog</a:t>
                      </a:r>
                      <a:r>
                        <a:rPr sz="1600" spc="-80" dirty="0">
                          <a:latin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Reset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5" dirty="0">
                          <a:latin typeface="Calibri" panose="020F0502020204030204" pitchFamily="34" charset="0"/>
                          <a:cs typeface="Arial"/>
                        </a:rPr>
                        <a:t>None</a:t>
                      </a:r>
                      <a:endParaRPr sz="1600">
                        <a:latin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dirty="0">
                          <a:latin typeface="Calibri" panose="020F0502020204030204" pitchFamily="34" charset="0"/>
                          <a:cs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3048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06698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I/O Register</a:t>
            </a: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Control (SBI, CBI Instruction)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Biomedical Engineering, Inje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3293666" cy="360000"/>
          </a:xfrm>
        </p:spPr>
        <p:txBody>
          <a:bodyPr/>
          <a:lstStyle/>
          <a:p>
            <a:fld id="{2046D2FC-8D97-4FD6-ADAA-D3D00B65FB03}" type="slidenum">
              <a:rPr lang="ko-KR" altLang="en-US" smtClean="0"/>
              <a:pPr/>
              <a:t>38</a:t>
            </a:fld>
            <a:endParaRPr lang="ko-KR" altLang="en-US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B909D41B-FA51-4808-B6DE-A49475AC7A42}"/>
              </a:ext>
            </a:extLst>
          </p:cNvPr>
          <p:cNvSpPr/>
          <p:nvPr/>
        </p:nvSpPr>
        <p:spPr>
          <a:xfrm>
            <a:off x="877661" y="1209915"/>
            <a:ext cx="3965644" cy="2108269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PB5 </a:t>
            </a:r>
            <a:r>
              <a:rPr lang="ko-KR" alt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핀에 펄스 신호를 출력</a:t>
            </a:r>
            <a:endParaRPr lang="en-US" altLang="ko-KR" dirty="0">
              <a:solidFill>
                <a:srgbClr val="008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SBI	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DDRB,5</a:t>
            </a:r>
          </a:p>
          <a:p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LOOP:	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SBI	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PORTB,5</a:t>
            </a:r>
          </a:p>
          <a:p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ko-KR" dirty="0">
                <a:solidFill>
                  <a:srgbClr val="C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NOP</a:t>
            </a:r>
          </a:p>
          <a:p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CBI	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PORTB,5</a:t>
            </a:r>
          </a:p>
          <a:p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ko-KR" dirty="0">
                <a:solidFill>
                  <a:srgbClr val="C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NOP</a:t>
            </a:r>
          </a:p>
          <a:p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ko-KR" dirty="0">
                <a:highlight>
                  <a:srgbClr val="FFFFFF"/>
                </a:highlight>
                <a:latin typeface="Consolas" panose="020B0609020204030204" pitchFamily="49" charset="0"/>
              </a:rPr>
              <a:t>RJMP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LOOP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423A87-B966-4C22-B6CE-E964A25B418F}"/>
              </a:ext>
            </a:extLst>
          </p:cNvPr>
          <p:cNvSpPr txBox="1"/>
          <p:nvPr/>
        </p:nvSpPr>
        <p:spPr>
          <a:xfrm>
            <a:off x="877661" y="3683315"/>
            <a:ext cx="495039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ko-KR" altLang="en-US" dirty="0">
                <a:latin typeface="Consolas" panose="020B0609020204030204" pitchFamily="49" charset="0"/>
              </a:rPr>
              <a:t>명령어 실행에 소요되는 </a:t>
            </a:r>
            <a:r>
              <a:rPr lang="en-US" altLang="ko-KR" dirty="0">
                <a:latin typeface="Consolas" panose="020B0609020204030204" pitchFamily="49" charset="0"/>
              </a:rPr>
              <a:t>Cycle </a:t>
            </a:r>
            <a:r>
              <a:rPr lang="ko-KR" altLang="en-US" dirty="0">
                <a:latin typeface="Consolas" panose="020B0609020204030204" pitchFamily="49" charset="0"/>
              </a:rPr>
              <a:t>수</a:t>
            </a:r>
            <a:r>
              <a:rPr lang="en-US" altLang="ko-KR" dirty="0"/>
              <a:t> </a:t>
            </a:r>
            <a:r>
              <a:rPr lang="ko-KR" altLang="en-US" dirty="0"/>
              <a:t>확인 방법</a:t>
            </a:r>
          </a:p>
        </p:txBody>
      </p:sp>
      <p:graphicFrame>
        <p:nvGraphicFramePr>
          <p:cNvPr id="9" name="표 8">
            <a:extLst>
              <a:ext uri="{FF2B5EF4-FFF2-40B4-BE49-F238E27FC236}">
                <a16:creationId xmlns:a16="http://schemas.microsoft.com/office/drawing/2014/main" id="{4FDE66D7-246B-43BB-8C71-2D29F36F74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926269"/>
              </p:ext>
            </p:extLst>
          </p:nvPr>
        </p:nvGraphicFramePr>
        <p:xfrm>
          <a:off x="5667280" y="1851885"/>
          <a:ext cx="4330830" cy="991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6166">
                  <a:extLst>
                    <a:ext uri="{9D8B030D-6E8A-4147-A177-3AD203B41FA5}">
                      <a16:colId xmlns:a16="http://schemas.microsoft.com/office/drawing/2014/main" val="1992547300"/>
                    </a:ext>
                  </a:extLst>
                </a:gridCol>
                <a:gridCol w="866166">
                  <a:extLst>
                    <a:ext uri="{9D8B030D-6E8A-4147-A177-3AD203B41FA5}">
                      <a16:colId xmlns:a16="http://schemas.microsoft.com/office/drawing/2014/main" val="4284442480"/>
                    </a:ext>
                  </a:extLst>
                </a:gridCol>
                <a:gridCol w="866166">
                  <a:extLst>
                    <a:ext uri="{9D8B030D-6E8A-4147-A177-3AD203B41FA5}">
                      <a16:colId xmlns:a16="http://schemas.microsoft.com/office/drawing/2014/main" val="3812084122"/>
                    </a:ext>
                  </a:extLst>
                </a:gridCol>
                <a:gridCol w="866166">
                  <a:extLst>
                    <a:ext uri="{9D8B030D-6E8A-4147-A177-3AD203B41FA5}">
                      <a16:colId xmlns:a16="http://schemas.microsoft.com/office/drawing/2014/main" val="2068158679"/>
                    </a:ext>
                  </a:extLst>
                </a:gridCol>
                <a:gridCol w="866166">
                  <a:extLst>
                    <a:ext uri="{9D8B030D-6E8A-4147-A177-3AD203B41FA5}">
                      <a16:colId xmlns:a16="http://schemas.microsoft.com/office/drawing/2014/main" val="3959485332"/>
                    </a:ext>
                  </a:extLst>
                </a:gridCol>
              </a:tblGrid>
              <a:tr h="991021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619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2328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altLang="ko-KR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  <a:cs typeface="+mn-cs"/>
              </a:rPr>
              <a:t>Stack Memory and Stack Pointer for AVR 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>
                <a:solidFill>
                  <a:prstClr val="white">
                    <a:lumMod val="50000"/>
                  </a:prstClr>
                </a:solidFill>
              </a:rPr>
              <a:t>Biomedical Engineering, Inje University</a:t>
            </a:r>
            <a:endParaRPr lang="ko-KR" alt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39</a:t>
            </a:fld>
            <a:endParaRPr lang="ko-KR" altLang="en-US"/>
          </a:p>
        </p:txBody>
      </p:sp>
      <p:sp>
        <p:nvSpPr>
          <p:cNvPr id="42" name="TextBox 41"/>
          <p:cNvSpPr txBox="1"/>
          <p:nvPr/>
        </p:nvSpPr>
        <p:spPr>
          <a:xfrm>
            <a:off x="251520" y="980728"/>
            <a:ext cx="11595220" cy="511256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342900" indent="-342900">
              <a:lnSpc>
                <a:spcPct val="150000"/>
              </a:lnSpc>
              <a:buSzPct val="75000"/>
              <a:buFont typeface="Arial" pitchFamily="34" charset="0"/>
              <a:buChar char="•"/>
            </a:pPr>
            <a:r>
              <a:rPr lang="en-US" altLang="ko-KR" sz="2400" dirty="0">
                <a:solidFill>
                  <a:srgbClr val="2616F0"/>
                </a:solidFill>
                <a:latin typeface="Calibri" panose="020F0502020204030204" pitchFamily="34" charset="0"/>
                <a:ea typeface="굴림" panose="020B0600000101010101" pitchFamily="50" charset="-127"/>
              </a:rPr>
              <a:t>Stack Pointer, SPL and SPH </a:t>
            </a:r>
            <a:r>
              <a:rPr lang="en-US" altLang="ko-KR" sz="24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</a:rPr>
              <a:t>(0x3D and 0x3E)</a:t>
            </a:r>
            <a:endParaRPr lang="en-US" altLang="ko-KR" sz="2400" dirty="0">
              <a:solidFill>
                <a:srgbClr val="2616F0"/>
              </a:solidFill>
              <a:latin typeface="Calibri" panose="020F0502020204030204" pitchFamily="34" charset="0"/>
              <a:ea typeface="굴림" panose="020B0600000101010101" pitchFamily="50" charset="-127"/>
            </a:endParaRPr>
          </a:p>
          <a:p>
            <a:pPr marL="800100" lvl="1" indent="-342900">
              <a:lnSpc>
                <a:spcPct val="150000"/>
              </a:lnSpc>
              <a:buSzPct val="75000"/>
              <a:buFont typeface="Wingdings" pitchFamily="2" charset="2"/>
              <a:buChar char="Ø"/>
            </a:pPr>
            <a:r>
              <a:rPr lang="en-US" altLang="ko-KR" sz="20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</a:rPr>
              <a:t>A stack is a last-in first-out data structure</a:t>
            </a:r>
          </a:p>
          <a:p>
            <a:pPr marL="800100" lvl="1" indent="-342900">
              <a:lnSpc>
                <a:spcPct val="150000"/>
              </a:lnSpc>
              <a:buSzPct val="75000"/>
              <a:buFont typeface="Wingdings" pitchFamily="2" charset="2"/>
              <a:buChar char="Ø"/>
            </a:pPr>
            <a:r>
              <a:rPr lang="en-US" altLang="ko-KR" sz="20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</a:rPr>
              <a:t>AVR stack is implemented as growing from higher to lower memory locations</a:t>
            </a:r>
          </a:p>
          <a:p>
            <a:pPr marL="800100" lvl="1" indent="-342900">
              <a:lnSpc>
                <a:spcPct val="150000"/>
              </a:lnSpc>
              <a:buSzPct val="75000"/>
              <a:buFont typeface="Wingdings" pitchFamily="2" charset="2"/>
              <a:buChar char="Ø"/>
            </a:pPr>
            <a:r>
              <a:rPr lang="en-US" altLang="ko-KR" sz="20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</a:rPr>
              <a:t>16-bit stack pointer(</a:t>
            </a:r>
            <a:r>
              <a:rPr lang="en-US" altLang="ko-KR" sz="2000" dirty="0">
                <a:solidFill>
                  <a:srgbClr val="0000FF"/>
                </a:solidFill>
                <a:latin typeface="Consolas" panose="020B0609020204030204" pitchFamily="49" charset="0"/>
                <a:ea typeface="굴림" panose="020B0600000101010101" pitchFamily="50" charset="-127"/>
              </a:rPr>
              <a:t>SPH:SPL</a:t>
            </a:r>
            <a:r>
              <a:rPr lang="en-US" altLang="ko-KR" sz="20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</a:rPr>
              <a:t>) points to the top of stack (</a:t>
            </a:r>
            <a:r>
              <a:rPr lang="en-US" altLang="ko-KR" sz="2000" dirty="0">
                <a:solidFill>
                  <a:srgbClr val="0000FF"/>
                </a:solidFill>
                <a:latin typeface="Consolas" panose="020B0609020204030204" pitchFamily="49" charset="0"/>
                <a:ea typeface="굴림" panose="020B0600000101010101" pitchFamily="50" charset="-127"/>
              </a:rPr>
              <a:t>0x8FF</a:t>
            </a:r>
            <a:r>
              <a:rPr lang="en-US" altLang="ko-KR" sz="20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</a:rPr>
              <a:t>)</a:t>
            </a:r>
          </a:p>
          <a:p>
            <a:pPr marL="800100" lvl="1" indent="-342900">
              <a:lnSpc>
                <a:spcPct val="150000"/>
              </a:lnSpc>
              <a:buSzPct val="75000"/>
              <a:buFont typeface="Wingdings" pitchFamily="2" charset="2"/>
              <a:buChar char="Ø"/>
            </a:pPr>
            <a:endParaRPr lang="en-US" altLang="ko-KR" sz="2000" dirty="0">
              <a:solidFill>
                <a:prstClr val="black"/>
              </a:solidFill>
              <a:latin typeface="Calibri" panose="020F0502020204030204" pitchFamily="34" charset="0"/>
              <a:ea typeface="굴림" panose="020B0600000101010101" pitchFamily="50" charset="-127"/>
            </a:endParaRPr>
          </a:p>
        </p:txBody>
      </p:sp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A664E368-F2F9-4DF9-9E10-3A7F679E8A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142817"/>
              </p:ext>
            </p:extLst>
          </p:nvPr>
        </p:nvGraphicFramePr>
        <p:xfrm>
          <a:off x="2169833" y="3817357"/>
          <a:ext cx="4215058" cy="2179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9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36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32 Registers</a:t>
                      </a:r>
                      <a:endParaRPr lang="ko-KR" altLang="en-US" sz="1600" dirty="0">
                        <a:latin typeface="Calibri" panose="020F0502020204030204" pitchFamily="34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0x0000-0x001F</a:t>
                      </a:r>
                      <a:endParaRPr lang="ko-KR" alt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64 I/O Registers</a:t>
                      </a:r>
                      <a:endParaRPr lang="ko-KR" altLang="en-US" sz="1600" dirty="0">
                        <a:latin typeface="Calibri" panose="020F0502020204030204" pitchFamily="34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0x0020-0x005F</a:t>
                      </a:r>
                      <a:endParaRPr lang="ko-KR" alt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160 Extended I/O Registers</a:t>
                      </a:r>
                      <a:endParaRPr lang="ko-KR" altLang="en-US" sz="1600" dirty="0">
                        <a:latin typeface="Calibri" panose="020F0502020204030204" pitchFamily="34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0x0060-0x00FF</a:t>
                      </a:r>
                      <a:endParaRPr lang="ko-KR" alt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Internal RAM</a:t>
                      </a:r>
                    </a:p>
                    <a:p>
                      <a:pPr algn="ctr" latinLnBrk="1"/>
                      <a:endParaRPr lang="en-US" altLang="ko-KR" sz="1600" dirty="0">
                        <a:solidFill>
                          <a:srgbClr val="7030A0"/>
                        </a:solidFill>
                        <a:latin typeface="Calibri" panose="020F0502020204030204" pitchFamily="34" charset="0"/>
                        <a:cs typeface="Consolas" panose="020B0609020204030204" pitchFamily="49" charset="0"/>
                      </a:endParaRPr>
                    </a:p>
                    <a:p>
                      <a:pPr algn="ctr" latinLnBrk="1"/>
                      <a:endParaRPr lang="en-US" altLang="ko-KR" sz="1600" dirty="0">
                        <a:solidFill>
                          <a:srgbClr val="7030A0"/>
                        </a:solidFill>
                        <a:latin typeface="Calibri" panose="020F0502020204030204" pitchFamily="34" charset="0"/>
                        <a:cs typeface="Consolas" panose="020B0609020204030204" pitchFamily="49" charset="0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cs typeface="Consolas" panose="020B0609020204030204" pitchFamily="49" charset="0"/>
                        </a:rPr>
                        <a:t>(2048 x 8 bits)</a:t>
                      </a:r>
                      <a:endParaRPr lang="ko-KR" altLang="en-US" sz="1600" dirty="0">
                        <a:solidFill>
                          <a:srgbClr val="7030A0"/>
                        </a:solidFill>
                        <a:latin typeface="Calibri" panose="020F0502020204030204" pitchFamily="34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0x0100</a:t>
                      </a:r>
                    </a:p>
                    <a:p>
                      <a:pPr latinLnBrk="1"/>
                      <a:endParaRPr lang="en-US" altLang="ko-KR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latinLnBrk="1"/>
                      <a:endParaRPr lang="en-US" altLang="ko-KR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  <a:p>
                      <a:pPr latinLnBrk="1"/>
                      <a:r>
                        <a:rPr lang="en-US" altLang="ko-KR" sz="1600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0x08FF</a:t>
                      </a:r>
                      <a:endParaRPr lang="ko-KR" altLang="en-US" sz="16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879AF99-BD56-4825-A4E4-36EFDCEB3B2C}"/>
              </a:ext>
            </a:extLst>
          </p:cNvPr>
          <p:cNvSpPr txBox="1"/>
          <p:nvPr/>
        </p:nvSpPr>
        <p:spPr>
          <a:xfrm>
            <a:off x="2680587" y="3361065"/>
            <a:ext cx="1621534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ko-KR" sz="2000" dirty="0">
                <a:solidFill>
                  <a:srgbClr val="0000FF"/>
                </a:solidFill>
                <a:latin typeface="Calibri" panose="020F0502020204030204" pitchFamily="34" charset="0"/>
              </a:rPr>
              <a:t>Data Memory</a:t>
            </a:r>
            <a:endParaRPr lang="ko-KR" altLang="en-US" sz="2000" dirty="0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775C71-B609-4026-BCB4-271C2BF69C18}"/>
              </a:ext>
            </a:extLst>
          </p:cNvPr>
          <p:cNvSpPr txBox="1"/>
          <p:nvPr/>
        </p:nvSpPr>
        <p:spPr>
          <a:xfrm>
            <a:off x="6118543" y="5657489"/>
            <a:ext cx="1974195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sz="1600" dirty="0"/>
              <a:t>Initial Stack Pointer</a:t>
            </a:r>
            <a:endParaRPr lang="ko-KR" altLang="en-US" sz="1600" dirty="0"/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E8F81A24-AF07-48A8-901F-8691BDD02247}"/>
              </a:ext>
            </a:extLst>
          </p:cNvPr>
          <p:cNvCxnSpPr/>
          <p:nvPr/>
        </p:nvCxnSpPr>
        <p:spPr>
          <a:xfrm flipH="1">
            <a:off x="5468750" y="5835537"/>
            <a:ext cx="649793" cy="0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24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54106" y="577417"/>
            <a:ext cx="10883787" cy="3939166"/>
          </a:xfrm>
        </p:spPr>
        <p:txBody>
          <a:bodyPr>
            <a:normAutofit/>
          </a:bodyPr>
          <a:lstStyle/>
          <a:p>
            <a:r>
              <a:rPr kumimoji="1" lang="en-US" altLang="ko-KR" dirty="0">
                <a:solidFill>
                  <a:srgbClr val="0033CC"/>
                </a:solidFill>
                <a:latin typeface="Arial" pitchFamily="34" charset="0"/>
                <a:ea typeface="굴림" pitchFamily="50" charset="-127"/>
              </a:rPr>
              <a:t>Part</a:t>
            </a:r>
            <a:r>
              <a:rPr kumimoji="1" lang="ko-KR" altLang="en-US" dirty="0">
                <a:solidFill>
                  <a:srgbClr val="0033CC"/>
                </a:solidFill>
                <a:latin typeface="Arial" pitchFamily="34" charset="0"/>
                <a:ea typeface="굴림" pitchFamily="50" charset="-127"/>
              </a:rPr>
              <a:t> </a:t>
            </a:r>
            <a:r>
              <a:rPr kumimoji="1" lang="en-US" altLang="ko-KR" dirty="0">
                <a:solidFill>
                  <a:srgbClr val="0033CC"/>
                </a:solidFill>
                <a:latin typeface="Arial" pitchFamily="34" charset="0"/>
                <a:ea typeface="굴림" pitchFamily="50" charset="-127"/>
              </a:rPr>
              <a:t>1</a:t>
            </a:r>
            <a:br>
              <a:rPr lang="en-US" altLang="ko-KR" dirty="0"/>
            </a:br>
            <a:br>
              <a:rPr lang="en-US" altLang="ko-KR" dirty="0"/>
            </a:br>
            <a:r>
              <a:rPr lang="en-US" altLang="ko-KR" sz="4000" dirty="0"/>
              <a:t>ATmega328PB Instruction Set (1) 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Biomedical Engineering, </a:t>
            </a:r>
            <a:r>
              <a:rPr lang="en-US" altLang="ko-KR" dirty="0" err="1"/>
              <a:t>Inje</a:t>
            </a:r>
            <a:r>
              <a:rPr lang="en-US" altLang="ko-KR" dirty="0"/>
              <a:t>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54723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altLang="ko-KR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  <a:cs typeface="+mn-cs"/>
              </a:rPr>
              <a:t>Stack Pointer </a:t>
            </a:r>
            <a:r>
              <a:rPr lang="ko-KR" alt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  <a:cs typeface="+mn-cs"/>
              </a:rPr>
              <a:t>초기화 및</a:t>
            </a:r>
            <a:r>
              <a:rPr lang="en-US" altLang="ko-KR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  <a:cs typeface="+mn-cs"/>
              </a:rPr>
              <a:t> </a:t>
            </a:r>
            <a:r>
              <a:rPr lang="en-US" altLang="ko-KR" sz="3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  <a:cs typeface="+mn-cs"/>
              </a:rPr>
              <a:t>PUSH</a:t>
            </a:r>
            <a:r>
              <a:rPr lang="en-US" altLang="ko-KR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  <a:cs typeface="+mn-cs"/>
              </a:rPr>
              <a:t>/</a:t>
            </a:r>
            <a:r>
              <a:rPr lang="en-US" altLang="ko-KR" sz="3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  <a:cs typeface="+mn-cs"/>
              </a:rPr>
              <a:t>POP</a:t>
            </a:r>
            <a:r>
              <a:rPr lang="en-US" altLang="ko-KR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  <a:cs typeface="+mn-cs"/>
              </a:rPr>
              <a:t> Instruction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>
                <a:solidFill>
                  <a:prstClr val="white">
                    <a:lumMod val="50000"/>
                  </a:prstClr>
                </a:solidFill>
              </a:rPr>
              <a:t>Biomedical Engineering, Inje University</a:t>
            </a:r>
            <a:endParaRPr lang="ko-KR" alt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40</a:t>
            </a:fld>
            <a:endParaRPr lang="ko-KR" altLang="en-US"/>
          </a:p>
        </p:txBody>
      </p:sp>
      <p:sp>
        <p:nvSpPr>
          <p:cNvPr id="42" name="TextBox 41"/>
          <p:cNvSpPr txBox="1"/>
          <p:nvPr/>
        </p:nvSpPr>
        <p:spPr>
          <a:xfrm>
            <a:off x="251519" y="980727"/>
            <a:ext cx="2651027" cy="451911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ko-KR" dirty="0">
                <a:solidFill>
                  <a:prstClr val="white">
                    <a:lumMod val="65000"/>
                  </a:prstClr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1.  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LDI  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R16,</a:t>
            </a:r>
            <a:r>
              <a:rPr lang="en-US" altLang="ko-KR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0x08</a:t>
            </a:r>
            <a:endParaRPr lang="en-US" altLang="ko-KR" dirty="0">
              <a:solidFill>
                <a:srgbClr val="70AD47">
                  <a:lumMod val="75000"/>
                </a:srgbClr>
              </a:solidFill>
              <a:highlight>
                <a:srgbClr val="FFFFFF"/>
              </a:highlight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ko-KR" dirty="0">
                <a:solidFill>
                  <a:prstClr val="white">
                    <a:lumMod val="65000"/>
                  </a:prstClr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2.  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OUT  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SPH,R16</a:t>
            </a:r>
          </a:p>
          <a:p>
            <a:r>
              <a:rPr lang="en-US" altLang="ko-KR" dirty="0">
                <a:solidFill>
                  <a:prstClr val="white">
                    <a:lumMod val="65000"/>
                  </a:prstClr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3.  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LDI  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R16,</a:t>
            </a:r>
            <a:r>
              <a:rPr lang="en-US" altLang="ko-KR" dirty="0">
                <a:solidFill>
                  <a:srgbClr val="70AD47">
                    <a:lumMod val="75000"/>
                  </a:srgbClr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0xFF</a:t>
            </a:r>
          </a:p>
          <a:p>
            <a:r>
              <a:rPr lang="en-US" altLang="ko-KR" dirty="0">
                <a:solidFill>
                  <a:prstClr val="white">
                    <a:lumMod val="65000"/>
                  </a:prstClr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4.  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OUT  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SPL,R16</a:t>
            </a:r>
          </a:p>
          <a:p>
            <a:endParaRPr lang="ko-KR" alt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ko-KR" dirty="0">
                <a:solidFill>
                  <a:prstClr val="white">
                    <a:lumMod val="65000"/>
                  </a:prstClr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5.  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LDI  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R16,0x46</a:t>
            </a:r>
          </a:p>
          <a:p>
            <a:r>
              <a:rPr lang="en-US" altLang="ko-KR" dirty="0">
                <a:solidFill>
                  <a:prstClr val="white">
                    <a:lumMod val="65000"/>
                  </a:prstClr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6.  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LDI  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R17,0x47</a:t>
            </a:r>
          </a:p>
          <a:p>
            <a:endParaRPr lang="en-US" altLang="ko-KR" dirty="0">
              <a:solidFill>
                <a:srgbClr val="0000FF"/>
              </a:solidFill>
              <a:highlight>
                <a:srgbClr val="FFFFFF"/>
              </a:highlight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ko-KR" dirty="0">
                <a:solidFill>
                  <a:prstClr val="white">
                    <a:lumMod val="65000"/>
                  </a:prstClr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7.  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PUSH 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R16</a:t>
            </a:r>
          </a:p>
          <a:p>
            <a:r>
              <a:rPr lang="en-US" altLang="ko-KR" dirty="0">
                <a:solidFill>
                  <a:prstClr val="white">
                    <a:lumMod val="65000"/>
                  </a:prstClr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8.  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PUSH 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R17</a:t>
            </a:r>
          </a:p>
          <a:p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   ...</a:t>
            </a:r>
          </a:p>
          <a:p>
            <a:r>
              <a:rPr lang="en-US" altLang="ko-KR" dirty="0">
                <a:solidFill>
                  <a:schemeClr val="accent6">
                    <a:lumMod val="75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R16, R17 </a:t>
            </a:r>
            <a:r>
              <a:rPr lang="ko-KR" altLang="en-US" dirty="0">
                <a:solidFill>
                  <a:schemeClr val="accent6">
                    <a:lumMod val="75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사용</a:t>
            </a:r>
            <a:endParaRPr lang="en-US" altLang="ko-KR" dirty="0">
              <a:solidFill>
                <a:schemeClr val="accent6">
                  <a:lumMod val="75000"/>
                </a:schemeClr>
              </a:solidFill>
              <a:highlight>
                <a:srgbClr val="FFFFFF"/>
              </a:highlight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ko-KR" dirty="0">
                <a:solidFill>
                  <a:schemeClr val="accent6">
                    <a:lumMod val="75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; R16, R17 </a:t>
            </a:r>
            <a:r>
              <a:rPr lang="ko-KR" altLang="en-US" dirty="0">
                <a:solidFill>
                  <a:schemeClr val="accent6">
                    <a:lumMod val="75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내용변경</a:t>
            </a:r>
            <a:endParaRPr lang="en-US" altLang="ko-KR" dirty="0">
              <a:solidFill>
                <a:schemeClr val="accent6">
                  <a:lumMod val="75000"/>
                </a:schemeClr>
              </a:solidFill>
              <a:highlight>
                <a:srgbClr val="FFFFFF"/>
              </a:highlight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ko-KR" dirty="0">
                <a:solidFill>
                  <a:schemeClr val="accent6">
                    <a:lumMod val="75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ko-KR" dirty="0">
                <a:solidFill>
                  <a:schemeClr val="tx1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    ...</a:t>
            </a:r>
          </a:p>
          <a:p>
            <a:r>
              <a:rPr lang="en-US" altLang="ko-KR" dirty="0">
                <a:solidFill>
                  <a:prstClr val="white">
                    <a:lumMod val="65000"/>
                  </a:prstClr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9.  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POP  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R17</a:t>
            </a:r>
          </a:p>
          <a:p>
            <a:r>
              <a:rPr lang="en-US" altLang="ko-KR" dirty="0">
                <a:solidFill>
                  <a:prstClr val="white">
                    <a:lumMod val="65000"/>
                  </a:prstClr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10. 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POP  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R16</a:t>
            </a:r>
          </a:p>
        </p:txBody>
      </p:sp>
      <p:grpSp>
        <p:nvGrpSpPr>
          <p:cNvPr id="3" name="그룹 2"/>
          <p:cNvGrpSpPr/>
          <p:nvPr/>
        </p:nvGrpSpPr>
        <p:grpSpPr>
          <a:xfrm>
            <a:off x="3262586" y="1799472"/>
            <a:ext cx="2149050" cy="1821099"/>
            <a:chOff x="902260" y="3180852"/>
            <a:chExt cx="2149050" cy="1821099"/>
          </a:xfrm>
        </p:grpSpPr>
        <p:sp>
          <p:nvSpPr>
            <p:cNvPr id="43" name="직사각형 42"/>
            <p:cNvSpPr/>
            <p:nvPr/>
          </p:nvSpPr>
          <p:spPr>
            <a:xfrm>
              <a:off x="971600" y="3252354"/>
              <a:ext cx="720080" cy="324036"/>
            </a:xfrm>
            <a:prstGeom prst="rect">
              <a:avLst/>
            </a:prstGeom>
            <a:solidFill>
              <a:srgbClr val="FFFFCC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>
              <a:glow rad="25400">
                <a:srgbClr val="FFFF00">
                  <a:alpha val="40000"/>
                </a:srgbClr>
              </a:glow>
              <a:softEdge rad="12700"/>
            </a:effectLst>
          </p:spPr>
          <p:txBody>
            <a:bodyPr lIns="36000" tIns="36000" rIns="36000" bIns="36000" rtlCol="0" anchor="ctr"/>
            <a:lstStyle/>
            <a:p>
              <a:pPr algn="ctr" latinLnBrk="0">
                <a:defRPr/>
              </a:pPr>
              <a:endParaRPr lang="ko-KR" altLang="en-US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</a:endParaRPr>
            </a:p>
          </p:txBody>
        </p:sp>
        <p:sp>
          <p:nvSpPr>
            <p:cNvPr id="44" name="직사각형 43"/>
            <p:cNvSpPr/>
            <p:nvPr/>
          </p:nvSpPr>
          <p:spPr>
            <a:xfrm>
              <a:off x="971600" y="3576390"/>
              <a:ext cx="720080" cy="324036"/>
            </a:xfrm>
            <a:prstGeom prst="rect">
              <a:avLst/>
            </a:prstGeom>
            <a:solidFill>
              <a:srgbClr val="1B587C">
                <a:lumMod val="40000"/>
                <a:lumOff val="60000"/>
              </a:srgbClr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>
              <a:glow rad="25400">
                <a:srgbClr val="1B587C">
                  <a:lumMod val="40000"/>
                  <a:lumOff val="60000"/>
                </a:srgbClr>
              </a:glow>
              <a:softEdge rad="12700"/>
            </a:effectLst>
          </p:spPr>
          <p:txBody>
            <a:bodyPr lIns="36000" tIns="36000" rIns="36000" bIns="36000" rtlCol="0" anchor="ctr"/>
            <a:lstStyle/>
            <a:p>
              <a:pPr algn="ctr" latinLnBrk="0">
                <a:defRPr/>
              </a:pPr>
              <a:endParaRPr lang="ko-KR" altLang="en-US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</a:endParaRPr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971600" y="3898847"/>
              <a:ext cx="720080" cy="324036"/>
            </a:xfrm>
            <a:prstGeom prst="rect">
              <a:avLst/>
            </a:prstGeom>
            <a:solidFill>
              <a:srgbClr val="9F2936">
                <a:lumMod val="40000"/>
                <a:lumOff val="60000"/>
              </a:srgbClr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>
              <a:glow rad="25400">
                <a:srgbClr val="9F2936">
                  <a:lumMod val="75000"/>
                  <a:alpha val="40000"/>
                </a:srgbClr>
              </a:glow>
              <a:softEdge rad="12700"/>
            </a:effectLst>
          </p:spPr>
          <p:txBody>
            <a:bodyPr lIns="36000" tIns="36000" rIns="36000" bIns="36000" rtlCol="0" anchor="ctr"/>
            <a:lstStyle/>
            <a:p>
              <a:pPr algn="ctr" latinLnBrk="0">
                <a:defRPr/>
              </a:pPr>
              <a:endParaRPr lang="ko-KR" altLang="en-US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971600" y="4235895"/>
              <a:ext cx="720080" cy="324036"/>
            </a:xfrm>
            <a:prstGeom prst="rect">
              <a:avLst/>
            </a:prstGeom>
            <a:solidFill>
              <a:srgbClr val="E3DED1">
                <a:lumMod val="75000"/>
              </a:srgbClr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>
              <a:glow rad="25400">
                <a:srgbClr val="E3DED1">
                  <a:lumMod val="50000"/>
                  <a:alpha val="40000"/>
                </a:srgbClr>
              </a:glow>
              <a:softEdge rad="12700"/>
            </a:effectLst>
          </p:spPr>
          <p:txBody>
            <a:bodyPr lIns="36000" tIns="36000" rIns="36000" bIns="36000" rtlCol="0" anchor="ctr"/>
            <a:lstStyle/>
            <a:p>
              <a:pPr algn="ctr" latinLnBrk="0">
                <a:defRPr/>
              </a:pPr>
              <a:endParaRPr lang="ko-KR" altLang="en-US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</a:endParaRPr>
            </a:p>
          </p:txBody>
        </p:sp>
        <p:sp>
          <p:nvSpPr>
            <p:cNvPr id="49" name="직사각형 48"/>
            <p:cNvSpPr/>
            <p:nvPr/>
          </p:nvSpPr>
          <p:spPr>
            <a:xfrm>
              <a:off x="2051719" y="3180852"/>
              <a:ext cx="999591" cy="468833"/>
            </a:xfrm>
            <a:prstGeom prst="rect">
              <a:avLst/>
            </a:prstGeom>
            <a:solidFill>
              <a:srgbClr val="9F2936">
                <a:lumMod val="20000"/>
                <a:lumOff val="80000"/>
                <a:alpha val="63000"/>
              </a:srgbClr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>
              <a:glow rad="25400">
                <a:srgbClr val="E3DED1">
                  <a:lumMod val="50000"/>
                  <a:alpha val="40000"/>
                </a:srgbClr>
              </a:glow>
              <a:softEdge rad="12700"/>
            </a:effectLst>
          </p:spPr>
          <p:txBody>
            <a:bodyPr lIns="36000" tIns="36000" rIns="36000" bIns="36000" rtlCol="0" anchor="ctr"/>
            <a:lstStyle/>
            <a:p>
              <a:pPr algn="ctr" latinLnBrk="0">
                <a:lnSpc>
                  <a:spcPts val="1500"/>
                </a:lnSpc>
                <a:defRPr/>
              </a:pPr>
              <a:r>
                <a:rPr lang="en-US" altLang="ko-KR" sz="1600" kern="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ea typeface="굴림" panose="020B0600000101010101" pitchFamily="50" charset="-127"/>
                  <a:cs typeface="Consolas" panose="020B0609020204030204" pitchFamily="49" charset="0"/>
                </a:rPr>
                <a:t>SPH:SPL</a:t>
              </a:r>
            </a:p>
            <a:p>
              <a:pPr algn="ctr" latinLnBrk="0">
                <a:lnSpc>
                  <a:spcPts val="1500"/>
                </a:lnSpc>
                <a:defRPr/>
              </a:pPr>
              <a:r>
                <a:rPr lang="en-US" altLang="ko-KR" sz="1600" kern="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ea typeface="굴림" panose="020B0600000101010101" pitchFamily="50" charset="-127"/>
                  <a:cs typeface="Consolas" panose="020B0609020204030204" pitchFamily="49" charset="0"/>
                </a:rPr>
                <a:t>(</a:t>
              </a:r>
              <a:r>
                <a:rPr lang="en-US" altLang="ko-KR" sz="1600" kern="0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ea typeface="굴림" panose="020B0600000101010101" pitchFamily="50" charset="-127"/>
                  <a:cs typeface="Consolas" panose="020B0609020204030204" pitchFamily="49" charset="0"/>
                </a:rPr>
                <a:t>0x08FF</a:t>
              </a:r>
              <a:r>
                <a:rPr lang="en-US" altLang="ko-KR" sz="1600" kern="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ea typeface="굴림" panose="020B0600000101010101" pitchFamily="50" charset="-127"/>
                  <a:cs typeface="Consolas" panose="020B0609020204030204" pitchFamily="49" charset="0"/>
                </a:rPr>
                <a:t>)</a:t>
              </a:r>
              <a:endParaRPr lang="ko-KR" altLang="en-US" sz="16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굴림" panose="020B0600000101010101" pitchFamily="50" charset="-127"/>
                <a:cs typeface="Consolas" panose="020B0609020204030204" pitchFamily="49" charset="0"/>
              </a:endParaRPr>
            </a:p>
          </p:txBody>
        </p:sp>
        <p:sp>
          <p:nvSpPr>
            <p:cNvPr id="50" name="왼쪽 화살표 49"/>
            <p:cNvSpPr/>
            <p:nvPr/>
          </p:nvSpPr>
          <p:spPr>
            <a:xfrm>
              <a:off x="1691680" y="3317369"/>
              <a:ext cx="360040" cy="170456"/>
            </a:xfrm>
            <a:prstGeom prst="leftArrow">
              <a:avLst/>
            </a:prstGeom>
            <a:gradFill rotWithShape="1">
              <a:gsLst>
                <a:gs pos="0">
                  <a:srgbClr val="1B587C">
                    <a:shade val="45000"/>
                    <a:satMod val="155000"/>
                  </a:srgbClr>
                </a:gs>
                <a:gs pos="60000">
                  <a:srgbClr val="1B587C">
                    <a:shade val="95000"/>
                    <a:satMod val="150000"/>
                  </a:srgbClr>
                </a:gs>
                <a:gs pos="100000">
                  <a:srgbClr val="1B587C">
                    <a:tint val="87000"/>
                    <a:satMod val="2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1B587C">
                  <a:satMod val="150000"/>
                </a:srgbClr>
              </a:solidFill>
              <a:prstDash val="solid"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rtlCol="0" anchor="ctr"/>
            <a:lstStyle/>
            <a:p>
              <a:pPr algn="ctr" latinLnBrk="0">
                <a:defRPr/>
              </a:pPr>
              <a:endParaRPr lang="ko-KR" altLang="en-US" kern="0">
                <a:solidFill>
                  <a:prstClr val="white"/>
                </a:solidFill>
                <a:latin typeface="Verdana"/>
                <a:ea typeface="굴림" panose="020B0600000101010101" pitchFamily="50" charset="-127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902260" y="4663397"/>
              <a:ext cx="15520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Verdana"/>
                  <a:ea typeface="굴림" panose="020B0600000101010101" pitchFamily="50" charset="-127"/>
                </a:rPr>
                <a:t>After Line #4</a:t>
              </a:r>
              <a:endParaRPr lang="ko-KR" altLang="en-US" sz="1600" dirty="0">
                <a:solidFill>
                  <a:prstClr val="black"/>
                </a:solidFill>
                <a:latin typeface="Verdana"/>
                <a:ea typeface="굴림" panose="020B0600000101010101" pitchFamily="50" charset="-127"/>
              </a:endParaRPr>
            </a:p>
          </p:txBody>
        </p:sp>
      </p:grpSp>
      <p:grpSp>
        <p:nvGrpSpPr>
          <p:cNvPr id="38" name="그룹 37"/>
          <p:cNvGrpSpPr/>
          <p:nvPr/>
        </p:nvGrpSpPr>
        <p:grpSpPr>
          <a:xfrm>
            <a:off x="6439448" y="1845083"/>
            <a:ext cx="2135644" cy="1775488"/>
            <a:chOff x="915666" y="3252354"/>
            <a:chExt cx="2135644" cy="1775488"/>
          </a:xfrm>
        </p:grpSpPr>
        <p:sp>
          <p:nvSpPr>
            <p:cNvPr id="39" name="직사각형 38"/>
            <p:cNvSpPr/>
            <p:nvPr/>
          </p:nvSpPr>
          <p:spPr>
            <a:xfrm>
              <a:off x="971600" y="3252354"/>
              <a:ext cx="720080" cy="324036"/>
            </a:xfrm>
            <a:prstGeom prst="rect">
              <a:avLst/>
            </a:prstGeom>
            <a:solidFill>
              <a:srgbClr val="FFFFCC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>
              <a:glow rad="25400">
                <a:srgbClr val="FFFF00">
                  <a:alpha val="40000"/>
                </a:srgbClr>
              </a:glow>
              <a:softEdge rad="12700"/>
            </a:effectLst>
          </p:spPr>
          <p:txBody>
            <a:bodyPr lIns="36000" tIns="36000" rIns="36000" bIns="36000" rtlCol="0" anchor="ctr"/>
            <a:lstStyle/>
            <a:p>
              <a:pPr algn="ctr" latinLnBrk="0">
                <a:defRPr/>
              </a:pPr>
              <a:r>
                <a:rPr lang="en-US" altLang="ko-KR" sz="1600" kern="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ea typeface="굴림" panose="020B0600000101010101" pitchFamily="50" charset="-127"/>
                  <a:cs typeface="Consolas" panose="020B0609020204030204" pitchFamily="49" charset="0"/>
                </a:rPr>
                <a:t>0x46</a:t>
              </a:r>
              <a:endParaRPr lang="ko-KR" altLang="en-US" sz="16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굴림" panose="020B0600000101010101" pitchFamily="50" charset="-127"/>
                <a:cs typeface="Consolas" panose="020B0609020204030204" pitchFamily="49" charset="0"/>
              </a:endParaRPr>
            </a:p>
          </p:txBody>
        </p:sp>
        <p:sp>
          <p:nvSpPr>
            <p:cNvPr id="40" name="직사각형 39"/>
            <p:cNvSpPr/>
            <p:nvPr/>
          </p:nvSpPr>
          <p:spPr>
            <a:xfrm>
              <a:off x="971600" y="3576390"/>
              <a:ext cx="720080" cy="324036"/>
            </a:xfrm>
            <a:prstGeom prst="rect">
              <a:avLst/>
            </a:prstGeom>
            <a:solidFill>
              <a:srgbClr val="1B587C">
                <a:lumMod val="40000"/>
                <a:lumOff val="60000"/>
              </a:srgbClr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>
              <a:glow rad="25400">
                <a:srgbClr val="1B587C">
                  <a:lumMod val="40000"/>
                  <a:lumOff val="60000"/>
                </a:srgbClr>
              </a:glow>
              <a:softEdge rad="12700"/>
            </a:effectLst>
          </p:spPr>
          <p:txBody>
            <a:bodyPr lIns="36000" tIns="36000" rIns="36000" bIns="36000" rtlCol="0" anchor="ctr"/>
            <a:lstStyle/>
            <a:p>
              <a:pPr algn="ctr" latinLnBrk="0">
                <a:defRPr/>
              </a:pPr>
              <a:endParaRPr lang="ko-KR" altLang="en-US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</a:endParaRPr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971600" y="3898847"/>
              <a:ext cx="720080" cy="324036"/>
            </a:xfrm>
            <a:prstGeom prst="rect">
              <a:avLst/>
            </a:prstGeom>
            <a:solidFill>
              <a:srgbClr val="9F2936">
                <a:lumMod val="40000"/>
                <a:lumOff val="60000"/>
              </a:srgbClr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>
              <a:glow rad="25400">
                <a:srgbClr val="9F2936">
                  <a:lumMod val="75000"/>
                  <a:alpha val="40000"/>
                </a:srgbClr>
              </a:glow>
              <a:softEdge rad="12700"/>
            </a:effectLst>
          </p:spPr>
          <p:txBody>
            <a:bodyPr lIns="36000" tIns="36000" rIns="36000" bIns="36000" rtlCol="0" anchor="ctr"/>
            <a:lstStyle/>
            <a:p>
              <a:pPr algn="ctr" latinLnBrk="0">
                <a:defRPr/>
              </a:pPr>
              <a:endParaRPr lang="ko-KR" altLang="en-US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</a:endParaRPr>
            </a:p>
          </p:txBody>
        </p:sp>
        <p:sp>
          <p:nvSpPr>
            <p:cNvPr id="71" name="직사각형 70"/>
            <p:cNvSpPr/>
            <p:nvPr/>
          </p:nvSpPr>
          <p:spPr>
            <a:xfrm>
              <a:off x="971600" y="4235895"/>
              <a:ext cx="720080" cy="324036"/>
            </a:xfrm>
            <a:prstGeom prst="rect">
              <a:avLst/>
            </a:prstGeom>
            <a:solidFill>
              <a:srgbClr val="E3DED1">
                <a:lumMod val="75000"/>
              </a:srgbClr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>
              <a:glow rad="25400">
                <a:srgbClr val="E3DED1">
                  <a:lumMod val="50000"/>
                  <a:alpha val="40000"/>
                </a:srgbClr>
              </a:glow>
              <a:softEdge rad="12700"/>
            </a:effectLst>
          </p:spPr>
          <p:txBody>
            <a:bodyPr lIns="36000" tIns="36000" rIns="36000" bIns="36000" rtlCol="0" anchor="ctr"/>
            <a:lstStyle/>
            <a:p>
              <a:pPr algn="ctr" latinLnBrk="0">
                <a:defRPr/>
              </a:pPr>
              <a:endParaRPr lang="ko-KR" altLang="en-US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</a:endParaRPr>
            </a:p>
          </p:txBody>
        </p:sp>
        <p:sp>
          <p:nvSpPr>
            <p:cNvPr id="74" name="직사각형 73"/>
            <p:cNvSpPr/>
            <p:nvPr/>
          </p:nvSpPr>
          <p:spPr>
            <a:xfrm>
              <a:off x="2051719" y="3504532"/>
              <a:ext cx="999591" cy="468833"/>
            </a:xfrm>
            <a:prstGeom prst="rect">
              <a:avLst/>
            </a:prstGeom>
            <a:solidFill>
              <a:srgbClr val="9F2936">
                <a:lumMod val="20000"/>
                <a:lumOff val="80000"/>
                <a:alpha val="63000"/>
              </a:srgbClr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>
              <a:glow rad="25400">
                <a:srgbClr val="E3DED1">
                  <a:lumMod val="50000"/>
                  <a:alpha val="40000"/>
                </a:srgbClr>
              </a:glow>
              <a:softEdge rad="12700"/>
            </a:effectLst>
          </p:spPr>
          <p:txBody>
            <a:bodyPr lIns="36000" tIns="36000" rIns="36000" bIns="36000" rtlCol="0" anchor="ctr"/>
            <a:lstStyle/>
            <a:p>
              <a:pPr algn="ctr" latinLnBrk="0">
                <a:lnSpc>
                  <a:spcPts val="1500"/>
                </a:lnSpc>
                <a:defRPr/>
              </a:pPr>
              <a:r>
                <a:rPr lang="en-US" altLang="ko-KR" sz="1600" kern="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ea typeface="굴림" panose="020B0600000101010101" pitchFamily="50" charset="-127"/>
                  <a:cs typeface="Consolas" panose="020B0609020204030204" pitchFamily="49" charset="0"/>
                </a:rPr>
                <a:t>SPH:SPL</a:t>
              </a:r>
            </a:p>
            <a:p>
              <a:pPr algn="ctr" latinLnBrk="0">
                <a:lnSpc>
                  <a:spcPts val="1500"/>
                </a:lnSpc>
                <a:defRPr/>
              </a:pPr>
              <a:r>
                <a:rPr lang="en-US" altLang="ko-KR" sz="1600" kern="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ea typeface="굴림" panose="020B0600000101010101" pitchFamily="50" charset="-127"/>
                  <a:cs typeface="Consolas" panose="020B0609020204030204" pitchFamily="49" charset="0"/>
                </a:rPr>
                <a:t>(</a:t>
              </a:r>
              <a:r>
                <a:rPr lang="en-US" altLang="ko-KR" sz="1600" kern="0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ea typeface="굴림" panose="020B0600000101010101" pitchFamily="50" charset="-127"/>
                  <a:cs typeface="Consolas" panose="020B0609020204030204" pitchFamily="49" charset="0"/>
                </a:rPr>
                <a:t>0x08FE</a:t>
              </a:r>
              <a:r>
                <a:rPr lang="en-US" altLang="ko-KR" sz="1600" kern="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ea typeface="굴림" panose="020B0600000101010101" pitchFamily="50" charset="-127"/>
                  <a:cs typeface="Consolas" panose="020B0609020204030204" pitchFamily="49" charset="0"/>
                </a:rPr>
                <a:t>)</a:t>
              </a:r>
              <a:endParaRPr lang="ko-KR" altLang="en-US" sz="16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굴림" panose="020B0600000101010101" pitchFamily="50" charset="-127"/>
                <a:cs typeface="Consolas" panose="020B0609020204030204" pitchFamily="49" charset="0"/>
              </a:endParaRPr>
            </a:p>
          </p:txBody>
        </p:sp>
        <p:sp>
          <p:nvSpPr>
            <p:cNvPr id="75" name="왼쪽 화살표 74"/>
            <p:cNvSpPr/>
            <p:nvPr/>
          </p:nvSpPr>
          <p:spPr>
            <a:xfrm>
              <a:off x="1691680" y="3641049"/>
              <a:ext cx="360040" cy="170456"/>
            </a:xfrm>
            <a:prstGeom prst="leftArrow">
              <a:avLst/>
            </a:prstGeom>
            <a:gradFill rotWithShape="1">
              <a:gsLst>
                <a:gs pos="0">
                  <a:srgbClr val="1B587C">
                    <a:shade val="45000"/>
                    <a:satMod val="155000"/>
                  </a:srgbClr>
                </a:gs>
                <a:gs pos="60000">
                  <a:srgbClr val="1B587C">
                    <a:shade val="95000"/>
                    <a:satMod val="150000"/>
                  </a:srgbClr>
                </a:gs>
                <a:gs pos="100000">
                  <a:srgbClr val="1B587C">
                    <a:tint val="87000"/>
                    <a:satMod val="2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1B587C">
                  <a:satMod val="150000"/>
                </a:srgbClr>
              </a:solidFill>
              <a:prstDash val="solid"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rtlCol="0" anchor="ctr"/>
            <a:lstStyle/>
            <a:p>
              <a:pPr algn="ctr" latinLnBrk="0">
                <a:defRPr/>
              </a:pPr>
              <a:endParaRPr lang="ko-KR" altLang="en-US" kern="0">
                <a:solidFill>
                  <a:prstClr val="white"/>
                </a:solidFill>
                <a:latin typeface="Verdana"/>
                <a:ea typeface="굴림" panose="020B0600000101010101" pitchFamily="50" charset="-127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915666" y="4689288"/>
              <a:ext cx="15520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Verdana"/>
                  <a:ea typeface="굴림" panose="020B0600000101010101" pitchFamily="50" charset="-127"/>
                </a:rPr>
                <a:t>After Line #7</a:t>
              </a:r>
              <a:endParaRPr lang="ko-KR" altLang="en-US" sz="1600" dirty="0">
                <a:solidFill>
                  <a:prstClr val="black"/>
                </a:solidFill>
                <a:latin typeface="Verdana"/>
                <a:ea typeface="굴림" panose="020B0600000101010101" pitchFamily="50" charset="-127"/>
              </a:endParaRPr>
            </a:p>
          </p:txBody>
        </p:sp>
      </p:grpSp>
      <p:grpSp>
        <p:nvGrpSpPr>
          <p:cNvPr id="77" name="그룹 76"/>
          <p:cNvGrpSpPr/>
          <p:nvPr/>
        </p:nvGrpSpPr>
        <p:grpSpPr>
          <a:xfrm>
            <a:off x="9602904" y="1803658"/>
            <a:ext cx="2135644" cy="1816913"/>
            <a:chOff x="915666" y="3252354"/>
            <a:chExt cx="2135644" cy="1816913"/>
          </a:xfrm>
        </p:grpSpPr>
        <p:sp>
          <p:nvSpPr>
            <p:cNvPr id="78" name="직사각형 77"/>
            <p:cNvSpPr/>
            <p:nvPr/>
          </p:nvSpPr>
          <p:spPr>
            <a:xfrm>
              <a:off x="971600" y="3252354"/>
              <a:ext cx="720080" cy="324036"/>
            </a:xfrm>
            <a:prstGeom prst="rect">
              <a:avLst/>
            </a:prstGeom>
            <a:solidFill>
              <a:srgbClr val="FFFFCC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>
              <a:glow rad="25400">
                <a:srgbClr val="FFFF00">
                  <a:alpha val="40000"/>
                </a:srgbClr>
              </a:glow>
              <a:softEdge rad="12700"/>
            </a:effectLst>
          </p:spPr>
          <p:txBody>
            <a:bodyPr lIns="36000" tIns="36000" rIns="36000" bIns="36000" rtlCol="0" anchor="ctr"/>
            <a:lstStyle/>
            <a:p>
              <a:pPr algn="ctr" latinLnBrk="0">
                <a:defRPr/>
              </a:pPr>
              <a:r>
                <a:rPr lang="en-US" altLang="ko-KR" sz="1600" kern="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ea typeface="굴림" panose="020B0600000101010101" pitchFamily="50" charset="-127"/>
                  <a:cs typeface="Consolas" panose="020B0609020204030204" pitchFamily="49" charset="0"/>
                </a:rPr>
                <a:t>0x46</a:t>
              </a:r>
              <a:endParaRPr lang="ko-KR" altLang="en-US" sz="16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굴림" panose="020B0600000101010101" pitchFamily="50" charset="-127"/>
                <a:cs typeface="Consolas" panose="020B0609020204030204" pitchFamily="49" charset="0"/>
              </a:endParaRPr>
            </a:p>
          </p:txBody>
        </p:sp>
        <p:sp>
          <p:nvSpPr>
            <p:cNvPr id="79" name="직사각형 78"/>
            <p:cNvSpPr/>
            <p:nvPr/>
          </p:nvSpPr>
          <p:spPr>
            <a:xfrm>
              <a:off x="971600" y="3576390"/>
              <a:ext cx="720080" cy="324036"/>
            </a:xfrm>
            <a:prstGeom prst="rect">
              <a:avLst/>
            </a:prstGeom>
            <a:solidFill>
              <a:srgbClr val="1B587C">
                <a:lumMod val="40000"/>
                <a:lumOff val="60000"/>
              </a:srgbClr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>
              <a:glow rad="25400">
                <a:srgbClr val="1B587C">
                  <a:lumMod val="40000"/>
                  <a:lumOff val="60000"/>
                </a:srgbClr>
              </a:glow>
              <a:softEdge rad="12700"/>
            </a:effectLst>
          </p:spPr>
          <p:txBody>
            <a:bodyPr lIns="36000" tIns="36000" rIns="36000" bIns="36000" rtlCol="0" anchor="ctr"/>
            <a:lstStyle/>
            <a:p>
              <a:pPr algn="ctr" latinLnBrk="0">
                <a:defRPr/>
              </a:pPr>
              <a:r>
                <a:rPr lang="en-US" altLang="ko-KR" sz="1600" kern="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ea typeface="굴림" panose="020B0600000101010101" pitchFamily="50" charset="-127"/>
                  <a:cs typeface="Consolas" panose="020B0609020204030204" pitchFamily="49" charset="0"/>
                </a:rPr>
                <a:t>0x47</a:t>
              </a:r>
              <a:endParaRPr lang="ko-KR" altLang="en-US" sz="16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굴림" panose="020B0600000101010101" pitchFamily="50" charset="-127"/>
                <a:cs typeface="Consolas" panose="020B0609020204030204" pitchFamily="49" charset="0"/>
              </a:endParaRPr>
            </a:p>
          </p:txBody>
        </p:sp>
        <p:sp>
          <p:nvSpPr>
            <p:cNvPr id="80" name="직사각형 79"/>
            <p:cNvSpPr/>
            <p:nvPr/>
          </p:nvSpPr>
          <p:spPr>
            <a:xfrm>
              <a:off x="971600" y="3898847"/>
              <a:ext cx="720080" cy="324036"/>
            </a:xfrm>
            <a:prstGeom prst="rect">
              <a:avLst/>
            </a:prstGeom>
            <a:solidFill>
              <a:srgbClr val="9F2936">
                <a:lumMod val="40000"/>
                <a:lumOff val="60000"/>
              </a:srgbClr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>
              <a:glow rad="25400">
                <a:srgbClr val="9F2936">
                  <a:lumMod val="75000"/>
                  <a:alpha val="40000"/>
                </a:srgbClr>
              </a:glow>
              <a:softEdge rad="12700"/>
            </a:effectLst>
          </p:spPr>
          <p:txBody>
            <a:bodyPr lIns="36000" tIns="36000" rIns="36000" bIns="36000" rtlCol="0" anchor="ctr"/>
            <a:lstStyle/>
            <a:p>
              <a:pPr algn="ctr" latinLnBrk="0">
                <a:defRPr/>
              </a:pPr>
              <a:endParaRPr lang="ko-KR" altLang="en-US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</a:endParaRPr>
            </a:p>
          </p:txBody>
        </p:sp>
        <p:sp>
          <p:nvSpPr>
            <p:cNvPr id="81" name="직사각형 80"/>
            <p:cNvSpPr/>
            <p:nvPr/>
          </p:nvSpPr>
          <p:spPr>
            <a:xfrm>
              <a:off x="971600" y="4235895"/>
              <a:ext cx="720080" cy="324036"/>
            </a:xfrm>
            <a:prstGeom prst="rect">
              <a:avLst/>
            </a:prstGeom>
            <a:solidFill>
              <a:srgbClr val="E3DED1">
                <a:lumMod val="75000"/>
              </a:srgbClr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>
              <a:glow rad="25400">
                <a:srgbClr val="E3DED1">
                  <a:lumMod val="50000"/>
                  <a:alpha val="40000"/>
                </a:srgbClr>
              </a:glow>
              <a:softEdge rad="12700"/>
            </a:effectLst>
          </p:spPr>
          <p:txBody>
            <a:bodyPr lIns="36000" tIns="36000" rIns="36000" bIns="36000" rtlCol="0" anchor="ctr"/>
            <a:lstStyle/>
            <a:p>
              <a:pPr algn="ctr" latinLnBrk="0">
                <a:defRPr/>
              </a:pPr>
              <a:endParaRPr lang="ko-KR" altLang="en-US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</a:endParaRPr>
            </a:p>
          </p:txBody>
        </p:sp>
        <p:sp>
          <p:nvSpPr>
            <p:cNvPr id="84" name="직사각형 83"/>
            <p:cNvSpPr/>
            <p:nvPr/>
          </p:nvSpPr>
          <p:spPr>
            <a:xfrm>
              <a:off x="2051719" y="3828212"/>
              <a:ext cx="999591" cy="468833"/>
            </a:xfrm>
            <a:prstGeom prst="rect">
              <a:avLst/>
            </a:prstGeom>
            <a:solidFill>
              <a:srgbClr val="9F2936">
                <a:lumMod val="20000"/>
                <a:lumOff val="80000"/>
                <a:alpha val="63000"/>
              </a:srgbClr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>
              <a:glow rad="25400">
                <a:srgbClr val="E3DED1">
                  <a:lumMod val="50000"/>
                  <a:alpha val="40000"/>
                </a:srgbClr>
              </a:glow>
              <a:softEdge rad="12700"/>
            </a:effectLst>
          </p:spPr>
          <p:txBody>
            <a:bodyPr lIns="36000" tIns="36000" rIns="36000" bIns="36000" rtlCol="0" anchor="ctr"/>
            <a:lstStyle/>
            <a:p>
              <a:pPr algn="ctr" latinLnBrk="0">
                <a:lnSpc>
                  <a:spcPts val="1500"/>
                </a:lnSpc>
                <a:defRPr/>
              </a:pPr>
              <a:r>
                <a:rPr lang="en-US" altLang="ko-KR" sz="1600" kern="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ea typeface="굴림" panose="020B0600000101010101" pitchFamily="50" charset="-127"/>
                  <a:cs typeface="Consolas" panose="020B0609020204030204" pitchFamily="49" charset="0"/>
                </a:rPr>
                <a:t>SPH:SPL</a:t>
              </a:r>
            </a:p>
            <a:p>
              <a:pPr algn="ctr" latinLnBrk="0">
                <a:lnSpc>
                  <a:spcPts val="1500"/>
                </a:lnSpc>
                <a:defRPr/>
              </a:pPr>
              <a:r>
                <a:rPr lang="en-US" altLang="ko-KR" sz="1600" kern="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ea typeface="굴림" panose="020B0600000101010101" pitchFamily="50" charset="-127"/>
                  <a:cs typeface="Consolas" panose="020B0609020204030204" pitchFamily="49" charset="0"/>
                </a:rPr>
                <a:t>(</a:t>
              </a:r>
              <a:r>
                <a:rPr lang="en-US" altLang="ko-KR" sz="1600" kern="0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ea typeface="굴림" panose="020B0600000101010101" pitchFamily="50" charset="-127"/>
                  <a:cs typeface="Consolas" panose="020B0609020204030204" pitchFamily="49" charset="0"/>
                </a:rPr>
                <a:t>0x08FD</a:t>
              </a:r>
              <a:r>
                <a:rPr lang="en-US" altLang="ko-KR" sz="1600" kern="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ea typeface="굴림" panose="020B0600000101010101" pitchFamily="50" charset="-127"/>
                  <a:cs typeface="Consolas" panose="020B0609020204030204" pitchFamily="49" charset="0"/>
                </a:rPr>
                <a:t>)</a:t>
              </a:r>
              <a:endParaRPr lang="ko-KR" altLang="en-US" sz="16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굴림" panose="020B0600000101010101" pitchFamily="50" charset="-127"/>
                <a:cs typeface="Consolas" panose="020B0609020204030204" pitchFamily="49" charset="0"/>
              </a:endParaRPr>
            </a:p>
          </p:txBody>
        </p:sp>
        <p:sp>
          <p:nvSpPr>
            <p:cNvPr id="85" name="왼쪽 화살표 84"/>
            <p:cNvSpPr/>
            <p:nvPr/>
          </p:nvSpPr>
          <p:spPr>
            <a:xfrm>
              <a:off x="1691680" y="3964729"/>
              <a:ext cx="360040" cy="170456"/>
            </a:xfrm>
            <a:prstGeom prst="leftArrow">
              <a:avLst/>
            </a:prstGeom>
            <a:gradFill rotWithShape="1">
              <a:gsLst>
                <a:gs pos="0">
                  <a:srgbClr val="1B587C">
                    <a:shade val="45000"/>
                    <a:satMod val="155000"/>
                  </a:srgbClr>
                </a:gs>
                <a:gs pos="60000">
                  <a:srgbClr val="1B587C">
                    <a:shade val="95000"/>
                    <a:satMod val="150000"/>
                  </a:srgbClr>
                </a:gs>
                <a:gs pos="100000">
                  <a:srgbClr val="1B587C">
                    <a:tint val="87000"/>
                    <a:satMod val="2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1B587C">
                  <a:satMod val="150000"/>
                </a:srgbClr>
              </a:solidFill>
              <a:prstDash val="solid"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rtlCol="0" anchor="ctr"/>
            <a:lstStyle/>
            <a:p>
              <a:pPr algn="ctr" latinLnBrk="0">
                <a:defRPr/>
              </a:pPr>
              <a:endParaRPr lang="ko-KR" altLang="en-US" kern="0">
                <a:solidFill>
                  <a:prstClr val="white"/>
                </a:solidFill>
                <a:latin typeface="Verdana"/>
                <a:ea typeface="굴림" panose="020B0600000101010101" pitchFamily="50" charset="-127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915666" y="4730713"/>
              <a:ext cx="15520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Verdana"/>
                  <a:ea typeface="굴림" panose="020B0600000101010101" pitchFamily="50" charset="-127"/>
                </a:rPr>
                <a:t>After Line #8</a:t>
              </a:r>
              <a:endParaRPr lang="ko-KR" altLang="en-US" sz="1600" dirty="0">
                <a:solidFill>
                  <a:prstClr val="black"/>
                </a:solidFill>
                <a:latin typeface="Verdana"/>
                <a:ea typeface="굴림" panose="020B0600000101010101" pitchFamily="50" charset="-127"/>
              </a:endParaRPr>
            </a:p>
          </p:txBody>
        </p:sp>
      </p:grpSp>
      <p:grpSp>
        <p:nvGrpSpPr>
          <p:cNvPr id="87" name="그룹 86"/>
          <p:cNvGrpSpPr/>
          <p:nvPr/>
        </p:nvGrpSpPr>
        <p:grpSpPr>
          <a:xfrm>
            <a:off x="3275992" y="4192263"/>
            <a:ext cx="2135644" cy="1816913"/>
            <a:chOff x="915666" y="3252354"/>
            <a:chExt cx="2135644" cy="1816913"/>
          </a:xfrm>
        </p:grpSpPr>
        <p:sp>
          <p:nvSpPr>
            <p:cNvPr id="88" name="직사각형 87"/>
            <p:cNvSpPr/>
            <p:nvPr/>
          </p:nvSpPr>
          <p:spPr>
            <a:xfrm>
              <a:off x="971600" y="3252354"/>
              <a:ext cx="720080" cy="324036"/>
            </a:xfrm>
            <a:prstGeom prst="rect">
              <a:avLst/>
            </a:prstGeom>
            <a:solidFill>
              <a:srgbClr val="FFFFCC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>
              <a:glow rad="25400">
                <a:srgbClr val="FFFF00">
                  <a:alpha val="40000"/>
                </a:srgbClr>
              </a:glow>
              <a:softEdge rad="12700"/>
            </a:effectLst>
          </p:spPr>
          <p:txBody>
            <a:bodyPr lIns="36000" tIns="36000" rIns="36000" bIns="36000" rtlCol="0" anchor="ctr"/>
            <a:lstStyle/>
            <a:p>
              <a:pPr algn="ctr" latinLnBrk="0">
                <a:defRPr/>
              </a:pPr>
              <a:r>
                <a:rPr lang="en-US" altLang="ko-KR" sz="1600" kern="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ea typeface="굴림" panose="020B0600000101010101" pitchFamily="50" charset="-127"/>
                  <a:cs typeface="Consolas" panose="020B0609020204030204" pitchFamily="49" charset="0"/>
                </a:rPr>
                <a:t>0x46</a:t>
              </a:r>
              <a:endParaRPr lang="ko-KR" altLang="en-US" sz="16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굴림" panose="020B0600000101010101" pitchFamily="50" charset="-127"/>
                <a:cs typeface="Consolas" panose="020B0609020204030204" pitchFamily="49" charset="0"/>
              </a:endParaRPr>
            </a:p>
          </p:txBody>
        </p:sp>
        <p:sp>
          <p:nvSpPr>
            <p:cNvPr id="89" name="직사각형 88"/>
            <p:cNvSpPr/>
            <p:nvPr/>
          </p:nvSpPr>
          <p:spPr>
            <a:xfrm>
              <a:off x="971600" y="3576390"/>
              <a:ext cx="720080" cy="324036"/>
            </a:xfrm>
            <a:prstGeom prst="rect">
              <a:avLst/>
            </a:prstGeom>
            <a:solidFill>
              <a:srgbClr val="1B587C">
                <a:lumMod val="40000"/>
                <a:lumOff val="60000"/>
              </a:srgbClr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>
              <a:glow rad="25400">
                <a:srgbClr val="1B587C">
                  <a:lumMod val="40000"/>
                  <a:lumOff val="60000"/>
                </a:srgbClr>
              </a:glow>
              <a:softEdge rad="12700"/>
            </a:effectLst>
          </p:spPr>
          <p:txBody>
            <a:bodyPr lIns="36000" tIns="36000" rIns="36000" bIns="36000" rtlCol="0" anchor="ctr"/>
            <a:lstStyle/>
            <a:p>
              <a:pPr algn="ctr" latinLnBrk="0">
                <a:defRPr/>
              </a:pPr>
              <a:r>
                <a:rPr lang="en-US" altLang="ko-KR" sz="1600" kern="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ea typeface="굴림" panose="020B0600000101010101" pitchFamily="50" charset="-127"/>
                  <a:cs typeface="Consolas" panose="020B0609020204030204" pitchFamily="49" charset="0"/>
                </a:rPr>
                <a:t>0x47</a:t>
              </a:r>
              <a:endParaRPr lang="ko-KR" altLang="en-US" sz="16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굴림" panose="020B0600000101010101" pitchFamily="50" charset="-127"/>
                <a:cs typeface="Consolas" panose="020B0609020204030204" pitchFamily="49" charset="0"/>
              </a:endParaRPr>
            </a:p>
          </p:txBody>
        </p:sp>
        <p:sp>
          <p:nvSpPr>
            <p:cNvPr id="90" name="직사각형 89"/>
            <p:cNvSpPr/>
            <p:nvPr/>
          </p:nvSpPr>
          <p:spPr>
            <a:xfrm>
              <a:off x="971600" y="3898847"/>
              <a:ext cx="720080" cy="324036"/>
            </a:xfrm>
            <a:prstGeom prst="rect">
              <a:avLst/>
            </a:prstGeom>
            <a:solidFill>
              <a:srgbClr val="9F2936">
                <a:lumMod val="40000"/>
                <a:lumOff val="60000"/>
              </a:srgbClr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>
              <a:glow rad="25400">
                <a:srgbClr val="9F2936">
                  <a:lumMod val="75000"/>
                  <a:alpha val="40000"/>
                </a:srgbClr>
              </a:glow>
              <a:softEdge rad="12700"/>
            </a:effectLst>
          </p:spPr>
          <p:txBody>
            <a:bodyPr lIns="36000" tIns="36000" rIns="36000" bIns="36000" rtlCol="0" anchor="ctr"/>
            <a:lstStyle/>
            <a:p>
              <a:pPr algn="ctr" latinLnBrk="0">
                <a:defRPr/>
              </a:pPr>
              <a:endParaRPr lang="ko-KR" altLang="en-US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</a:endParaRPr>
            </a:p>
          </p:txBody>
        </p:sp>
        <p:sp>
          <p:nvSpPr>
            <p:cNvPr id="91" name="직사각형 90"/>
            <p:cNvSpPr/>
            <p:nvPr/>
          </p:nvSpPr>
          <p:spPr>
            <a:xfrm>
              <a:off x="971600" y="4235895"/>
              <a:ext cx="720080" cy="324036"/>
            </a:xfrm>
            <a:prstGeom prst="rect">
              <a:avLst/>
            </a:prstGeom>
            <a:solidFill>
              <a:srgbClr val="E3DED1">
                <a:lumMod val="75000"/>
              </a:srgbClr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>
              <a:glow rad="25400">
                <a:srgbClr val="E3DED1">
                  <a:lumMod val="50000"/>
                  <a:alpha val="40000"/>
                </a:srgbClr>
              </a:glow>
              <a:softEdge rad="12700"/>
            </a:effectLst>
          </p:spPr>
          <p:txBody>
            <a:bodyPr lIns="36000" tIns="36000" rIns="36000" bIns="36000" rtlCol="0" anchor="ctr"/>
            <a:lstStyle/>
            <a:p>
              <a:pPr algn="ctr" latinLnBrk="0">
                <a:defRPr/>
              </a:pPr>
              <a:endParaRPr lang="ko-KR" altLang="en-US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</a:endParaRPr>
            </a:p>
          </p:txBody>
        </p:sp>
        <p:sp>
          <p:nvSpPr>
            <p:cNvPr id="92" name="직사각형 91"/>
            <p:cNvSpPr/>
            <p:nvPr/>
          </p:nvSpPr>
          <p:spPr>
            <a:xfrm>
              <a:off x="2051719" y="3512624"/>
              <a:ext cx="999591" cy="468833"/>
            </a:xfrm>
            <a:prstGeom prst="rect">
              <a:avLst/>
            </a:prstGeom>
            <a:solidFill>
              <a:srgbClr val="9F2936">
                <a:lumMod val="20000"/>
                <a:lumOff val="80000"/>
                <a:alpha val="63000"/>
              </a:srgbClr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>
              <a:glow rad="25400">
                <a:srgbClr val="E3DED1">
                  <a:lumMod val="50000"/>
                  <a:alpha val="40000"/>
                </a:srgbClr>
              </a:glow>
              <a:softEdge rad="12700"/>
            </a:effectLst>
          </p:spPr>
          <p:txBody>
            <a:bodyPr lIns="36000" tIns="36000" rIns="36000" bIns="36000" rtlCol="0" anchor="ctr"/>
            <a:lstStyle/>
            <a:p>
              <a:pPr algn="ctr" latinLnBrk="0">
                <a:lnSpc>
                  <a:spcPts val="1500"/>
                </a:lnSpc>
                <a:defRPr/>
              </a:pPr>
              <a:r>
                <a:rPr lang="en-US" altLang="ko-KR" sz="1600" kern="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ea typeface="굴림" panose="020B0600000101010101" pitchFamily="50" charset="-127"/>
                  <a:cs typeface="Consolas" panose="020B0609020204030204" pitchFamily="49" charset="0"/>
                </a:rPr>
                <a:t>SPH:SPL</a:t>
              </a:r>
            </a:p>
            <a:p>
              <a:pPr algn="ctr" latinLnBrk="0">
                <a:lnSpc>
                  <a:spcPts val="1500"/>
                </a:lnSpc>
                <a:defRPr/>
              </a:pPr>
              <a:r>
                <a:rPr lang="en-US" altLang="ko-KR" sz="1600" kern="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ea typeface="굴림" panose="020B0600000101010101" pitchFamily="50" charset="-127"/>
                  <a:cs typeface="Consolas" panose="020B0609020204030204" pitchFamily="49" charset="0"/>
                </a:rPr>
                <a:t>(</a:t>
              </a:r>
              <a:r>
                <a:rPr lang="en-US" altLang="ko-KR" sz="1600" kern="0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ea typeface="굴림" panose="020B0600000101010101" pitchFamily="50" charset="-127"/>
                  <a:cs typeface="Consolas" panose="020B0609020204030204" pitchFamily="49" charset="0"/>
                </a:rPr>
                <a:t>0x08FE</a:t>
              </a:r>
              <a:r>
                <a:rPr lang="en-US" altLang="ko-KR" sz="1600" kern="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ea typeface="굴림" panose="020B0600000101010101" pitchFamily="50" charset="-127"/>
                  <a:cs typeface="Consolas" panose="020B0609020204030204" pitchFamily="49" charset="0"/>
                </a:rPr>
                <a:t>)</a:t>
              </a:r>
              <a:endParaRPr lang="ko-KR" altLang="en-US" sz="16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굴림" panose="020B0600000101010101" pitchFamily="50" charset="-127"/>
                <a:cs typeface="Consolas" panose="020B0609020204030204" pitchFamily="49" charset="0"/>
              </a:endParaRPr>
            </a:p>
          </p:txBody>
        </p:sp>
        <p:sp>
          <p:nvSpPr>
            <p:cNvPr id="93" name="왼쪽 화살표 92"/>
            <p:cNvSpPr/>
            <p:nvPr/>
          </p:nvSpPr>
          <p:spPr>
            <a:xfrm>
              <a:off x="1691680" y="3649141"/>
              <a:ext cx="360040" cy="170456"/>
            </a:xfrm>
            <a:prstGeom prst="leftArrow">
              <a:avLst/>
            </a:prstGeom>
            <a:gradFill rotWithShape="1">
              <a:gsLst>
                <a:gs pos="0">
                  <a:srgbClr val="1B587C">
                    <a:shade val="45000"/>
                    <a:satMod val="155000"/>
                  </a:srgbClr>
                </a:gs>
                <a:gs pos="60000">
                  <a:srgbClr val="1B587C">
                    <a:shade val="95000"/>
                    <a:satMod val="150000"/>
                  </a:srgbClr>
                </a:gs>
                <a:gs pos="100000">
                  <a:srgbClr val="1B587C">
                    <a:tint val="87000"/>
                    <a:satMod val="2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1B587C">
                  <a:satMod val="150000"/>
                </a:srgbClr>
              </a:solidFill>
              <a:prstDash val="solid"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rtlCol="0" anchor="ctr"/>
            <a:lstStyle/>
            <a:p>
              <a:pPr algn="ctr" latinLnBrk="0">
                <a:defRPr/>
              </a:pPr>
              <a:endParaRPr lang="ko-KR" altLang="en-US" kern="0">
                <a:solidFill>
                  <a:prstClr val="white"/>
                </a:solidFill>
                <a:latin typeface="Verdana"/>
                <a:ea typeface="굴림" panose="020B0600000101010101" pitchFamily="50" charset="-127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915666" y="4730713"/>
              <a:ext cx="15520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Verdana"/>
                  <a:ea typeface="굴림" panose="020B0600000101010101" pitchFamily="50" charset="-127"/>
                </a:rPr>
                <a:t>After Line #9</a:t>
              </a:r>
              <a:endParaRPr lang="ko-KR" altLang="en-US" sz="1600" dirty="0">
                <a:solidFill>
                  <a:prstClr val="black"/>
                </a:solidFill>
                <a:latin typeface="Verdana"/>
                <a:ea typeface="굴림" panose="020B0600000101010101" pitchFamily="50" charset="-127"/>
              </a:endParaRPr>
            </a:p>
          </p:txBody>
        </p:sp>
      </p:grpSp>
      <p:grpSp>
        <p:nvGrpSpPr>
          <p:cNvPr id="95" name="그룹 94"/>
          <p:cNvGrpSpPr/>
          <p:nvPr/>
        </p:nvGrpSpPr>
        <p:grpSpPr>
          <a:xfrm>
            <a:off x="6433963" y="4191133"/>
            <a:ext cx="2135644" cy="1880323"/>
            <a:chOff x="915666" y="3188944"/>
            <a:chExt cx="2135644" cy="1880323"/>
          </a:xfrm>
        </p:grpSpPr>
        <p:sp>
          <p:nvSpPr>
            <p:cNvPr id="96" name="직사각형 95"/>
            <p:cNvSpPr/>
            <p:nvPr/>
          </p:nvSpPr>
          <p:spPr>
            <a:xfrm>
              <a:off x="971600" y="3252354"/>
              <a:ext cx="720080" cy="324036"/>
            </a:xfrm>
            <a:prstGeom prst="rect">
              <a:avLst/>
            </a:prstGeom>
            <a:solidFill>
              <a:srgbClr val="FFFFCC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>
              <a:glow rad="25400">
                <a:srgbClr val="FFFF00">
                  <a:alpha val="40000"/>
                </a:srgbClr>
              </a:glow>
              <a:softEdge rad="12700"/>
            </a:effectLst>
          </p:spPr>
          <p:txBody>
            <a:bodyPr lIns="36000" tIns="36000" rIns="36000" bIns="36000" rtlCol="0" anchor="ctr"/>
            <a:lstStyle/>
            <a:p>
              <a:pPr algn="ctr" latinLnBrk="0">
                <a:defRPr/>
              </a:pPr>
              <a:r>
                <a:rPr lang="en-US" altLang="ko-KR" sz="1600" kern="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ea typeface="굴림" panose="020B0600000101010101" pitchFamily="50" charset="-127"/>
                  <a:cs typeface="Consolas" panose="020B0609020204030204" pitchFamily="49" charset="0"/>
                </a:rPr>
                <a:t>0x46</a:t>
              </a:r>
              <a:endParaRPr lang="ko-KR" altLang="en-US" sz="16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굴림" panose="020B0600000101010101" pitchFamily="50" charset="-127"/>
                <a:cs typeface="Consolas" panose="020B0609020204030204" pitchFamily="49" charset="0"/>
              </a:endParaRPr>
            </a:p>
          </p:txBody>
        </p:sp>
        <p:sp>
          <p:nvSpPr>
            <p:cNvPr id="97" name="직사각형 96"/>
            <p:cNvSpPr/>
            <p:nvPr/>
          </p:nvSpPr>
          <p:spPr>
            <a:xfrm>
              <a:off x="971600" y="3576390"/>
              <a:ext cx="720080" cy="324036"/>
            </a:xfrm>
            <a:prstGeom prst="rect">
              <a:avLst/>
            </a:prstGeom>
            <a:solidFill>
              <a:srgbClr val="1B587C">
                <a:lumMod val="40000"/>
                <a:lumOff val="60000"/>
              </a:srgbClr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>
              <a:glow rad="25400">
                <a:srgbClr val="1B587C">
                  <a:lumMod val="40000"/>
                  <a:lumOff val="60000"/>
                </a:srgbClr>
              </a:glow>
              <a:softEdge rad="12700"/>
            </a:effectLst>
          </p:spPr>
          <p:txBody>
            <a:bodyPr lIns="36000" tIns="36000" rIns="36000" bIns="36000" rtlCol="0" anchor="ctr"/>
            <a:lstStyle/>
            <a:p>
              <a:pPr algn="ctr" latinLnBrk="0">
                <a:defRPr/>
              </a:pPr>
              <a:r>
                <a:rPr lang="en-US" altLang="ko-KR" sz="1600" kern="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ea typeface="굴림" panose="020B0600000101010101" pitchFamily="50" charset="-127"/>
                  <a:cs typeface="Consolas" panose="020B0609020204030204" pitchFamily="49" charset="0"/>
                </a:rPr>
                <a:t>0x47</a:t>
              </a:r>
              <a:endParaRPr lang="ko-KR" altLang="en-US" sz="16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굴림" panose="020B0600000101010101" pitchFamily="50" charset="-127"/>
                <a:cs typeface="Consolas" panose="020B0609020204030204" pitchFamily="49" charset="0"/>
              </a:endParaRPr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971600" y="3898847"/>
              <a:ext cx="720080" cy="324036"/>
            </a:xfrm>
            <a:prstGeom prst="rect">
              <a:avLst/>
            </a:prstGeom>
            <a:solidFill>
              <a:srgbClr val="9F2936">
                <a:lumMod val="40000"/>
                <a:lumOff val="60000"/>
              </a:srgbClr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>
              <a:glow rad="25400">
                <a:srgbClr val="9F2936">
                  <a:lumMod val="75000"/>
                  <a:alpha val="40000"/>
                </a:srgbClr>
              </a:glow>
              <a:softEdge rad="12700"/>
            </a:effectLst>
          </p:spPr>
          <p:txBody>
            <a:bodyPr lIns="36000" tIns="36000" rIns="36000" bIns="36000" rtlCol="0" anchor="ctr"/>
            <a:lstStyle/>
            <a:p>
              <a:pPr algn="ctr" latinLnBrk="0">
                <a:defRPr/>
              </a:pPr>
              <a:endParaRPr lang="ko-KR" altLang="en-US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</a:endParaRPr>
            </a:p>
          </p:txBody>
        </p:sp>
        <p:sp>
          <p:nvSpPr>
            <p:cNvPr id="99" name="직사각형 98"/>
            <p:cNvSpPr/>
            <p:nvPr/>
          </p:nvSpPr>
          <p:spPr>
            <a:xfrm>
              <a:off x="971600" y="4235895"/>
              <a:ext cx="720080" cy="324036"/>
            </a:xfrm>
            <a:prstGeom prst="rect">
              <a:avLst/>
            </a:prstGeom>
            <a:solidFill>
              <a:srgbClr val="E3DED1">
                <a:lumMod val="75000"/>
              </a:srgbClr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>
              <a:glow rad="25400">
                <a:srgbClr val="E3DED1">
                  <a:lumMod val="50000"/>
                  <a:alpha val="40000"/>
                </a:srgbClr>
              </a:glow>
              <a:softEdge rad="12700"/>
            </a:effectLst>
          </p:spPr>
          <p:txBody>
            <a:bodyPr lIns="36000" tIns="36000" rIns="36000" bIns="36000" rtlCol="0" anchor="ctr"/>
            <a:lstStyle/>
            <a:p>
              <a:pPr algn="ctr" latinLnBrk="0">
                <a:defRPr/>
              </a:pPr>
              <a:endParaRPr lang="ko-KR" altLang="en-US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</a:endParaRPr>
            </a:p>
          </p:txBody>
        </p:sp>
        <p:sp>
          <p:nvSpPr>
            <p:cNvPr id="100" name="직사각형 99"/>
            <p:cNvSpPr/>
            <p:nvPr/>
          </p:nvSpPr>
          <p:spPr>
            <a:xfrm>
              <a:off x="2051719" y="3188944"/>
              <a:ext cx="999591" cy="468833"/>
            </a:xfrm>
            <a:prstGeom prst="rect">
              <a:avLst/>
            </a:prstGeom>
            <a:solidFill>
              <a:srgbClr val="9F2936">
                <a:lumMod val="20000"/>
                <a:lumOff val="80000"/>
                <a:alpha val="63000"/>
              </a:srgbClr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>
              <a:glow rad="25400">
                <a:srgbClr val="E3DED1">
                  <a:lumMod val="50000"/>
                  <a:alpha val="40000"/>
                </a:srgbClr>
              </a:glow>
              <a:softEdge rad="12700"/>
            </a:effectLst>
          </p:spPr>
          <p:txBody>
            <a:bodyPr lIns="36000" tIns="36000" rIns="36000" bIns="36000" rtlCol="0" anchor="ctr"/>
            <a:lstStyle/>
            <a:p>
              <a:pPr algn="ctr" latinLnBrk="0">
                <a:lnSpc>
                  <a:spcPts val="1500"/>
                </a:lnSpc>
                <a:defRPr/>
              </a:pPr>
              <a:r>
                <a:rPr lang="en-US" altLang="ko-KR" sz="1600" kern="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ea typeface="굴림" panose="020B0600000101010101" pitchFamily="50" charset="-127"/>
                  <a:cs typeface="Consolas" panose="020B0609020204030204" pitchFamily="49" charset="0"/>
                </a:rPr>
                <a:t>SPH:SPL</a:t>
              </a:r>
            </a:p>
            <a:p>
              <a:pPr algn="ctr" latinLnBrk="0">
                <a:lnSpc>
                  <a:spcPts val="1500"/>
                </a:lnSpc>
                <a:defRPr/>
              </a:pPr>
              <a:r>
                <a:rPr lang="en-US" altLang="ko-KR" sz="1600" kern="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ea typeface="굴림" panose="020B0600000101010101" pitchFamily="50" charset="-127"/>
                  <a:cs typeface="Consolas" panose="020B0609020204030204" pitchFamily="49" charset="0"/>
                </a:rPr>
                <a:t>(</a:t>
              </a:r>
              <a:r>
                <a:rPr lang="en-US" altLang="ko-KR" sz="1600" kern="0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ea typeface="굴림" panose="020B0600000101010101" pitchFamily="50" charset="-127"/>
                  <a:cs typeface="Consolas" panose="020B0609020204030204" pitchFamily="49" charset="0"/>
                </a:rPr>
                <a:t>0x08FF</a:t>
              </a:r>
              <a:r>
                <a:rPr lang="en-US" altLang="ko-KR" sz="1600" kern="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ea typeface="굴림" panose="020B0600000101010101" pitchFamily="50" charset="-127"/>
                  <a:cs typeface="Consolas" panose="020B0609020204030204" pitchFamily="49" charset="0"/>
                </a:rPr>
                <a:t>)</a:t>
              </a:r>
              <a:endParaRPr lang="ko-KR" altLang="en-US" sz="16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굴림" panose="020B0600000101010101" pitchFamily="50" charset="-127"/>
                <a:cs typeface="Consolas" panose="020B0609020204030204" pitchFamily="49" charset="0"/>
              </a:endParaRPr>
            </a:p>
          </p:txBody>
        </p:sp>
        <p:sp>
          <p:nvSpPr>
            <p:cNvPr id="101" name="왼쪽 화살표 100"/>
            <p:cNvSpPr/>
            <p:nvPr/>
          </p:nvSpPr>
          <p:spPr>
            <a:xfrm>
              <a:off x="1691680" y="3325461"/>
              <a:ext cx="360040" cy="170456"/>
            </a:xfrm>
            <a:prstGeom prst="leftArrow">
              <a:avLst/>
            </a:prstGeom>
            <a:gradFill rotWithShape="1">
              <a:gsLst>
                <a:gs pos="0">
                  <a:srgbClr val="1B587C">
                    <a:shade val="45000"/>
                    <a:satMod val="155000"/>
                  </a:srgbClr>
                </a:gs>
                <a:gs pos="60000">
                  <a:srgbClr val="1B587C">
                    <a:shade val="95000"/>
                    <a:satMod val="150000"/>
                  </a:srgbClr>
                </a:gs>
                <a:gs pos="100000">
                  <a:srgbClr val="1B587C">
                    <a:tint val="87000"/>
                    <a:satMod val="2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1B587C">
                  <a:satMod val="150000"/>
                </a:srgbClr>
              </a:solidFill>
              <a:prstDash val="solid"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rtlCol="0" anchor="ctr"/>
            <a:lstStyle/>
            <a:p>
              <a:pPr algn="ctr" latinLnBrk="0">
                <a:defRPr/>
              </a:pPr>
              <a:endParaRPr lang="ko-KR" altLang="en-US" kern="0">
                <a:solidFill>
                  <a:prstClr val="white"/>
                </a:solidFill>
                <a:latin typeface="Verdana"/>
                <a:ea typeface="굴림" panose="020B0600000101010101" pitchFamily="50" charset="-127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915666" y="4730713"/>
              <a:ext cx="16818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Verdana"/>
                  <a:ea typeface="굴림" panose="020B0600000101010101" pitchFamily="50" charset="-127"/>
                </a:rPr>
                <a:t>After Line #10</a:t>
              </a:r>
              <a:endParaRPr lang="ko-KR" altLang="en-US" sz="1600" dirty="0">
                <a:solidFill>
                  <a:prstClr val="black"/>
                </a:solidFill>
                <a:latin typeface="Verdana"/>
                <a:ea typeface="굴림" panose="020B0600000101010101" pitchFamily="50" charset="-127"/>
              </a:endParaRPr>
            </a:p>
          </p:txBody>
        </p:sp>
      </p:grpSp>
      <p:pic>
        <p:nvPicPr>
          <p:cNvPr id="103" name="그림 10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9536" y="4223731"/>
            <a:ext cx="1494842" cy="149484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55849" y="971707"/>
            <a:ext cx="4996881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ATmega328PB RAM ADDRESS: 0x0100~0x</a:t>
            </a:r>
            <a:r>
              <a:rPr lang="en-US" altLang="ko-KR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08</a:t>
            </a:r>
            <a:r>
              <a:rPr lang="en-US" altLang="ko-KR" dirty="0">
                <a:solidFill>
                  <a:srgbClr val="70AD47">
                    <a:lumMod val="75000"/>
                  </a:srgbClr>
                </a:solidFill>
                <a:highlight>
                  <a:srgbClr val="FFFFFF"/>
                </a:highlight>
                <a:latin typeface="Consolas" panose="020B0609020204030204" pitchFamily="49" charset="0"/>
                <a:cs typeface="Consolas" panose="020B0609020204030204" pitchFamily="49" charset="0"/>
              </a:rPr>
              <a:t>FF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0675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Subroutine </a:t>
            </a: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호출과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Stack Pointer (</a:t>
            </a:r>
            <a:r>
              <a:rPr lang="en-US" altLang="ko-KR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RCALL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/</a:t>
            </a:r>
            <a:r>
              <a:rPr lang="en-US" altLang="ko-KR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RET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Instruction)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Biomedical Engineering, Inje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41</a:t>
            </a:fld>
            <a:endParaRPr lang="ko-KR" altLang="en-US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5580ABD4-D2D4-4B1F-BF9A-06274EC268BD}"/>
              </a:ext>
            </a:extLst>
          </p:cNvPr>
          <p:cNvSpPr/>
          <p:nvPr/>
        </p:nvSpPr>
        <p:spPr>
          <a:xfrm>
            <a:off x="411982" y="1187589"/>
            <a:ext cx="4973933" cy="2308324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SP</a:t>
            </a:r>
            <a:r>
              <a:rPr lang="ko-KR" alt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가 </a:t>
            </a:r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0x08FF</a:t>
            </a:r>
            <a:r>
              <a:rPr lang="ko-KR" alt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로 초기화되어 있다고 가정</a:t>
            </a:r>
            <a:endParaRPr lang="en-US" altLang="ko-KR" dirty="0">
              <a:solidFill>
                <a:srgbClr val="008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altLang="ko-KR" dirty="0">
              <a:solidFill>
                <a:srgbClr val="0000FF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ko-K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ldi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r16,0x12</a:t>
            </a:r>
          </a:p>
          <a:p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ko-K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rcall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mul2</a:t>
            </a:r>
          </a:p>
          <a:p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here:	</a:t>
            </a:r>
            <a:r>
              <a:rPr lang="en-US" altLang="ko-K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rjmp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here</a:t>
            </a:r>
          </a:p>
          <a:p>
            <a:r>
              <a:rPr lang="en-US" altLang="ko-KR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ko-KR" alt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mul2:	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add	</a:t>
            </a:r>
            <a:r>
              <a:rPr lang="en-US" altLang="ko-K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r16,r16</a:t>
            </a:r>
          </a:p>
          <a:p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ret</a:t>
            </a:r>
            <a:endParaRPr lang="ko-KR" altLang="en-US" dirty="0"/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B11DE51E-0D4E-4C13-B409-B64460061C25}"/>
              </a:ext>
            </a:extLst>
          </p:cNvPr>
          <p:cNvGrpSpPr/>
          <p:nvPr/>
        </p:nvGrpSpPr>
        <p:grpSpPr>
          <a:xfrm>
            <a:off x="5751844" y="1187589"/>
            <a:ext cx="2149050" cy="1821099"/>
            <a:chOff x="902260" y="3180852"/>
            <a:chExt cx="2149050" cy="1821099"/>
          </a:xfrm>
        </p:grpSpPr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1754819C-618A-4038-8903-4666A8069209}"/>
                </a:ext>
              </a:extLst>
            </p:cNvPr>
            <p:cNvSpPr/>
            <p:nvPr/>
          </p:nvSpPr>
          <p:spPr>
            <a:xfrm>
              <a:off x="971600" y="3252354"/>
              <a:ext cx="720080" cy="324036"/>
            </a:xfrm>
            <a:prstGeom prst="rect">
              <a:avLst/>
            </a:prstGeom>
            <a:solidFill>
              <a:srgbClr val="FFFFCC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>
              <a:glow rad="25400">
                <a:srgbClr val="FFFF00">
                  <a:alpha val="40000"/>
                </a:srgbClr>
              </a:glow>
              <a:softEdge rad="12700"/>
            </a:effectLst>
          </p:spPr>
          <p:txBody>
            <a:bodyPr lIns="36000" tIns="36000" rIns="36000" bIns="36000" rtlCol="0" anchor="ctr"/>
            <a:lstStyle/>
            <a:p>
              <a:pPr algn="ctr" latinLnBrk="0">
                <a:defRPr/>
              </a:pPr>
              <a:endParaRPr lang="ko-KR" altLang="en-US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</a:endParaRPr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0DFFDA38-089C-4D52-9CF8-F480991E49B1}"/>
                </a:ext>
              </a:extLst>
            </p:cNvPr>
            <p:cNvSpPr/>
            <p:nvPr/>
          </p:nvSpPr>
          <p:spPr>
            <a:xfrm>
              <a:off x="971600" y="3576390"/>
              <a:ext cx="720080" cy="324036"/>
            </a:xfrm>
            <a:prstGeom prst="rect">
              <a:avLst/>
            </a:prstGeom>
            <a:solidFill>
              <a:srgbClr val="1B587C">
                <a:lumMod val="40000"/>
                <a:lumOff val="60000"/>
              </a:srgbClr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>
              <a:glow rad="25400">
                <a:srgbClr val="1B587C">
                  <a:lumMod val="40000"/>
                  <a:lumOff val="60000"/>
                </a:srgbClr>
              </a:glow>
              <a:softEdge rad="12700"/>
            </a:effectLst>
          </p:spPr>
          <p:txBody>
            <a:bodyPr lIns="36000" tIns="36000" rIns="36000" bIns="36000" rtlCol="0" anchor="ctr"/>
            <a:lstStyle/>
            <a:p>
              <a:pPr algn="ctr" latinLnBrk="0">
                <a:defRPr/>
              </a:pPr>
              <a:endParaRPr lang="ko-KR" altLang="en-US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</a:endParaRPr>
            </a:p>
          </p:txBody>
        </p:sp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D4DD1F4D-BCCD-4454-AC52-ECD68ABB339D}"/>
                </a:ext>
              </a:extLst>
            </p:cNvPr>
            <p:cNvSpPr/>
            <p:nvPr/>
          </p:nvSpPr>
          <p:spPr>
            <a:xfrm>
              <a:off x="971600" y="3898847"/>
              <a:ext cx="720080" cy="324036"/>
            </a:xfrm>
            <a:prstGeom prst="rect">
              <a:avLst/>
            </a:prstGeom>
            <a:solidFill>
              <a:srgbClr val="9F2936">
                <a:lumMod val="40000"/>
                <a:lumOff val="60000"/>
              </a:srgbClr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>
              <a:glow rad="25400">
                <a:srgbClr val="9F2936">
                  <a:lumMod val="75000"/>
                  <a:alpha val="40000"/>
                </a:srgbClr>
              </a:glow>
              <a:softEdge rad="12700"/>
            </a:effectLst>
          </p:spPr>
          <p:txBody>
            <a:bodyPr lIns="36000" tIns="36000" rIns="36000" bIns="36000" rtlCol="0" anchor="ctr"/>
            <a:lstStyle/>
            <a:p>
              <a:pPr algn="ctr" latinLnBrk="0">
                <a:defRPr/>
              </a:pPr>
              <a:endParaRPr lang="ko-KR" altLang="en-US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</a:endParaRPr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574D4AE4-223D-476C-AE8D-7B2ABB45252A}"/>
                </a:ext>
              </a:extLst>
            </p:cNvPr>
            <p:cNvSpPr/>
            <p:nvPr/>
          </p:nvSpPr>
          <p:spPr>
            <a:xfrm>
              <a:off x="971600" y="4235895"/>
              <a:ext cx="720080" cy="324036"/>
            </a:xfrm>
            <a:prstGeom prst="rect">
              <a:avLst/>
            </a:prstGeom>
            <a:solidFill>
              <a:srgbClr val="E3DED1">
                <a:lumMod val="75000"/>
              </a:srgbClr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>
              <a:glow rad="25400">
                <a:srgbClr val="E3DED1">
                  <a:lumMod val="50000"/>
                  <a:alpha val="40000"/>
                </a:srgbClr>
              </a:glow>
              <a:softEdge rad="12700"/>
            </a:effectLst>
          </p:spPr>
          <p:txBody>
            <a:bodyPr lIns="36000" tIns="36000" rIns="36000" bIns="36000" rtlCol="0" anchor="ctr"/>
            <a:lstStyle/>
            <a:p>
              <a:pPr algn="ctr" latinLnBrk="0">
                <a:defRPr/>
              </a:pPr>
              <a:endParaRPr lang="ko-KR" altLang="en-US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</a:endParaRPr>
            </a:p>
          </p:txBody>
        </p:sp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94854534-EC52-4A88-B9FB-87130605428D}"/>
                </a:ext>
              </a:extLst>
            </p:cNvPr>
            <p:cNvSpPr/>
            <p:nvPr/>
          </p:nvSpPr>
          <p:spPr>
            <a:xfrm>
              <a:off x="2051719" y="3180852"/>
              <a:ext cx="999591" cy="468833"/>
            </a:xfrm>
            <a:prstGeom prst="rect">
              <a:avLst/>
            </a:prstGeom>
            <a:solidFill>
              <a:srgbClr val="9F2936">
                <a:lumMod val="20000"/>
                <a:lumOff val="80000"/>
                <a:alpha val="63000"/>
              </a:srgbClr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>
              <a:glow rad="25400">
                <a:srgbClr val="E3DED1">
                  <a:lumMod val="50000"/>
                  <a:alpha val="40000"/>
                </a:srgbClr>
              </a:glow>
              <a:softEdge rad="12700"/>
            </a:effectLst>
          </p:spPr>
          <p:txBody>
            <a:bodyPr lIns="36000" tIns="36000" rIns="36000" bIns="36000" rtlCol="0" anchor="ctr"/>
            <a:lstStyle/>
            <a:p>
              <a:pPr algn="ctr" latinLnBrk="0">
                <a:lnSpc>
                  <a:spcPts val="1500"/>
                </a:lnSpc>
                <a:defRPr/>
              </a:pPr>
              <a:r>
                <a:rPr lang="en-US" altLang="ko-KR" sz="1600" kern="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ea typeface="굴림" panose="020B0600000101010101" pitchFamily="50" charset="-127"/>
                  <a:cs typeface="Consolas" panose="020B0609020204030204" pitchFamily="49" charset="0"/>
                </a:rPr>
                <a:t>SPH:SPL</a:t>
              </a:r>
            </a:p>
            <a:p>
              <a:pPr algn="ctr" latinLnBrk="0">
                <a:lnSpc>
                  <a:spcPts val="1500"/>
                </a:lnSpc>
                <a:defRPr/>
              </a:pPr>
              <a:r>
                <a:rPr lang="en-US" altLang="ko-KR" sz="1600" kern="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ea typeface="굴림" panose="020B0600000101010101" pitchFamily="50" charset="-127"/>
                  <a:cs typeface="Consolas" panose="020B0609020204030204" pitchFamily="49" charset="0"/>
                </a:rPr>
                <a:t>(</a:t>
              </a:r>
              <a:r>
                <a:rPr lang="en-US" altLang="ko-KR" sz="1600" kern="0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ea typeface="굴림" panose="020B0600000101010101" pitchFamily="50" charset="-127"/>
                  <a:cs typeface="Consolas" panose="020B0609020204030204" pitchFamily="49" charset="0"/>
                </a:rPr>
                <a:t>0x08FF</a:t>
              </a:r>
              <a:r>
                <a:rPr lang="en-US" altLang="ko-KR" sz="1600" kern="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anose="020B0609020204030204" pitchFamily="49" charset="0"/>
                  <a:ea typeface="굴림" panose="020B0600000101010101" pitchFamily="50" charset="-127"/>
                  <a:cs typeface="Consolas" panose="020B0609020204030204" pitchFamily="49" charset="0"/>
                </a:rPr>
                <a:t>)</a:t>
              </a:r>
              <a:endParaRPr lang="ko-KR" altLang="en-US" sz="16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굴림" panose="020B0600000101010101" pitchFamily="50" charset="-127"/>
                <a:cs typeface="Consolas" panose="020B0609020204030204" pitchFamily="49" charset="0"/>
              </a:endParaRPr>
            </a:p>
          </p:txBody>
        </p:sp>
        <p:sp>
          <p:nvSpPr>
            <p:cNvPr id="17" name="왼쪽 화살표 49">
              <a:extLst>
                <a:ext uri="{FF2B5EF4-FFF2-40B4-BE49-F238E27FC236}">
                  <a16:creationId xmlns:a16="http://schemas.microsoft.com/office/drawing/2014/main" id="{A4F44DDA-0994-4466-93B2-64542086F87B}"/>
                </a:ext>
              </a:extLst>
            </p:cNvPr>
            <p:cNvSpPr/>
            <p:nvPr/>
          </p:nvSpPr>
          <p:spPr>
            <a:xfrm>
              <a:off x="1691680" y="3317369"/>
              <a:ext cx="360040" cy="170456"/>
            </a:xfrm>
            <a:prstGeom prst="leftArrow">
              <a:avLst/>
            </a:prstGeom>
            <a:gradFill rotWithShape="1">
              <a:gsLst>
                <a:gs pos="0">
                  <a:srgbClr val="1B587C">
                    <a:shade val="45000"/>
                    <a:satMod val="155000"/>
                  </a:srgbClr>
                </a:gs>
                <a:gs pos="60000">
                  <a:srgbClr val="1B587C">
                    <a:shade val="95000"/>
                    <a:satMod val="150000"/>
                  </a:srgbClr>
                </a:gs>
                <a:gs pos="100000">
                  <a:srgbClr val="1B587C">
                    <a:tint val="87000"/>
                    <a:satMod val="2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1B587C">
                  <a:satMod val="150000"/>
                </a:srgbClr>
              </a:solidFill>
              <a:prstDash val="solid"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rtlCol="0" anchor="ctr"/>
            <a:lstStyle/>
            <a:p>
              <a:pPr algn="ctr" latinLnBrk="0">
                <a:defRPr/>
              </a:pPr>
              <a:endParaRPr lang="ko-KR" altLang="en-US" kern="0">
                <a:solidFill>
                  <a:prstClr val="white"/>
                </a:solidFill>
                <a:latin typeface="Verdana"/>
                <a:ea typeface="굴림" panose="020B0600000101010101" pitchFamily="50" charset="-127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20F1364-79E0-4581-AB4A-424ABC2EA52C}"/>
                </a:ext>
              </a:extLst>
            </p:cNvPr>
            <p:cNvSpPr txBox="1"/>
            <p:nvPr/>
          </p:nvSpPr>
          <p:spPr>
            <a:xfrm>
              <a:off x="902260" y="4663397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600" dirty="0">
                  <a:solidFill>
                    <a:prstClr val="black"/>
                  </a:solidFill>
                  <a:latin typeface="Verdana"/>
                  <a:ea typeface="굴림" panose="020B0600000101010101" pitchFamily="50" charset="-127"/>
                </a:rPr>
                <a:t>초기 상태</a:t>
              </a:r>
            </a:p>
          </p:txBody>
        </p:sp>
      </p:grpSp>
      <p:sp>
        <p:nvSpPr>
          <p:cNvPr id="4" name="직사각형 3">
            <a:extLst>
              <a:ext uri="{FF2B5EF4-FFF2-40B4-BE49-F238E27FC236}">
                <a16:creationId xmlns:a16="http://schemas.microsoft.com/office/drawing/2014/main" id="{58471A77-A6CE-456A-9985-FD1C4C187565}"/>
              </a:ext>
            </a:extLst>
          </p:cNvPr>
          <p:cNvSpPr/>
          <p:nvPr/>
        </p:nvSpPr>
        <p:spPr>
          <a:xfrm>
            <a:off x="431858" y="4130664"/>
            <a:ext cx="4954058" cy="1754326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chemeClr val="bg2">
                    <a:lumMod val="75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1: </a:t>
            </a:r>
            <a:r>
              <a:rPr lang="en-US" altLang="ko-KR" dirty="0">
                <a:highlight>
                  <a:srgbClr val="FFFFFF"/>
                </a:highlight>
                <a:latin typeface="Consolas" panose="020B0609020204030204" pitchFamily="49" charset="0"/>
              </a:rPr>
              <a:t>0000 e102		</a:t>
            </a:r>
            <a:r>
              <a:rPr lang="en-US" altLang="ko-KR" dirty="0" err="1">
                <a:highlight>
                  <a:srgbClr val="FFFFFF"/>
                </a:highlight>
                <a:latin typeface="Consolas" panose="020B0609020204030204" pitchFamily="49" charset="0"/>
              </a:rPr>
              <a:t>ldi</a:t>
            </a:r>
            <a:r>
              <a:rPr lang="en-US" altLang="ko-KR" dirty="0">
                <a:highlight>
                  <a:srgbClr val="FFFFFF"/>
                </a:highlight>
                <a:latin typeface="Consolas" panose="020B0609020204030204" pitchFamily="49" charset="0"/>
              </a:rPr>
              <a:t>	r16,0x12</a:t>
            </a:r>
          </a:p>
          <a:p>
            <a:r>
              <a:rPr lang="en-US" altLang="ko-KR" dirty="0">
                <a:solidFill>
                  <a:schemeClr val="bg2">
                    <a:lumMod val="75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2: </a:t>
            </a:r>
            <a:r>
              <a:rPr lang="en-US" altLang="ko-KR" dirty="0">
                <a:highlight>
                  <a:srgbClr val="FFFFFF"/>
                </a:highlight>
                <a:latin typeface="Consolas" panose="020B0609020204030204" pitchFamily="49" charset="0"/>
              </a:rPr>
              <a:t>0001 d001		</a:t>
            </a:r>
            <a:r>
              <a:rPr lang="en-US" altLang="ko-KR" dirty="0" err="1">
                <a:highlight>
                  <a:srgbClr val="FFFFFF"/>
                </a:highlight>
                <a:latin typeface="Consolas" panose="020B0609020204030204" pitchFamily="49" charset="0"/>
              </a:rPr>
              <a:t>rcall</a:t>
            </a:r>
            <a:r>
              <a:rPr lang="en-US" altLang="ko-KR" dirty="0">
                <a:highlight>
                  <a:srgbClr val="FFFFFF"/>
                </a:highlight>
                <a:latin typeface="Consolas" panose="020B0609020204030204" pitchFamily="49" charset="0"/>
              </a:rPr>
              <a:t>	mul2</a:t>
            </a:r>
          </a:p>
          <a:p>
            <a:r>
              <a:rPr lang="en-US" altLang="ko-KR" dirty="0">
                <a:solidFill>
                  <a:schemeClr val="bg2">
                    <a:lumMod val="75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3: </a:t>
            </a:r>
            <a:r>
              <a:rPr lang="en-US" altLang="ko-K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0002</a:t>
            </a:r>
            <a:r>
              <a:rPr lang="en-US" altLang="ko-KR" dirty="0"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altLang="ko-KR" dirty="0" err="1">
                <a:highlight>
                  <a:srgbClr val="FFFFFF"/>
                </a:highlight>
                <a:latin typeface="Consolas" panose="020B0609020204030204" pitchFamily="49" charset="0"/>
              </a:rPr>
              <a:t>cfff</a:t>
            </a:r>
            <a:r>
              <a:rPr lang="en-US" altLang="ko-KR" dirty="0">
                <a:highlight>
                  <a:srgbClr val="FFFFFF"/>
                </a:highlight>
                <a:latin typeface="Consolas" panose="020B0609020204030204" pitchFamily="49" charset="0"/>
              </a:rPr>
              <a:t>	here:	</a:t>
            </a:r>
            <a:r>
              <a:rPr lang="en-US" altLang="ko-KR" dirty="0" err="1">
                <a:highlight>
                  <a:srgbClr val="FFFFFF"/>
                </a:highlight>
                <a:latin typeface="Consolas" panose="020B0609020204030204" pitchFamily="49" charset="0"/>
              </a:rPr>
              <a:t>rjmp</a:t>
            </a:r>
            <a:r>
              <a:rPr lang="en-US" altLang="ko-KR" dirty="0">
                <a:highlight>
                  <a:srgbClr val="FFFFFF"/>
                </a:highlight>
                <a:latin typeface="Consolas" panose="020B0609020204030204" pitchFamily="49" charset="0"/>
              </a:rPr>
              <a:t>	here</a:t>
            </a:r>
          </a:p>
          <a:p>
            <a:r>
              <a:rPr lang="en-US" altLang="ko-KR" dirty="0">
                <a:highlight>
                  <a:srgbClr val="FFFFFF"/>
                </a:highlight>
                <a:latin typeface="Consolas" panose="020B0609020204030204" pitchFamily="49" charset="0"/>
              </a:rPr>
              <a:t>		;</a:t>
            </a:r>
          </a:p>
          <a:p>
            <a:r>
              <a:rPr lang="pt-BR" altLang="ko-KR" dirty="0">
                <a:solidFill>
                  <a:schemeClr val="bg2">
                    <a:lumMod val="75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4: </a:t>
            </a:r>
            <a:r>
              <a:rPr lang="pt-BR" altLang="ko-KR" dirty="0">
                <a:highlight>
                  <a:srgbClr val="FFFFFF"/>
                </a:highlight>
                <a:latin typeface="Consolas" panose="020B0609020204030204" pitchFamily="49" charset="0"/>
              </a:rPr>
              <a:t>0003 0f00	mul2:	add	r16,r16</a:t>
            </a:r>
          </a:p>
          <a:p>
            <a:r>
              <a:rPr lang="en-US" altLang="ko-KR" dirty="0">
                <a:solidFill>
                  <a:schemeClr val="bg2">
                    <a:lumMod val="75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5: </a:t>
            </a:r>
            <a:r>
              <a:rPr lang="en-US" altLang="ko-KR" dirty="0">
                <a:highlight>
                  <a:srgbClr val="FFFFFF"/>
                </a:highlight>
                <a:latin typeface="Consolas" panose="020B0609020204030204" pitchFamily="49" charset="0"/>
              </a:rPr>
              <a:t>0004 9508		ret</a:t>
            </a:r>
            <a:endParaRPr lang="ko-KR" altLang="en-US" dirty="0">
              <a:latin typeface="Consolas" panose="020B06090202040302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FB1C5A-654B-444B-B728-FE74156D86A8}"/>
              </a:ext>
            </a:extLst>
          </p:cNvPr>
          <p:cNvSpPr txBox="1"/>
          <p:nvPr/>
        </p:nvSpPr>
        <p:spPr>
          <a:xfrm>
            <a:off x="431858" y="3764580"/>
            <a:ext cx="2515432" cy="369332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o-KR" altLang="en-US" dirty="0" err="1">
                <a:highlight>
                  <a:srgbClr val="FFFFFF"/>
                </a:highlight>
                <a:latin typeface="Consolas" panose="020B0609020204030204" pitchFamily="49" charset="0"/>
              </a:rPr>
              <a:t>어셈블된</a:t>
            </a:r>
            <a:r>
              <a:rPr lang="ko-KR" altLang="en-US" dirty="0">
                <a:highlight>
                  <a:srgbClr val="FFFFFF"/>
                </a:highlight>
                <a:latin typeface="Consolas" panose="020B0609020204030204" pitchFamily="49" charset="0"/>
              </a:rPr>
              <a:t> 리스트 파일</a:t>
            </a:r>
            <a:endParaRPr lang="ko-KR" altLang="en-US" dirty="0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6EF434A1-4D27-4F94-9DA1-F750A569D327}"/>
              </a:ext>
            </a:extLst>
          </p:cNvPr>
          <p:cNvSpPr/>
          <p:nvPr/>
        </p:nvSpPr>
        <p:spPr>
          <a:xfrm>
            <a:off x="8867510" y="1259091"/>
            <a:ext cx="720080" cy="324036"/>
          </a:xfrm>
          <a:prstGeom prst="rect">
            <a:avLst/>
          </a:prstGeom>
          <a:solidFill>
            <a:srgbClr val="FFFFCC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>
            <a:glow rad="25400">
              <a:srgbClr val="FFFF00">
                <a:alpha val="40000"/>
              </a:srgbClr>
            </a:glow>
            <a:softEdge rad="12700"/>
          </a:effectLst>
        </p:spPr>
        <p:txBody>
          <a:bodyPr lIns="36000" tIns="36000" rIns="36000" bIns="36000" rtlCol="0" anchor="ctr"/>
          <a:lstStyle/>
          <a:p>
            <a:pPr algn="ctr" latinLnBrk="0">
              <a:defRPr/>
            </a:pPr>
            <a:r>
              <a:rPr lang="en-US" altLang="ko-KR" sz="1600" kern="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</a:rPr>
              <a:t>02</a:t>
            </a:r>
            <a:endParaRPr lang="ko-KR" altLang="en-US" sz="1600" kern="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/>
              <a:ea typeface="굴림" panose="020B0600000101010101" pitchFamily="50" charset="-127"/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38420FA1-FFC3-4592-9947-3C24E59D4B8A}"/>
              </a:ext>
            </a:extLst>
          </p:cNvPr>
          <p:cNvSpPr/>
          <p:nvPr/>
        </p:nvSpPr>
        <p:spPr>
          <a:xfrm>
            <a:off x="8867510" y="1583127"/>
            <a:ext cx="720080" cy="324036"/>
          </a:xfrm>
          <a:prstGeom prst="rect">
            <a:avLst/>
          </a:prstGeom>
          <a:solidFill>
            <a:srgbClr val="1B587C">
              <a:lumMod val="40000"/>
              <a:lumOff val="60000"/>
            </a:srgbClr>
          </a:solidFill>
          <a:ln w="19050" cap="flat" cmpd="sng" algn="ctr">
            <a:solidFill>
              <a:sysClr val="windowText" lastClr="000000"/>
            </a:solidFill>
            <a:prstDash val="solid"/>
          </a:ln>
          <a:effectLst>
            <a:glow rad="25400">
              <a:srgbClr val="1B587C">
                <a:lumMod val="40000"/>
                <a:lumOff val="60000"/>
              </a:srgbClr>
            </a:glow>
            <a:softEdge rad="12700"/>
          </a:effectLst>
        </p:spPr>
        <p:txBody>
          <a:bodyPr lIns="36000" tIns="36000" rIns="36000" bIns="36000" rtlCol="0" anchor="ctr"/>
          <a:lstStyle/>
          <a:p>
            <a:pPr algn="ctr" latinLnBrk="0">
              <a:defRPr/>
            </a:pPr>
            <a:r>
              <a:rPr lang="en-US" altLang="ko-KR" sz="1600" kern="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</a:rPr>
              <a:t>00</a:t>
            </a:r>
            <a:endParaRPr lang="ko-KR" altLang="en-US" sz="1600" kern="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/>
              <a:ea typeface="굴림" panose="020B0600000101010101" pitchFamily="50" charset="-127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AD94E57F-D2A0-4C5B-A5B4-E7728B728817}"/>
              </a:ext>
            </a:extLst>
          </p:cNvPr>
          <p:cNvSpPr/>
          <p:nvPr/>
        </p:nvSpPr>
        <p:spPr>
          <a:xfrm>
            <a:off x="8867510" y="1905584"/>
            <a:ext cx="720080" cy="324036"/>
          </a:xfrm>
          <a:prstGeom prst="rect">
            <a:avLst/>
          </a:prstGeom>
          <a:solidFill>
            <a:srgbClr val="9F2936">
              <a:lumMod val="40000"/>
              <a:lumOff val="60000"/>
            </a:srgbClr>
          </a:solidFill>
          <a:ln w="19050" cap="flat" cmpd="sng" algn="ctr">
            <a:solidFill>
              <a:sysClr val="windowText" lastClr="000000"/>
            </a:solidFill>
            <a:prstDash val="solid"/>
          </a:ln>
          <a:effectLst>
            <a:glow rad="25400">
              <a:srgbClr val="9F2936">
                <a:lumMod val="75000"/>
                <a:alpha val="40000"/>
              </a:srgbClr>
            </a:glow>
            <a:softEdge rad="12700"/>
          </a:effectLst>
        </p:spPr>
        <p:txBody>
          <a:bodyPr lIns="36000" tIns="36000" rIns="36000" bIns="36000" rtlCol="0" anchor="ctr"/>
          <a:lstStyle/>
          <a:p>
            <a:pPr algn="ctr" latinLnBrk="0">
              <a:defRPr/>
            </a:pPr>
            <a:endParaRPr lang="ko-KR" altLang="en-US" kern="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/>
              <a:ea typeface="굴림" panose="020B0600000101010101" pitchFamily="50" charset="-127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A570C144-42D4-48EC-8B54-919EC05CE2B4}"/>
              </a:ext>
            </a:extLst>
          </p:cNvPr>
          <p:cNvSpPr/>
          <p:nvPr/>
        </p:nvSpPr>
        <p:spPr>
          <a:xfrm>
            <a:off x="8867510" y="2242632"/>
            <a:ext cx="720080" cy="324036"/>
          </a:xfrm>
          <a:prstGeom prst="rect">
            <a:avLst/>
          </a:prstGeom>
          <a:solidFill>
            <a:srgbClr val="E3DED1">
              <a:lumMod val="75000"/>
            </a:srgbClr>
          </a:solidFill>
          <a:ln w="19050" cap="flat" cmpd="sng" algn="ctr">
            <a:solidFill>
              <a:sysClr val="windowText" lastClr="000000"/>
            </a:solidFill>
            <a:prstDash val="solid"/>
          </a:ln>
          <a:effectLst>
            <a:glow rad="25400">
              <a:srgbClr val="E3DED1">
                <a:lumMod val="50000"/>
                <a:alpha val="40000"/>
              </a:srgbClr>
            </a:glow>
            <a:softEdge rad="12700"/>
          </a:effectLst>
        </p:spPr>
        <p:txBody>
          <a:bodyPr lIns="36000" tIns="36000" rIns="36000" bIns="36000" rtlCol="0" anchor="ctr"/>
          <a:lstStyle/>
          <a:p>
            <a:pPr algn="ctr" latinLnBrk="0">
              <a:defRPr/>
            </a:pPr>
            <a:endParaRPr lang="ko-KR" altLang="en-US" kern="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/>
              <a:ea typeface="굴림" panose="020B0600000101010101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F40A3BFC-B802-4384-B3D8-3195EB8A3241}"/>
              </a:ext>
            </a:extLst>
          </p:cNvPr>
          <p:cNvSpPr/>
          <p:nvPr/>
        </p:nvSpPr>
        <p:spPr>
          <a:xfrm>
            <a:off x="9947629" y="1820630"/>
            <a:ext cx="999591" cy="468833"/>
          </a:xfrm>
          <a:prstGeom prst="rect">
            <a:avLst/>
          </a:prstGeom>
          <a:solidFill>
            <a:srgbClr val="9F2936">
              <a:lumMod val="20000"/>
              <a:lumOff val="80000"/>
              <a:alpha val="63000"/>
            </a:srgbClr>
          </a:solidFill>
          <a:ln w="19050" cap="flat" cmpd="sng" algn="ctr">
            <a:solidFill>
              <a:sysClr val="windowText" lastClr="000000"/>
            </a:solidFill>
            <a:prstDash val="solid"/>
          </a:ln>
          <a:effectLst>
            <a:glow rad="25400">
              <a:srgbClr val="E3DED1">
                <a:lumMod val="50000"/>
                <a:alpha val="40000"/>
              </a:srgbClr>
            </a:glow>
            <a:softEdge rad="12700"/>
          </a:effectLst>
        </p:spPr>
        <p:txBody>
          <a:bodyPr lIns="36000" tIns="36000" rIns="36000" bIns="36000" rtlCol="0" anchor="ctr"/>
          <a:lstStyle/>
          <a:p>
            <a:pPr algn="ctr" latinLnBrk="0">
              <a:lnSpc>
                <a:spcPts val="1500"/>
              </a:lnSpc>
              <a:defRPr/>
            </a:pPr>
            <a:r>
              <a:rPr lang="en-US" altLang="ko-KR" sz="16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굴림" panose="020B0600000101010101" pitchFamily="50" charset="-127"/>
                <a:cs typeface="Consolas" panose="020B0609020204030204" pitchFamily="49" charset="0"/>
              </a:rPr>
              <a:t>SPH:SPL</a:t>
            </a:r>
          </a:p>
          <a:p>
            <a:pPr algn="ctr" latinLnBrk="0">
              <a:lnSpc>
                <a:spcPts val="1500"/>
              </a:lnSpc>
              <a:defRPr/>
            </a:pPr>
            <a:r>
              <a:rPr lang="en-US" altLang="ko-KR" sz="16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굴림" panose="020B0600000101010101" pitchFamily="50" charset="-127"/>
                <a:cs typeface="Consolas" panose="020B0609020204030204" pitchFamily="49" charset="0"/>
              </a:rPr>
              <a:t>(</a:t>
            </a:r>
            <a:r>
              <a:rPr lang="en-US" altLang="ko-KR" sz="1600" kern="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굴림" panose="020B0600000101010101" pitchFamily="50" charset="-127"/>
                <a:cs typeface="Consolas" panose="020B0609020204030204" pitchFamily="49" charset="0"/>
              </a:rPr>
              <a:t>0x08FD</a:t>
            </a:r>
            <a:r>
              <a:rPr lang="en-US" altLang="ko-KR" sz="16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굴림" panose="020B0600000101010101" pitchFamily="50" charset="-127"/>
                <a:cs typeface="Consolas" panose="020B0609020204030204" pitchFamily="49" charset="0"/>
              </a:rPr>
              <a:t>)</a:t>
            </a:r>
            <a:endParaRPr lang="ko-KR" altLang="en-US" sz="1600" kern="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  <a:ea typeface="굴림" panose="020B0600000101010101" pitchFamily="50" charset="-127"/>
              <a:cs typeface="Consolas" panose="020B0609020204030204" pitchFamily="49" charset="0"/>
            </a:endParaRPr>
          </a:p>
        </p:txBody>
      </p:sp>
      <p:sp>
        <p:nvSpPr>
          <p:cNvPr id="25" name="왼쪽 화살표 49">
            <a:extLst>
              <a:ext uri="{FF2B5EF4-FFF2-40B4-BE49-F238E27FC236}">
                <a16:creationId xmlns:a16="http://schemas.microsoft.com/office/drawing/2014/main" id="{B9DAB23F-B4BF-4887-B438-592EF7DA8AB3}"/>
              </a:ext>
            </a:extLst>
          </p:cNvPr>
          <p:cNvSpPr/>
          <p:nvPr/>
        </p:nvSpPr>
        <p:spPr>
          <a:xfrm>
            <a:off x="9587590" y="1957147"/>
            <a:ext cx="360040" cy="170456"/>
          </a:xfrm>
          <a:prstGeom prst="leftArrow">
            <a:avLst/>
          </a:prstGeom>
          <a:gradFill rotWithShape="1">
            <a:gsLst>
              <a:gs pos="0">
                <a:srgbClr val="1B587C">
                  <a:shade val="45000"/>
                  <a:satMod val="155000"/>
                </a:srgbClr>
              </a:gs>
              <a:gs pos="60000">
                <a:srgbClr val="1B587C">
                  <a:shade val="95000"/>
                  <a:satMod val="150000"/>
                </a:srgbClr>
              </a:gs>
              <a:gs pos="100000">
                <a:srgbClr val="1B587C">
                  <a:tint val="87000"/>
                  <a:satMod val="250000"/>
                </a:srgbClr>
              </a:gs>
            </a:gsLst>
            <a:lin ang="16200000" scaled="0"/>
          </a:gradFill>
          <a:ln w="9525" cap="flat" cmpd="sng" algn="ctr">
            <a:solidFill>
              <a:srgbClr val="1B587C">
                <a:satMod val="150000"/>
              </a:srgbClr>
            </a:solidFill>
            <a:prstDash val="solid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rtlCol="0" anchor="ctr"/>
          <a:lstStyle/>
          <a:p>
            <a:pPr algn="ctr" latinLnBrk="0">
              <a:defRPr/>
            </a:pPr>
            <a:endParaRPr lang="ko-KR" altLang="en-US" kern="0">
              <a:solidFill>
                <a:prstClr val="white"/>
              </a:solidFill>
              <a:latin typeface="Verdana"/>
              <a:ea typeface="굴림" panose="020B0600000101010101" pitchFamily="50" charset="-12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820950E-473B-47D0-BC52-6985E726523F}"/>
              </a:ext>
            </a:extLst>
          </p:cNvPr>
          <p:cNvSpPr txBox="1"/>
          <p:nvPr/>
        </p:nvSpPr>
        <p:spPr>
          <a:xfrm>
            <a:off x="8798170" y="2670134"/>
            <a:ext cx="16898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Verdana"/>
                <a:ea typeface="굴림" panose="020B0600000101010101" pitchFamily="50" charset="-127"/>
              </a:rPr>
              <a:t>2</a:t>
            </a:r>
            <a:r>
              <a:rPr lang="ko-KR" altLang="en-US" sz="1600" dirty="0" err="1">
                <a:solidFill>
                  <a:prstClr val="black"/>
                </a:solidFill>
                <a:latin typeface="Verdana"/>
                <a:ea typeface="굴림" panose="020B0600000101010101" pitchFamily="50" charset="-127"/>
              </a:rPr>
              <a:t>번행</a:t>
            </a:r>
            <a:r>
              <a:rPr lang="en-US" altLang="ko-KR" sz="1600" dirty="0">
                <a:solidFill>
                  <a:prstClr val="black"/>
                </a:solidFill>
                <a:latin typeface="Verdana"/>
                <a:ea typeface="굴림" panose="020B0600000101010101" pitchFamily="50" charset="-127"/>
              </a:rPr>
              <a:t> </a:t>
            </a:r>
            <a:r>
              <a:rPr lang="ko-KR" altLang="en-US" sz="1600" dirty="0">
                <a:solidFill>
                  <a:prstClr val="black"/>
                </a:solidFill>
                <a:latin typeface="Verdana"/>
                <a:ea typeface="굴림" panose="020B0600000101010101" pitchFamily="50" charset="-127"/>
              </a:rPr>
              <a:t>실행</a:t>
            </a:r>
            <a:r>
              <a:rPr lang="en-US" altLang="ko-KR" sz="1600" dirty="0">
                <a:solidFill>
                  <a:prstClr val="black"/>
                </a:solidFill>
                <a:latin typeface="Verdana"/>
                <a:ea typeface="굴림" panose="020B0600000101010101" pitchFamily="50" charset="-127"/>
              </a:rPr>
              <a:t> </a:t>
            </a:r>
            <a:r>
              <a:rPr lang="ko-KR" altLang="en-US" sz="1600" dirty="0">
                <a:solidFill>
                  <a:prstClr val="black"/>
                </a:solidFill>
                <a:latin typeface="Verdana"/>
                <a:ea typeface="굴림" panose="020B0600000101010101" pitchFamily="50" charset="-127"/>
              </a:rPr>
              <a:t>직후</a:t>
            </a:r>
            <a:endParaRPr lang="en-US" altLang="ko-KR" sz="1600" dirty="0">
              <a:solidFill>
                <a:prstClr val="black"/>
              </a:solidFill>
              <a:latin typeface="Verdana"/>
              <a:ea typeface="굴림" panose="020B0600000101010101" pitchFamily="50" charset="-127"/>
            </a:endParaRPr>
          </a:p>
          <a:p>
            <a:r>
              <a:rPr lang="en-US" altLang="ko-KR" sz="1600" dirty="0">
                <a:solidFill>
                  <a:prstClr val="black"/>
                </a:solidFill>
                <a:latin typeface="Verdana"/>
                <a:ea typeface="굴림" panose="020B0600000101010101" pitchFamily="50" charset="-127"/>
              </a:rPr>
              <a:t>4</a:t>
            </a:r>
            <a:r>
              <a:rPr lang="ko-KR" altLang="en-US" sz="1600" dirty="0" err="1">
                <a:solidFill>
                  <a:prstClr val="black"/>
                </a:solidFill>
                <a:latin typeface="Verdana"/>
                <a:ea typeface="굴림" panose="020B0600000101010101" pitchFamily="50" charset="-127"/>
              </a:rPr>
              <a:t>번행</a:t>
            </a:r>
            <a:r>
              <a:rPr lang="ko-KR" altLang="en-US" sz="1600" dirty="0">
                <a:solidFill>
                  <a:prstClr val="black"/>
                </a:solidFill>
                <a:latin typeface="Verdana"/>
                <a:ea typeface="굴림" panose="020B0600000101010101" pitchFamily="50" charset="-127"/>
              </a:rPr>
              <a:t> 실행 직전</a:t>
            </a: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10699EA8-E9D4-4B99-9FB2-41381D85285F}"/>
              </a:ext>
            </a:extLst>
          </p:cNvPr>
          <p:cNvSpPr/>
          <p:nvPr/>
        </p:nvSpPr>
        <p:spPr>
          <a:xfrm>
            <a:off x="5824198" y="3918512"/>
            <a:ext cx="720080" cy="324036"/>
          </a:xfrm>
          <a:prstGeom prst="rect">
            <a:avLst/>
          </a:prstGeom>
          <a:solidFill>
            <a:srgbClr val="FFFFCC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>
            <a:glow rad="25400">
              <a:srgbClr val="FFFF00">
                <a:alpha val="40000"/>
              </a:srgbClr>
            </a:glow>
            <a:softEdge rad="12700"/>
          </a:effectLst>
        </p:spPr>
        <p:txBody>
          <a:bodyPr lIns="36000" tIns="36000" rIns="36000" bIns="36000" rtlCol="0" anchor="ctr"/>
          <a:lstStyle/>
          <a:p>
            <a:pPr algn="ctr" latinLnBrk="0">
              <a:defRPr/>
            </a:pPr>
            <a:r>
              <a:rPr lang="en-US" altLang="ko-KR" sz="1600" kern="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</a:rPr>
              <a:t>02</a:t>
            </a:r>
            <a:endParaRPr lang="ko-KR" altLang="en-US" sz="1600" kern="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/>
              <a:ea typeface="굴림" panose="020B0600000101010101" pitchFamily="50" charset="-127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5C710188-7BCC-4FDC-976D-F1C797FA9555}"/>
              </a:ext>
            </a:extLst>
          </p:cNvPr>
          <p:cNvSpPr/>
          <p:nvPr/>
        </p:nvSpPr>
        <p:spPr>
          <a:xfrm>
            <a:off x="5824198" y="4242548"/>
            <a:ext cx="720080" cy="324036"/>
          </a:xfrm>
          <a:prstGeom prst="rect">
            <a:avLst/>
          </a:prstGeom>
          <a:solidFill>
            <a:srgbClr val="1B587C">
              <a:lumMod val="40000"/>
              <a:lumOff val="60000"/>
            </a:srgbClr>
          </a:solidFill>
          <a:ln w="19050" cap="flat" cmpd="sng" algn="ctr">
            <a:solidFill>
              <a:sysClr val="windowText" lastClr="000000"/>
            </a:solidFill>
            <a:prstDash val="solid"/>
          </a:ln>
          <a:effectLst>
            <a:glow rad="25400">
              <a:srgbClr val="1B587C">
                <a:lumMod val="40000"/>
                <a:lumOff val="60000"/>
              </a:srgbClr>
            </a:glow>
            <a:softEdge rad="12700"/>
          </a:effectLst>
        </p:spPr>
        <p:txBody>
          <a:bodyPr lIns="36000" tIns="36000" rIns="36000" bIns="36000" rtlCol="0" anchor="ctr"/>
          <a:lstStyle/>
          <a:p>
            <a:pPr algn="ctr" latinLnBrk="0">
              <a:defRPr/>
            </a:pPr>
            <a:r>
              <a:rPr lang="en-US" altLang="ko-KR" sz="1600" kern="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</a:rPr>
              <a:t>00</a:t>
            </a:r>
            <a:endParaRPr lang="ko-KR" altLang="en-US" sz="1600" kern="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/>
              <a:ea typeface="굴림" panose="020B0600000101010101" pitchFamily="50" charset="-127"/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7C0D745F-E396-48FD-8F12-86B57480766E}"/>
              </a:ext>
            </a:extLst>
          </p:cNvPr>
          <p:cNvSpPr/>
          <p:nvPr/>
        </p:nvSpPr>
        <p:spPr>
          <a:xfrm>
            <a:off x="5824198" y="4565005"/>
            <a:ext cx="720080" cy="324036"/>
          </a:xfrm>
          <a:prstGeom prst="rect">
            <a:avLst/>
          </a:prstGeom>
          <a:solidFill>
            <a:srgbClr val="9F2936">
              <a:lumMod val="40000"/>
              <a:lumOff val="60000"/>
            </a:srgbClr>
          </a:solidFill>
          <a:ln w="19050" cap="flat" cmpd="sng" algn="ctr">
            <a:solidFill>
              <a:sysClr val="windowText" lastClr="000000"/>
            </a:solidFill>
            <a:prstDash val="solid"/>
          </a:ln>
          <a:effectLst>
            <a:glow rad="25400">
              <a:srgbClr val="9F2936">
                <a:lumMod val="75000"/>
                <a:alpha val="40000"/>
              </a:srgbClr>
            </a:glow>
            <a:softEdge rad="12700"/>
          </a:effectLst>
        </p:spPr>
        <p:txBody>
          <a:bodyPr lIns="36000" tIns="36000" rIns="36000" bIns="36000" rtlCol="0" anchor="ctr"/>
          <a:lstStyle/>
          <a:p>
            <a:pPr algn="ctr" latinLnBrk="0">
              <a:defRPr/>
            </a:pPr>
            <a:endParaRPr lang="ko-KR" altLang="en-US" kern="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/>
              <a:ea typeface="굴림" panose="020B0600000101010101" pitchFamily="50" charset="-127"/>
            </a:endParaRP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5BC02BEC-79B8-4F0E-BFA2-B2543779E806}"/>
              </a:ext>
            </a:extLst>
          </p:cNvPr>
          <p:cNvSpPr/>
          <p:nvPr/>
        </p:nvSpPr>
        <p:spPr>
          <a:xfrm>
            <a:off x="5824198" y="4902053"/>
            <a:ext cx="720080" cy="324036"/>
          </a:xfrm>
          <a:prstGeom prst="rect">
            <a:avLst/>
          </a:prstGeom>
          <a:solidFill>
            <a:srgbClr val="E3DED1">
              <a:lumMod val="75000"/>
            </a:srgbClr>
          </a:solidFill>
          <a:ln w="19050" cap="flat" cmpd="sng" algn="ctr">
            <a:solidFill>
              <a:sysClr val="windowText" lastClr="000000"/>
            </a:solidFill>
            <a:prstDash val="solid"/>
          </a:ln>
          <a:effectLst>
            <a:glow rad="25400">
              <a:srgbClr val="E3DED1">
                <a:lumMod val="50000"/>
                <a:alpha val="40000"/>
              </a:srgbClr>
            </a:glow>
            <a:softEdge rad="12700"/>
          </a:effectLst>
        </p:spPr>
        <p:txBody>
          <a:bodyPr lIns="36000" tIns="36000" rIns="36000" bIns="36000" rtlCol="0" anchor="ctr"/>
          <a:lstStyle/>
          <a:p>
            <a:pPr algn="ctr" latinLnBrk="0">
              <a:defRPr/>
            </a:pPr>
            <a:endParaRPr lang="ko-KR" altLang="en-US" kern="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/>
              <a:ea typeface="굴림" panose="020B0600000101010101" pitchFamily="50" charset="-127"/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1CBD5AE1-AA4F-4E92-AE68-2321B4FE40A1}"/>
              </a:ext>
            </a:extLst>
          </p:cNvPr>
          <p:cNvSpPr/>
          <p:nvPr/>
        </p:nvSpPr>
        <p:spPr>
          <a:xfrm>
            <a:off x="6904317" y="3847010"/>
            <a:ext cx="999591" cy="468833"/>
          </a:xfrm>
          <a:prstGeom prst="rect">
            <a:avLst/>
          </a:prstGeom>
          <a:solidFill>
            <a:srgbClr val="9F2936">
              <a:lumMod val="20000"/>
              <a:lumOff val="80000"/>
              <a:alpha val="63000"/>
            </a:srgbClr>
          </a:solidFill>
          <a:ln w="19050" cap="flat" cmpd="sng" algn="ctr">
            <a:solidFill>
              <a:sysClr val="windowText" lastClr="000000"/>
            </a:solidFill>
            <a:prstDash val="solid"/>
          </a:ln>
          <a:effectLst>
            <a:glow rad="25400">
              <a:srgbClr val="E3DED1">
                <a:lumMod val="50000"/>
                <a:alpha val="40000"/>
              </a:srgbClr>
            </a:glow>
            <a:softEdge rad="12700"/>
          </a:effectLst>
        </p:spPr>
        <p:txBody>
          <a:bodyPr lIns="36000" tIns="36000" rIns="36000" bIns="36000" rtlCol="0" anchor="ctr"/>
          <a:lstStyle/>
          <a:p>
            <a:pPr algn="ctr" latinLnBrk="0">
              <a:lnSpc>
                <a:spcPts val="1500"/>
              </a:lnSpc>
              <a:defRPr/>
            </a:pPr>
            <a:r>
              <a:rPr lang="en-US" altLang="ko-KR" sz="16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굴림" panose="020B0600000101010101" pitchFamily="50" charset="-127"/>
                <a:cs typeface="Consolas" panose="020B0609020204030204" pitchFamily="49" charset="0"/>
              </a:rPr>
              <a:t>SPH:SPL</a:t>
            </a:r>
          </a:p>
          <a:p>
            <a:pPr algn="ctr" latinLnBrk="0">
              <a:lnSpc>
                <a:spcPts val="1500"/>
              </a:lnSpc>
              <a:defRPr/>
            </a:pPr>
            <a:r>
              <a:rPr lang="en-US" altLang="ko-KR" sz="16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굴림" panose="020B0600000101010101" pitchFamily="50" charset="-127"/>
                <a:cs typeface="Consolas" panose="020B0609020204030204" pitchFamily="49" charset="0"/>
              </a:rPr>
              <a:t>(</a:t>
            </a:r>
            <a:r>
              <a:rPr lang="en-US" altLang="ko-KR" sz="1600" kern="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굴림" panose="020B0600000101010101" pitchFamily="50" charset="-127"/>
                <a:cs typeface="Consolas" panose="020B0609020204030204" pitchFamily="49" charset="0"/>
              </a:rPr>
              <a:t>0x08FF</a:t>
            </a:r>
            <a:r>
              <a:rPr lang="en-US" altLang="ko-KR" sz="16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굴림" panose="020B0600000101010101" pitchFamily="50" charset="-127"/>
                <a:cs typeface="Consolas" panose="020B0609020204030204" pitchFamily="49" charset="0"/>
              </a:rPr>
              <a:t>)</a:t>
            </a:r>
            <a:endParaRPr lang="ko-KR" altLang="en-US" sz="1600" kern="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  <a:ea typeface="굴림" panose="020B0600000101010101" pitchFamily="50" charset="-127"/>
              <a:cs typeface="Consolas" panose="020B0609020204030204" pitchFamily="49" charset="0"/>
            </a:endParaRPr>
          </a:p>
        </p:txBody>
      </p:sp>
      <p:sp>
        <p:nvSpPr>
          <p:cNvPr id="33" name="왼쪽 화살표 49">
            <a:extLst>
              <a:ext uri="{FF2B5EF4-FFF2-40B4-BE49-F238E27FC236}">
                <a16:creationId xmlns:a16="http://schemas.microsoft.com/office/drawing/2014/main" id="{A632E62E-7FEF-450D-947A-C2DF12356F4D}"/>
              </a:ext>
            </a:extLst>
          </p:cNvPr>
          <p:cNvSpPr/>
          <p:nvPr/>
        </p:nvSpPr>
        <p:spPr>
          <a:xfrm>
            <a:off x="6544278" y="3983527"/>
            <a:ext cx="360040" cy="170456"/>
          </a:xfrm>
          <a:prstGeom prst="leftArrow">
            <a:avLst/>
          </a:prstGeom>
          <a:gradFill rotWithShape="1">
            <a:gsLst>
              <a:gs pos="0">
                <a:srgbClr val="1B587C">
                  <a:shade val="45000"/>
                  <a:satMod val="155000"/>
                </a:srgbClr>
              </a:gs>
              <a:gs pos="60000">
                <a:srgbClr val="1B587C">
                  <a:shade val="95000"/>
                  <a:satMod val="150000"/>
                </a:srgbClr>
              </a:gs>
              <a:gs pos="100000">
                <a:srgbClr val="1B587C">
                  <a:tint val="87000"/>
                  <a:satMod val="250000"/>
                </a:srgbClr>
              </a:gs>
            </a:gsLst>
            <a:lin ang="16200000" scaled="0"/>
          </a:gradFill>
          <a:ln w="9525" cap="flat" cmpd="sng" algn="ctr">
            <a:solidFill>
              <a:srgbClr val="1B587C">
                <a:satMod val="150000"/>
              </a:srgbClr>
            </a:solidFill>
            <a:prstDash val="solid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rtlCol="0" anchor="ctr"/>
          <a:lstStyle/>
          <a:p>
            <a:pPr algn="ctr" latinLnBrk="0">
              <a:defRPr/>
            </a:pPr>
            <a:endParaRPr lang="ko-KR" altLang="en-US" kern="0">
              <a:solidFill>
                <a:prstClr val="white"/>
              </a:solidFill>
              <a:latin typeface="Verdana"/>
              <a:ea typeface="굴림" panose="020B0600000101010101" pitchFamily="50" charset="-127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A712A08-BABB-4370-8DE6-2DC109AAE0A7}"/>
              </a:ext>
            </a:extLst>
          </p:cNvPr>
          <p:cNvSpPr txBox="1"/>
          <p:nvPr/>
        </p:nvSpPr>
        <p:spPr>
          <a:xfrm>
            <a:off x="5754858" y="5329555"/>
            <a:ext cx="16898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Verdana"/>
                <a:ea typeface="굴림" panose="020B0600000101010101" pitchFamily="50" charset="-127"/>
              </a:rPr>
              <a:t>5</a:t>
            </a:r>
            <a:r>
              <a:rPr lang="ko-KR" altLang="en-US" sz="1600" dirty="0" err="1">
                <a:solidFill>
                  <a:prstClr val="black"/>
                </a:solidFill>
                <a:latin typeface="Verdana"/>
                <a:ea typeface="굴림" panose="020B0600000101010101" pitchFamily="50" charset="-127"/>
              </a:rPr>
              <a:t>번행</a:t>
            </a:r>
            <a:r>
              <a:rPr lang="en-US" altLang="ko-KR" sz="1600" dirty="0">
                <a:solidFill>
                  <a:prstClr val="black"/>
                </a:solidFill>
                <a:latin typeface="Verdana"/>
                <a:ea typeface="굴림" panose="020B0600000101010101" pitchFamily="50" charset="-127"/>
              </a:rPr>
              <a:t> </a:t>
            </a:r>
            <a:r>
              <a:rPr lang="ko-KR" altLang="en-US" sz="1600" dirty="0">
                <a:solidFill>
                  <a:prstClr val="black"/>
                </a:solidFill>
                <a:latin typeface="Verdana"/>
                <a:ea typeface="굴림" panose="020B0600000101010101" pitchFamily="50" charset="-127"/>
              </a:rPr>
              <a:t>실행</a:t>
            </a:r>
            <a:r>
              <a:rPr lang="en-US" altLang="ko-KR" sz="1600" dirty="0">
                <a:solidFill>
                  <a:prstClr val="black"/>
                </a:solidFill>
                <a:latin typeface="Verdana"/>
                <a:ea typeface="굴림" panose="020B0600000101010101" pitchFamily="50" charset="-127"/>
              </a:rPr>
              <a:t> </a:t>
            </a:r>
            <a:r>
              <a:rPr lang="ko-KR" altLang="en-US" sz="1600" dirty="0">
                <a:solidFill>
                  <a:prstClr val="black"/>
                </a:solidFill>
                <a:latin typeface="Verdana"/>
                <a:ea typeface="굴림" panose="020B0600000101010101" pitchFamily="50" charset="-127"/>
              </a:rPr>
              <a:t>직후</a:t>
            </a:r>
            <a:endParaRPr lang="en-US" altLang="ko-KR" sz="1600" dirty="0">
              <a:solidFill>
                <a:prstClr val="black"/>
              </a:solidFill>
              <a:latin typeface="Verdana"/>
              <a:ea typeface="굴림" panose="020B0600000101010101" pitchFamily="50" charset="-127"/>
            </a:endParaRPr>
          </a:p>
          <a:p>
            <a:r>
              <a:rPr lang="en-US" altLang="ko-KR" sz="1600" dirty="0">
                <a:solidFill>
                  <a:prstClr val="black"/>
                </a:solidFill>
                <a:latin typeface="Verdana"/>
                <a:ea typeface="굴림" panose="020B0600000101010101" pitchFamily="50" charset="-127"/>
              </a:rPr>
              <a:t>3</a:t>
            </a:r>
            <a:r>
              <a:rPr lang="ko-KR" altLang="en-US" sz="1600" dirty="0" err="1">
                <a:solidFill>
                  <a:prstClr val="black"/>
                </a:solidFill>
                <a:latin typeface="Verdana"/>
                <a:ea typeface="굴림" panose="020B0600000101010101" pitchFamily="50" charset="-127"/>
              </a:rPr>
              <a:t>번행</a:t>
            </a:r>
            <a:r>
              <a:rPr lang="ko-KR" altLang="en-US" sz="1600" dirty="0">
                <a:solidFill>
                  <a:prstClr val="black"/>
                </a:solidFill>
                <a:latin typeface="Verdana"/>
                <a:ea typeface="굴림" panose="020B0600000101010101" pitchFamily="50" charset="-127"/>
              </a:rPr>
              <a:t> 실행 직전</a:t>
            </a:r>
          </a:p>
        </p:txBody>
      </p:sp>
      <p:sp>
        <p:nvSpPr>
          <p:cNvPr id="35" name="육각형 34">
            <a:extLst>
              <a:ext uri="{FF2B5EF4-FFF2-40B4-BE49-F238E27FC236}">
                <a16:creationId xmlns:a16="http://schemas.microsoft.com/office/drawing/2014/main" id="{07C7E734-FCC1-434F-8E50-5EEEC8567244}"/>
              </a:ext>
            </a:extLst>
          </p:cNvPr>
          <p:cNvSpPr/>
          <p:nvPr/>
        </p:nvSpPr>
        <p:spPr>
          <a:xfrm>
            <a:off x="11575700" y="6356350"/>
            <a:ext cx="360000" cy="36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21009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Biomedical Engineering, Inje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42</a:t>
            </a:fld>
            <a:endParaRPr lang="ko-KR" altLang="en-US"/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651E2EDE-8350-4D36-BA31-181B3E9B4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00" y="1080000"/>
            <a:ext cx="11616266" cy="3110163"/>
          </a:xfrm>
        </p:spPr>
        <p:txBody>
          <a:bodyPr>
            <a:normAutofit lnSpcReduction="10000"/>
          </a:bodyPr>
          <a:lstStyle/>
          <a:p>
            <a:pPr marL="285750" lvl="0" indent="-285750">
              <a:lnSpc>
                <a:spcPct val="150000"/>
              </a:lnSpc>
              <a:spcBef>
                <a:spcPts val="0"/>
              </a:spcBef>
            </a:pPr>
            <a:r>
              <a:rPr lang="en-US" altLang="ko-KR" sz="24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  <a:cs typeface="+mn-cs"/>
              </a:rPr>
              <a:t>ATmega328PB </a:t>
            </a:r>
            <a:r>
              <a:rPr lang="en-US" altLang="ko-KR" sz="2400" dirty="0">
                <a:solidFill>
                  <a:srgbClr val="0000FF"/>
                </a:solidFill>
                <a:latin typeface="Calibri" panose="020F0502020204030204" pitchFamily="34" charset="0"/>
                <a:ea typeface="굴림" panose="020B0600000101010101" pitchFamily="50" charset="-127"/>
                <a:cs typeface="+mn-cs"/>
              </a:rPr>
              <a:t>Instruction Set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</a:pPr>
            <a:r>
              <a:rPr lang="ko-KR" altLang="en-US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  <a:cs typeface="+mn-cs"/>
              </a:rPr>
              <a:t>각 명령어의 기능</a:t>
            </a:r>
            <a:r>
              <a:rPr lang="en-US" altLang="ko-KR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  <a:cs typeface="+mn-cs"/>
              </a:rPr>
              <a:t>/</a:t>
            </a:r>
            <a:r>
              <a:rPr lang="ko-KR" altLang="en-US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  <a:cs typeface="+mn-cs"/>
              </a:rPr>
              <a:t>동작</a:t>
            </a:r>
            <a:endParaRPr lang="en-US" altLang="ko-KR" sz="1800" dirty="0">
              <a:solidFill>
                <a:prstClr val="black"/>
              </a:solidFill>
              <a:latin typeface="Calibri" panose="020F0502020204030204" pitchFamily="34" charset="0"/>
              <a:ea typeface="굴림" panose="020B0600000101010101" pitchFamily="50" charset="-127"/>
              <a:cs typeface="+mn-cs"/>
            </a:endParaRP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</a:pPr>
            <a:r>
              <a:rPr lang="ko-KR" altLang="en-US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  <a:cs typeface="+mn-cs"/>
              </a:rPr>
              <a:t>명령어 실행에 따른 </a:t>
            </a:r>
            <a:r>
              <a:rPr lang="en-US" altLang="ko-KR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  <a:cs typeface="+mn-cs"/>
              </a:rPr>
              <a:t>SREG(Status Register)</a:t>
            </a:r>
            <a:r>
              <a:rPr lang="ko-KR" altLang="en-US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  <a:cs typeface="+mn-cs"/>
              </a:rPr>
              <a:t>의 변화</a:t>
            </a:r>
            <a:endParaRPr lang="en-US" altLang="ko-KR" sz="1800" dirty="0">
              <a:solidFill>
                <a:prstClr val="black"/>
              </a:solidFill>
              <a:latin typeface="Calibri" panose="020F0502020204030204" pitchFamily="34" charset="0"/>
              <a:ea typeface="굴림" panose="020B0600000101010101" pitchFamily="50" charset="-127"/>
              <a:cs typeface="+mn-cs"/>
            </a:endParaRP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</a:pPr>
            <a:r>
              <a:rPr lang="en-US" altLang="ko-KR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  <a:cs typeface="+mn-cs"/>
              </a:rPr>
              <a:t>Opcode</a:t>
            </a:r>
            <a:r>
              <a:rPr lang="ko-KR" altLang="en-US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  <a:cs typeface="+mn-cs"/>
              </a:rPr>
              <a:t>의 구성</a:t>
            </a:r>
            <a:endParaRPr lang="en-US" altLang="ko-KR" sz="1800" dirty="0">
              <a:solidFill>
                <a:prstClr val="black"/>
              </a:solidFill>
              <a:latin typeface="Calibri" panose="020F0502020204030204" pitchFamily="34" charset="0"/>
              <a:ea typeface="굴림" panose="020B0600000101010101" pitchFamily="50" charset="-127"/>
              <a:cs typeface="+mn-cs"/>
            </a:endParaRP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</a:pPr>
            <a:r>
              <a:rPr lang="ko-KR" altLang="en-US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  <a:cs typeface="+mn-cs"/>
              </a:rPr>
              <a:t>명령어 실행 시간</a:t>
            </a:r>
            <a:endParaRPr lang="en-US" altLang="ko-KR" sz="1800" dirty="0">
              <a:solidFill>
                <a:prstClr val="black"/>
              </a:solidFill>
              <a:latin typeface="Calibri" panose="020F0502020204030204" pitchFamily="34" charset="0"/>
              <a:ea typeface="굴림" panose="020B0600000101010101" pitchFamily="50" charset="-127"/>
              <a:cs typeface="+mn-cs"/>
            </a:endParaRP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</a:pPr>
            <a:r>
              <a:rPr lang="ko-KR" altLang="en-US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  <a:cs typeface="+mn-cs"/>
              </a:rPr>
              <a:t>데이터 메모리</a:t>
            </a:r>
            <a:r>
              <a:rPr lang="en-US" altLang="ko-KR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  <a:cs typeface="+mn-cs"/>
              </a:rPr>
              <a:t>, </a:t>
            </a:r>
            <a:r>
              <a:rPr lang="ko-KR" altLang="en-US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  <a:cs typeface="+mn-cs"/>
              </a:rPr>
              <a:t>프로그램 메모리</a:t>
            </a:r>
            <a:r>
              <a:rPr lang="en-US" altLang="ko-KR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  <a:cs typeface="+mn-cs"/>
              </a:rPr>
              <a:t>, </a:t>
            </a:r>
            <a:r>
              <a:rPr lang="ko-KR" altLang="en-US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  <a:cs typeface="+mn-cs"/>
              </a:rPr>
              <a:t>스택 메모리</a:t>
            </a:r>
            <a:endParaRPr lang="en-US" altLang="ko-KR" sz="1800" dirty="0">
              <a:solidFill>
                <a:prstClr val="black"/>
              </a:solidFill>
              <a:latin typeface="Calibri" panose="020F0502020204030204" pitchFamily="34" charset="0"/>
              <a:ea typeface="굴림" panose="020B0600000101010101" pitchFamily="50" charset="-127"/>
              <a:cs typeface="+mn-cs"/>
            </a:endParaRPr>
          </a:p>
          <a:p>
            <a:pPr marL="285750" lvl="0" indent="-285750">
              <a:lnSpc>
                <a:spcPct val="150000"/>
              </a:lnSpc>
              <a:spcBef>
                <a:spcPts val="0"/>
              </a:spcBef>
            </a:pPr>
            <a:r>
              <a:rPr lang="en-US" altLang="ko-KR" sz="2400" dirty="0">
                <a:solidFill>
                  <a:srgbClr val="FF0000"/>
                </a:solidFill>
                <a:latin typeface="Calibri" panose="020F0502020204030204" pitchFamily="34" charset="0"/>
                <a:ea typeface="굴림" panose="020B0600000101010101" pitchFamily="50" charset="-127"/>
                <a:cs typeface="+mn-cs"/>
              </a:rPr>
              <a:t>Assembly</a:t>
            </a:r>
            <a:r>
              <a:rPr lang="ko-KR" altLang="en-US" sz="2400" dirty="0">
                <a:solidFill>
                  <a:srgbClr val="FF0000"/>
                </a:solidFill>
                <a:latin typeface="Calibri" panose="020F0502020204030204" pitchFamily="34" charset="0"/>
                <a:ea typeface="굴림" panose="020B0600000101010101" pitchFamily="50" charset="-127"/>
                <a:cs typeface="+mn-cs"/>
              </a:rPr>
              <a:t> </a:t>
            </a:r>
            <a:r>
              <a:rPr lang="en-US" altLang="ko-KR" sz="2400" dirty="0">
                <a:solidFill>
                  <a:srgbClr val="FF0000"/>
                </a:solidFill>
                <a:latin typeface="Calibri" panose="020F0502020204030204" pitchFamily="34" charset="0"/>
                <a:ea typeface="굴림" panose="020B0600000101010101" pitchFamily="50" charset="-127"/>
                <a:cs typeface="+mn-cs"/>
              </a:rPr>
              <a:t>Language</a:t>
            </a:r>
            <a:r>
              <a:rPr lang="ko-KR" altLang="en-US" sz="2400" dirty="0">
                <a:solidFill>
                  <a:srgbClr val="FF0000"/>
                </a:solidFill>
                <a:latin typeface="Calibri" panose="020F0502020204030204" pitchFamily="34" charset="0"/>
                <a:ea typeface="굴림" panose="020B0600000101010101" pitchFamily="50" charset="-127"/>
                <a:cs typeface="+mn-cs"/>
              </a:rPr>
              <a:t>의 장점</a:t>
            </a:r>
            <a:r>
              <a:rPr lang="en-US" altLang="ko-KR" sz="2400" dirty="0">
                <a:solidFill>
                  <a:srgbClr val="FF0000"/>
                </a:solidFill>
                <a:latin typeface="Calibri" panose="020F0502020204030204" pitchFamily="34" charset="0"/>
                <a:ea typeface="굴림" panose="020B0600000101010101" pitchFamily="50" charset="-127"/>
                <a:cs typeface="+mn-cs"/>
              </a:rPr>
              <a:t>?</a:t>
            </a: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altLang="ko-KR" sz="2000" dirty="0">
              <a:solidFill>
                <a:prstClr val="black"/>
              </a:solidFill>
              <a:latin typeface="Calibri" panose="020F0502020204030204" pitchFamily="34" charset="0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964200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What’s next?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Biomedical Engineering, Inje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43</a:t>
            </a:fld>
            <a:endParaRPr lang="ko-KR" altLang="en-US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683" y="1510626"/>
            <a:ext cx="5715000" cy="4286250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8761" y="1498842"/>
            <a:ext cx="5715000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31006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Documents and Settings\Joseph.MINERVA\My Documents\My Pictures\Microcontroller\pbpic32324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5248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Assembly Language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Biomedical Engineering, Inje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5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3218961" y="1268760"/>
            <a:ext cx="2952329" cy="720080"/>
          </a:xfrm>
          <a:prstGeom prst="rect">
            <a:avLst/>
          </a:prstGeom>
          <a:noFill/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2000" dirty="0">
                <a:solidFill>
                  <a:schemeClr val="tx1"/>
                </a:solidFill>
              </a:rPr>
              <a:t>High-Level Language</a:t>
            </a:r>
          </a:p>
          <a:p>
            <a:pPr algn="ctr"/>
            <a:r>
              <a:rPr lang="en-US" altLang="ko-KR" sz="1600" dirty="0">
                <a:solidFill>
                  <a:schemeClr val="tx1"/>
                </a:solidFill>
              </a:rPr>
              <a:t>(C, C++, Pascal, Fortran)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218960" y="2923150"/>
            <a:ext cx="2952328" cy="593626"/>
          </a:xfrm>
          <a:prstGeom prst="rect">
            <a:avLst/>
          </a:prstGeom>
          <a:noFill/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2000" dirty="0">
                <a:solidFill>
                  <a:schemeClr val="tx1"/>
                </a:solidFill>
              </a:rPr>
              <a:t>Assembly Language</a:t>
            </a:r>
            <a:endParaRPr lang="ko-KR" altLang="en-US" sz="2000" dirty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3218960" y="4451086"/>
            <a:ext cx="2952328" cy="573484"/>
          </a:xfrm>
          <a:prstGeom prst="rect">
            <a:avLst/>
          </a:prstGeom>
          <a:noFill/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2000" dirty="0">
                <a:solidFill>
                  <a:schemeClr val="tx1"/>
                </a:solidFill>
              </a:rPr>
              <a:t>Machine Instruction</a:t>
            </a:r>
            <a:endParaRPr lang="ko-KR" altLang="en-US" sz="2000" dirty="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215681" y="5283806"/>
            <a:ext cx="2958889" cy="54162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2000" dirty="0">
                <a:solidFill>
                  <a:schemeClr val="tx1"/>
                </a:solidFill>
              </a:rPr>
              <a:t>Hardware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12" name="설명선 1 11"/>
          <p:cNvSpPr/>
          <p:nvPr/>
        </p:nvSpPr>
        <p:spPr>
          <a:xfrm>
            <a:off x="6816080" y="1268760"/>
            <a:ext cx="1620180" cy="720081"/>
          </a:xfrm>
          <a:prstGeom prst="borderCallout1">
            <a:avLst>
              <a:gd name="adj1" fmla="val 52481"/>
              <a:gd name="adj2" fmla="val 485"/>
              <a:gd name="adj3" fmla="val 52976"/>
              <a:gd name="adj4" fmla="val -40077"/>
            </a:avLst>
          </a:prstGeom>
          <a:noFill/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altLang="ko-KR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 = 0x12;</a:t>
            </a:r>
          </a:p>
          <a:p>
            <a:pPr lvl="0"/>
            <a:r>
              <a:rPr lang="en-US" altLang="ko-KR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 = 0x34;</a:t>
            </a:r>
          </a:p>
          <a:p>
            <a:pPr lvl="0"/>
            <a:r>
              <a:rPr lang="en-US" altLang="ko-KR" sz="16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z = x + y;</a:t>
            </a:r>
            <a:endParaRPr lang="ko-KR" altLang="en-US" sz="1600" dirty="0">
              <a:solidFill>
                <a:prstClr val="black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3" name="설명선 1 12"/>
          <p:cNvSpPr/>
          <p:nvPr/>
        </p:nvSpPr>
        <p:spPr>
          <a:xfrm>
            <a:off x="6816079" y="2702015"/>
            <a:ext cx="1956445" cy="990447"/>
          </a:xfrm>
          <a:prstGeom prst="borderCallout1">
            <a:avLst>
              <a:gd name="adj1" fmla="val 51445"/>
              <a:gd name="adj2" fmla="val 485"/>
              <a:gd name="adj3" fmla="val 52901"/>
              <a:gd name="adj4" fmla="val -32287"/>
            </a:avLst>
          </a:prstGeom>
          <a:noFill/>
          <a:ln w="190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LDI  R16,0x12</a:t>
            </a:r>
          </a:p>
          <a:p>
            <a:r>
              <a:rPr lang="en-US" altLang="ko-KR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LDI  R17,0x34</a:t>
            </a:r>
          </a:p>
          <a:p>
            <a:r>
              <a:rPr lang="en-US" altLang="ko-KR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 R17,R16</a:t>
            </a:r>
          </a:p>
          <a:p>
            <a:r>
              <a:rPr lang="en-US" altLang="ko-KR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  R24,R17</a:t>
            </a:r>
            <a:endParaRPr lang="ko-KR" alt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설명선 1 13"/>
          <p:cNvSpPr/>
          <p:nvPr/>
        </p:nvSpPr>
        <p:spPr>
          <a:xfrm>
            <a:off x="6816079" y="4239091"/>
            <a:ext cx="2223145" cy="1044716"/>
          </a:xfrm>
          <a:prstGeom prst="borderCallout1">
            <a:avLst>
              <a:gd name="adj1" fmla="val 46658"/>
              <a:gd name="adj2" fmla="val -103"/>
              <a:gd name="adj3" fmla="val 47042"/>
              <a:gd name="adj4" fmla="val -28803"/>
            </a:avLst>
          </a:prstGeom>
          <a:noFill/>
          <a:ln w="190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11100001 00000010 </a:t>
            </a:r>
          </a:p>
          <a:p>
            <a:r>
              <a:rPr lang="en-US" altLang="ko-KR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11100011 00010100 </a:t>
            </a:r>
          </a:p>
          <a:p>
            <a:r>
              <a:rPr lang="en-US" altLang="ko-KR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00001111 00010000 </a:t>
            </a:r>
          </a:p>
          <a:p>
            <a:r>
              <a:rPr lang="en-US" altLang="ko-KR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00101111 10000001 </a:t>
            </a:r>
          </a:p>
        </p:txBody>
      </p:sp>
      <p:sp>
        <p:nvSpPr>
          <p:cNvPr id="15" name="아래쪽 화살표 14"/>
          <p:cNvSpPr/>
          <p:nvPr/>
        </p:nvSpPr>
        <p:spPr>
          <a:xfrm>
            <a:off x="4447598" y="2258872"/>
            <a:ext cx="495055" cy="450049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아래쪽 화살표 15"/>
          <p:cNvSpPr/>
          <p:nvPr/>
        </p:nvSpPr>
        <p:spPr>
          <a:xfrm>
            <a:off x="4447598" y="3789041"/>
            <a:ext cx="495055" cy="450049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3215681" y="2294583"/>
            <a:ext cx="1045479" cy="369332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2616F0"/>
                </a:solidFill>
              </a:rPr>
              <a:t>Compile</a:t>
            </a:r>
            <a:endParaRPr lang="ko-KR" altLang="en-US" dirty="0">
              <a:solidFill>
                <a:srgbClr val="2616F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80666" y="3824753"/>
            <a:ext cx="1180131" cy="3693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2616F0"/>
                </a:solidFill>
              </a:rPr>
              <a:t>Assemble</a:t>
            </a:r>
            <a:endParaRPr lang="ko-KR" altLang="en-US" dirty="0">
              <a:solidFill>
                <a:srgbClr val="2616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100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/>
          <p:cNvSpPr/>
          <p:nvPr/>
        </p:nvSpPr>
        <p:spPr>
          <a:xfrm>
            <a:off x="4038600" y="2435034"/>
            <a:ext cx="7026755" cy="1545578"/>
          </a:xfrm>
          <a:prstGeom prst="rect">
            <a:avLst/>
          </a:prstGeom>
          <a:solidFill>
            <a:srgbClr val="FFFF00">
              <a:alpha val="1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altLang="ko-K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ATmega328PB</a:t>
            </a:r>
            <a:r>
              <a:rPr lang="en-US" altLang="ko-KR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굴림" panose="020B0600000101010101" pitchFamily="50" charset="-127"/>
                <a:cs typeface="+mn-cs"/>
              </a:rPr>
              <a:t> Register File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>
                <a:solidFill>
                  <a:prstClr val="white">
                    <a:lumMod val="50000"/>
                  </a:prstClr>
                </a:solidFill>
              </a:rPr>
              <a:t>Biomedical Engineering, Inje University</a:t>
            </a:r>
            <a:endParaRPr lang="ko-KR" alt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6</a:t>
            </a:fld>
            <a:endParaRPr lang="ko-KR" altLang="en-US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161162"/>
              </p:ext>
            </p:extLst>
          </p:nvPr>
        </p:nvGraphicFramePr>
        <p:xfrm>
          <a:off x="1006084" y="1301367"/>
          <a:ext cx="2112020" cy="201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87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R0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0x00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R1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0x01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R2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0x02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R13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0x0D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R14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0x0E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R15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0x0F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176379"/>
              </p:ext>
            </p:extLst>
          </p:nvPr>
        </p:nvGraphicFramePr>
        <p:xfrm>
          <a:off x="1006083" y="3325840"/>
          <a:ext cx="2095837" cy="259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12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R16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R17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…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R26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0x1A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R27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0x1B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R28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0x1C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R29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0x1D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R30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0x1E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R31</a:t>
                      </a:r>
                      <a:endParaRPr lang="ko-KR" alt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0x1F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706295" y="861669"/>
            <a:ext cx="2332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0000FF"/>
                </a:solidFill>
                <a:latin typeface="Calibri" panose="020F0502020204030204" pitchFamily="34" charset="0"/>
              </a:rPr>
              <a:t>Data</a:t>
            </a:r>
            <a:r>
              <a:rPr lang="ko-KR" altLang="en-US" dirty="0">
                <a:solidFill>
                  <a:srgbClr val="0000FF"/>
                </a:solidFill>
                <a:latin typeface="Calibri" panose="020F0502020204030204" pitchFamily="34" charset="0"/>
              </a:rPr>
              <a:t> </a:t>
            </a:r>
            <a:r>
              <a:rPr lang="en-US" altLang="ko-KR" dirty="0">
                <a:solidFill>
                  <a:srgbClr val="0000FF"/>
                </a:solidFill>
                <a:latin typeface="Calibri" panose="020F0502020204030204" pitchFamily="34" charset="0"/>
              </a:rPr>
              <a:t>Memory Address </a:t>
            </a:r>
            <a:endParaRPr lang="ko-KR" altLang="en-US" dirty="0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072976"/>
              </p:ext>
            </p:extLst>
          </p:nvPr>
        </p:nvGraphicFramePr>
        <p:xfrm>
          <a:off x="4520303" y="3308368"/>
          <a:ext cx="5996192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9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9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9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95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95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95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5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95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Bit 7</a:t>
                      </a:r>
                      <a:endParaRPr lang="ko-KR" alt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Bit 6</a:t>
                      </a:r>
                      <a:endParaRPr lang="ko-KR" alt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Bit 5</a:t>
                      </a:r>
                      <a:endParaRPr lang="ko-KR" alt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Bit 4</a:t>
                      </a:r>
                      <a:endParaRPr lang="ko-KR" alt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Bit 3</a:t>
                      </a:r>
                      <a:endParaRPr lang="ko-KR" alt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Bit 2</a:t>
                      </a:r>
                      <a:endParaRPr lang="ko-KR" alt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Bit 1</a:t>
                      </a:r>
                      <a:endParaRPr lang="ko-KR" alt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Bit 0</a:t>
                      </a:r>
                      <a:endParaRPr lang="ko-KR" altLang="en-US" sz="16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135391" y="2499770"/>
            <a:ext cx="68252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latin typeface="Calibri" panose="020F0502020204030204" pitchFamily="34" charset="0"/>
              </a:rPr>
              <a:t>ATmega328PB </a:t>
            </a:r>
            <a:r>
              <a:rPr lang="en-US" altLang="ko-KR" sz="2000" dirty="0">
                <a:solidFill>
                  <a:srgbClr val="0000FF"/>
                </a:solidFill>
                <a:latin typeface="Calibri" panose="020F0502020204030204" pitchFamily="34" charset="0"/>
              </a:rPr>
              <a:t>Registers</a:t>
            </a:r>
            <a:r>
              <a:rPr lang="en-US" altLang="ko-KR" sz="2000" dirty="0">
                <a:solidFill>
                  <a:prstClr val="black"/>
                </a:solidFill>
                <a:latin typeface="Calibri" panose="020F0502020204030204" pitchFamily="34" charset="0"/>
              </a:rPr>
              <a:t> are special </a:t>
            </a:r>
            <a:r>
              <a:rPr lang="en-US" altLang="ko-KR" sz="2000" dirty="0">
                <a:solidFill>
                  <a:srgbClr val="0000FF"/>
                </a:solidFill>
                <a:latin typeface="Calibri" panose="020F0502020204030204" pitchFamily="34" charset="0"/>
              </a:rPr>
              <a:t>storages</a:t>
            </a:r>
            <a:r>
              <a:rPr lang="en-US" altLang="ko-KR" sz="2000" dirty="0">
                <a:solidFill>
                  <a:prstClr val="black"/>
                </a:solidFill>
                <a:latin typeface="Calibri" panose="020F0502020204030204" pitchFamily="34" charset="0"/>
              </a:rPr>
              <a:t> with </a:t>
            </a:r>
            <a:r>
              <a:rPr lang="en-US" altLang="ko-KR" sz="2000" dirty="0">
                <a:solidFill>
                  <a:srgbClr val="0000FF"/>
                </a:solidFill>
                <a:latin typeface="Calibri" panose="020F0502020204030204" pitchFamily="34" charset="0"/>
              </a:rPr>
              <a:t>8 bits </a:t>
            </a:r>
            <a:r>
              <a:rPr lang="en-US" altLang="ko-KR" sz="2000" dirty="0">
                <a:solidFill>
                  <a:prstClr val="black"/>
                </a:solidFill>
                <a:latin typeface="Calibri" panose="020F0502020204030204" pitchFamily="34" charset="0"/>
              </a:rPr>
              <a:t>capacity.</a:t>
            </a:r>
          </a:p>
          <a:p>
            <a:r>
              <a:rPr lang="en-US" altLang="ko-KR" sz="2000" dirty="0">
                <a:solidFill>
                  <a:prstClr val="black"/>
                </a:solidFill>
                <a:latin typeface="Calibri" panose="020F0502020204030204" pitchFamily="34" charset="0"/>
              </a:rPr>
              <a:t>They are connected directly to the ALU → </a:t>
            </a:r>
            <a:r>
              <a:rPr lang="en-US" altLang="ko-KR" sz="2000" dirty="0">
                <a:solidFill>
                  <a:srgbClr val="0000FF"/>
                </a:solidFill>
                <a:latin typeface="Calibri" panose="020F0502020204030204" pitchFamily="34" charset="0"/>
              </a:rPr>
              <a:t>fast</a:t>
            </a:r>
            <a:r>
              <a:rPr lang="en-US" altLang="ko-KR" sz="2000" dirty="0">
                <a:solidFill>
                  <a:prstClr val="black"/>
                </a:solidFill>
                <a:latin typeface="Calibri" panose="020F0502020204030204" pitchFamily="34" charset="0"/>
              </a:rPr>
              <a:t> access time. </a:t>
            </a:r>
            <a:endParaRPr lang="ko-KR" altLang="en-US" sz="20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B9300514-ECC9-4152-8853-1362C26DCE0C}"/>
              </a:ext>
            </a:extLst>
          </p:cNvPr>
          <p:cNvCxnSpPr>
            <a:cxnSpLocks/>
          </p:cNvCxnSpPr>
          <p:nvPr/>
        </p:nvCxnSpPr>
        <p:spPr>
          <a:xfrm>
            <a:off x="985296" y="6055285"/>
            <a:ext cx="1224000" cy="0"/>
          </a:xfrm>
          <a:prstGeom prst="straightConnector1">
            <a:avLst/>
          </a:prstGeom>
          <a:ln w="25400">
            <a:solidFill>
              <a:srgbClr val="0000FF"/>
            </a:solidFill>
            <a:headEnd type="stealth" w="med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5BFB318-A820-4F09-96B3-88393A13A0F6}"/>
              </a:ext>
            </a:extLst>
          </p:cNvPr>
          <p:cNvSpPr txBox="1"/>
          <p:nvPr/>
        </p:nvSpPr>
        <p:spPr>
          <a:xfrm>
            <a:off x="1173750" y="6055285"/>
            <a:ext cx="847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0000FF"/>
                </a:solidFill>
              </a:rPr>
              <a:t>1</a:t>
            </a:r>
            <a:r>
              <a:rPr lang="ko-KR" altLang="en-US" dirty="0">
                <a:solidFill>
                  <a:srgbClr val="0000FF"/>
                </a:solidFill>
              </a:rPr>
              <a:t> </a:t>
            </a:r>
            <a:r>
              <a:rPr lang="en-US" altLang="ko-KR" dirty="0">
                <a:solidFill>
                  <a:srgbClr val="0000FF"/>
                </a:solidFill>
              </a:rPr>
              <a:t>byte</a:t>
            </a:r>
            <a:endParaRPr lang="ko-KR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251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Assembly Language Statement Format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8000" y="1000872"/>
            <a:ext cx="9964364" cy="3249578"/>
          </a:xfrm>
        </p:spPr>
        <p:txBody>
          <a:bodyPr>
            <a:normAutofit/>
          </a:bodyPr>
          <a:lstStyle/>
          <a:p>
            <a:pPr marL="285750" lvl="0" indent="-285750">
              <a:lnSpc>
                <a:spcPts val="2400"/>
              </a:lnSpc>
              <a:spcBef>
                <a:spcPts val="0"/>
              </a:spcBef>
            </a:pPr>
            <a:r>
              <a:rPr lang="en-US" altLang="ko-KR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  <a:cs typeface="+mn-cs"/>
              </a:rPr>
              <a:t>An assembly language statement line may take one of the four following forms:</a:t>
            </a:r>
          </a:p>
          <a:p>
            <a:pPr marL="742950" lvl="1" indent="-285750">
              <a:lnSpc>
                <a:spcPts val="2400"/>
              </a:lnSpc>
              <a:spcBef>
                <a:spcPts val="0"/>
              </a:spcBef>
            </a:pPr>
            <a:r>
              <a:rPr lang="en-US" altLang="ko-KR" sz="1800" dirty="0">
                <a:solidFill>
                  <a:srgbClr val="00B050"/>
                </a:solidFill>
                <a:latin typeface="Calibri" panose="020F0502020204030204" pitchFamily="34" charset="0"/>
                <a:ea typeface="굴림" panose="020B0600000101010101" pitchFamily="50" charset="-127"/>
              </a:rPr>
              <a:t> </a:t>
            </a:r>
            <a:r>
              <a:rPr lang="en-US" altLang="ko-KR" sz="1800" dirty="0">
                <a:solidFill>
                  <a:srgbClr val="00B050"/>
                </a:solidFill>
                <a:latin typeface="Consolas" panose="020B0609020204030204" pitchFamily="49" charset="0"/>
                <a:ea typeface="굴림" panose="020B0600000101010101" pitchFamily="50" charset="-127"/>
                <a:cs typeface="Consolas" panose="020B0609020204030204" pitchFamily="49" charset="0"/>
              </a:rPr>
              <a:t>[label:] </a:t>
            </a:r>
            <a:r>
              <a:rPr lang="en-US" altLang="ko-KR" sz="1800" dirty="0">
                <a:solidFill>
                  <a:srgbClr val="0000FF"/>
                </a:solidFill>
                <a:latin typeface="Consolas" panose="020B0609020204030204" pitchFamily="49" charset="0"/>
                <a:ea typeface="굴림" panose="020B0600000101010101" pitchFamily="50" charset="-127"/>
                <a:cs typeface="Consolas" panose="020B0609020204030204" pitchFamily="49" charset="0"/>
              </a:rPr>
              <a:t>instruction</a:t>
            </a:r>
            <a:r>
              <a:rPr lang="en-US" altLang="ko-KR" sz="1800" dirty="0">
                <a:solidFill>
                  <a:srgbClr val="7030A0"/>
                </a:solidFill>
                <a:latin typeface="Consolas" panose="020B0609020204030204" pitchFamily="49" charset="0"/>
                <a:ea typeface="굴림" panose="020B0600000101010101" pitchFamily="50" charset="-127"/>
                <a:cs typeface="Consolas" panose="020B0609020204030204" pitchFamily="49" charset="0"/>
              </a:rPr>
              <a:t> </a:t>
            </a:r>
            <a:r>
              <a:rPr lang="en-US" altLang="ko-KR" sz="1800" dirty="0">
                <a:solidFill>
                  <a:srgbClr val="C00000"/>
                </a:solidFill>
                <a:latin typeface="Consolas" panose="020B0609020204030204" pitchFamily="49" charset="0"/>
                <a:ea typeface="굴림" panose="020B0600000101010101" pitchFamily="50" charset="-127"/>
                <a:cs typeface="Consolas" panose="020B0609020204030204" pitchFamily="49" charset="0"/>
              </a:rPr>
              <a:t>[operands] </a:t>
            </a:r>
            <a:r>
              <a:rPr lang="en-US" altLang="ko-KR" sz="1800" dirty="0">
                <a:solidFill>
                  <a:srgbClr val="7030A0"/>
                </a:solidFill>
                <a:latin typeface="Consolas" panose="020B0609020204030204" pitchFamily="49" charset="0"/>
                <a:ea typeface="굴림" panose="020B0600000101010101" pitchFamily="50" charset="-127"/>
                <a:cs typeface="Consolas" panose="020B0609020204030204" pitchFamily="49" charset="0"/>
              </a:rPr>
              <a:t>[Comment]</a:t>
            </a:r>
          </a:p>
          <a:p>
            <a:pPr marL="742950" lvl="1" indent="-285750">
              <a:lnSpc>
                <a:spcPts val="2400"/>
              </a:lnSpc>
              <a:spcBef>
                <a:spcPts val="0"/>
              </a:spcBef>
            </a:pPr>
            <a:r>
              <a:rPr lang="en-US" altLang="ko-KR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</a:rPr>
              <a:t> </a:t>
            </a:r>
            <a:r>
              <a:rPr lang="en-US" altLang="ko-KR" sz="1800" dirty="0">
                <a:solidFill>
                  <a:srgbClr val="7030A0"/>
                </a:solidFill>
                <a:latin typeface="Calibri" panose="020F0502020204030204" pitchFamily="34" charset="0"/>
                <a:ea typeface="굴림" panose="020B0600000101010101" pitchFamily="50" charset="-127"/>
              </a:rPr>
              <a:t>Comment</a:t>
            </a:r>
          </a:p>
          <a:p>
            <a:pPr marL="742950" lvl="1" indent="-285750">
              <a:lnSpc>
                <a:spcPts val="2400"/>
              </a:lnSpc>
              <a:spcBef>
                <a:spcPts val="0"/>
              </a:spcBef>
            </a:pPr>
            <a:r>
              <a:rPr lang="en-US" altLang="ko-KR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</a:rPr>
              <a:t> </a:t>
            </a:r>
            <a:r>
              <a:rPr lang="en-US" altLang="ko-KR" sz="1800" dirty="0">
                <a:solidFill>
                  <a:srgbClr val="7030A0"/>
                </a:solidFill>
                <a:latin typeface="Calibri" panose="020F0502020204030204" pitchFamily="34" charset="0"/>
                <a:ea typeface="굴림" panose="020B0600000101010101" pitchFamily="50" charset="-127"/>
              </a:rPr>
              <a:t>Empty line</a:t>
            </a:r>
          </a:p>
          <a:p>
            <a:pPr marL="285750" lvl="0" indent="-285750">
              <a:lnSpc>
                <a:spcPts val="2400"/>
              </a:lnSpc>
              <a:spcBef>
                <a:spcPts val="0"/>
              </a:spcBef>
            </a:pPr>
            <a:r>
              <a:rPr lang="en-US" altLang="ko-KR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  <a:cs typeface="+mn-cs"/>
              </a:rPr>
              <a:t>A comment has the following form:</a:t>
            </a:r>
          </a:p>
          <a:p>
            <a:pPr marL="457200" lvl="1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en-US" altLang="ko-KR" sz="1800" dirty="0">
                <a:solidFill>
                  <a:srgbClr val="7030A0"/>
                </a:solidFill>
                <a:latin typeface="Consolas" panose="020B0609020204030204" pitchFamily="49" charset="0"/>
                <a:ea typeface="굴림" panose="020B0600000101010101" pitchFamily="50" charset="-127"/>
                <a:cs typeface="Consolas" panose="020B0609020204030204" pitchFamily="49" charset="0"/>
              </a:rPr>
              <a:t> ; [Text]</a:t>
            </a:r>
          </a:p>
          <a:p>
            <a:pPr marL="285750" lvl="0" indent="-285750">
              <a:lnSpc>
                <a:spcPts val="2400"/>
              </a:lnSpc>
              <a:spcBef>
                <a:spcPts val="0"/>
              </a:spcBef>
            </a:pPr>
            <a:r>
              <a:rPr lang="en-US" altLang="ko-KR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  <a:cs typeface="+mn-cs"/>
              </a:rPr>
              <a:t>Items placed in braces are optional. </a:t>
            </a:r>
          </a:p>
          <a:p>
            <a:pPr marL="285750" lvl="0" indent="-285750">
              <a:lnSpc>
                <a:spcPts val="2400"/>
              </a:lnSpc>
              <a:spcBef>
                <a:spcPts val="0"/>
              </a:spcBef>
            </a:pPr>
            <a:r>
              <a:rPr lang="en-US" altLang="ko-KR" sz="1800" dirty="0">
                <a:solidFill>
                  <a:prstClr val="black"/>
                </a:solidFill>
                <a:latin typeface="Calibri" panose="020F0502020204030204" pitchFamily="34" charset="0"/>
                <a:ea typeface="굴림" panose="020B0600000101010101" pitchFamily="50" charset="-127"/>
                <a:cs typeface="+mn-cs"/>
              </a:rPr>
              <a:t>The text between the comment-delimiter (;) and the end of line (EOL) is ignored by the Assembler.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Biomedical Engineering, </a:t>
            </a:r>
            <a:r>
              <a:rPr lang="en-US" altLang="ko-KR" dirty="0" err="1"/>
              <a:t>Inje</a:t>
            </a:r>
            <a:r>
              <a:rPr lang="en-US" altLang="ko-KR" dirty="0"/>
              <a:t>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0419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ATmega328PB Instruction Set(1)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Biomedical Engineering, </a:t>
            </a:r>
            <a:r>
              <a:rPr lang="en-US" altLang="ko-KR" dirty="0" err="1"/>
              <a:t>Inje</a:t>
            </a:r>
            <a:r>
              <a:rPr lang="en-US" altLang="ko-KR" dirty="0"/>
              <a:t>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8</a:t>
            </a:fld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028700" y="1181267"/>
            <a:ext cx="9401175" cy="42780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400" dirty="0">
                <a:latin typeface="Calibri" panose="020F0502020204030204" pitchFamily="34" charset="0"/>
              </a:rPr>
              <a:t>The assembler is </a:t>
            </a:r>
            <a:r>
              <a:rPr lang="en-US" altLang="ko-KR" sz="2400" dirty="0">
                <a:solidFill>
                  <a:srgbClr val="0000FF"/>
                </a:solidFill>
                <a:latin typeface="Calibri" panose="020F0502020204030204" pitchFamily="34" charset="0"/>
              </a:rPr>
              <a:t>not case sensitive</a:t>
            </a:r>
            <a:r>
              <a:rPr lang="en-US" altLang="ko-KR" sz="2400" dirty="0">
                <a:latin typeface="Calibri" panose="020F050202020403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ko-KR" sz="24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400" dirty="0">
                <a:latin typeface="Calibri" panose="020F0502020204030204" pitchFamily="34" charset="0"/>
              </a:rPr>
              <a:t>The operands have the following forms:</a:t>
            </a:r>
          </a:p>
          <a:p>
            <a:endParaRPr lang="en-US" altLang="ko-KR" sz="2000" dirty="0">
              <a:latin typeface="Calibri" panose="020F0502020204030204" pitchFamily="34" charset="0"/>
            </a:endParaRPr>
          </a:p>
          <a:p>
            <a:r>
              <a:rPr lang="en-US" altLang="ko-KR" sz="2000" i="1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</a:t>
            </a:r>
            <a:r>
              <a:rPr lang="en-US" altLang="ko-KR" sz="2000" dirty="0">
                <a:latin typeface="Consolas" panose="020B0609020204030204" pitchFamily="49" charset="0"/>
                <a:cs typeface="Consolas" panose="020B0609020204030204" pitchFamily="49" charset="0"/>
              </a:rPr>
              <a:t>: R0-R31 or R16-R31 (depending on instruction)</a:t>
            </a:r>
          </a:p>
          <a:p>
            <a:r>
              <a:rPr lang="en-US" altLang="ko-KR" sz="2000" i="1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Rr</a:t>
            </a:r>
            <a:r>
              <a:rPr lang="en-US" altLang="ko-KR" sz="2000" dirty="0">
                <a:latin typeface="Consolas" panose="020B0609020204030204" pitchFamily="49" charset="0"/>
                <a:cs typeface="Consolas" panose="020B0609020204030204" pitchFamily="49" charset="0"/>
              </a:rPr>
              <a:t>: R0-R31</a:t>
            </a:r>
          </a:p>
          <a:p>
            <a:r>
              <a:rPr lang="en-US" altLang="ko-KR" sz="2000" i="1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</a:t>
            </a:r>
            <a:r>
              <a:rPr lang="en-US" altLang="ko-KR" sz="2000" dirty="0">
                <a:latin typeface="Consolas" panose="020B0609020204030204" pitchFamily="49" charset="0"/>
                <a:cs typeface="Consolas" panose="020B0609020204030204" pitchFamily="49" charset="0"/>
              </a:rPr>
              <a:t>: Constant (0-7), can be a constant expression</a:t>
            </a:r>
          </a:p>
          <a:p>
            <a:r>
              <a:rPr lang="en-US" altLang="ko-KR" sz="2000" i="1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altLang="ko-KR" sz="2000" dirty="0">
                <a:latin typeface="Consolas" panose="020B0609020204030204" pitchFamily="49" charset="0"/>
                <a:cs typeface="Consolas" panose="020B0609020204030204" pitchFamily="49" charset="0"/>
              </a:rPr>
              <a:t>: Constant (0-7), can be a constant expression</a:t>
            </a:r>
          </a:p>
          <a:p>
            <a:r>
              <a:rPr lang="en-US" altLang="ko-KR" sz="2000" i="1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en-US" altLang="ko-KR" sz="2000" dirty="0">
                <a:latin typeface="Consolas" panose="020B0609020204030204" pitchFamily="49" charset="0"/>
                <a:cs typeface="Consolas" panose="020B0609020204030204" pitchFamily="49" charset="0"/>
              </a:rPr>
              <a:t>: Constant (0-31/63), can be a constant expression</a:t>
            </a:r>
          </a:p>
          <a:p>
            <a:r>
              <a:rPr lang="en-US" altLang="ko-KR" sz="2000" i="1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</a:t>
            </a:r>
            <a:r>
              <a:rPr lang="en-US" altLang="ko-KR" sz="2000" dirty="0">
                <a:latin typeface="Consolas" panose="020B0609020204030204" pitchFamily="49" charset="0"/>
                <a:cs typeface="Consolas" panose="020B0609020204030204" pitchFamily="49" charset="0"/>
              </a:rPr>
              <a:t>: Constant (0-255), can be a constant expression</a:t>
            </a:r>
          </a:p>
          <a:p>
            <a:r>
              <a:rPr lang="en-US" altLang="ko-KR" sz="2000" i="1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</a:t>
            </a:r>
            <a:r>
              <a:rPr lang="en-US" altLang="ko-KR" sz="2000" dirty="0">
                <a:latin typeface="Consolas" panose="020B0609020204030204" pitchFamily="49" charset="0"/>
                <a:cs typeface="Consolas" panose="020B0609020204030204" pitchFamily="49" charset="0"/>
              </a:rPr>
              <a:t>: Constant, value range depending on instruction.</a:t>
            </a:r>
          </a:p>
          <a:p>
            <a:r>
              <a:rPr lang="en-US" altLang="ko-KR" sz="2000" dirty="0">
                <a:latin typeface="Consolas" panose="020B0609020204030204" pitchFamily="49" charset="0"/>
                <a:cs typeface="Consolas" panose="020B0609020204030204" pitchFamily="49" charset="0"/>
              </a:rPr>
              <a:t>   Can be a constant expression.</a:t>
            </a:r>
          </a:p>
          <a:p>
            <a:r>
              <a:rPr lang="en-US" altLang="ko-KR" sz="2000" i="1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q</a:t>
            </a:r>
            <a:r>
              <a:rPr lang="en-US" altLang="ko-KR" sz="2000" dirty="0">
                <a:latin typeface="Consolas" panose="020B0609020204030204" pitchFamily="49" charset="0"/>
                <a:cs typeface="Consolas" panose="020B0609020204030204" pitchFamily="49" charset="0"/>
              </a:rPr>
              <a:t>: Constant (0-63), can be a constant expression</a:t>
            </a:r>
            <a:endParaRPr lang="ko-KR" alt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028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산술 논리 연산 명령어 </a:t>
            </a:r>
            <a:r>
              <a:rPr lang="en-US" altLang="ko-K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(Instructions for Arithmetic and Logic Instructions)</a:t>
            </a:r>
            <a:endParaRPr lang="ko-KR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Biomedical Engineering, </a:t>
            </a:r>
            <a:r>
              <a:rPr lang="en-US" altLang="ko-KR" dirty="0" err="1"/>
              <a:t>Inje</a:t>
            </a:r>
            <a:r>
              <a:rPr lang="en-US" altLang="ko-KR" dirty="0"/>
              <a:t> University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D2FC-8D97-4FD6-ADAA-D3D00B65FB03}" type="slidenum">
              <a:rPr lang="ko-KR" altLang="en-US" smtClean="0"/>
              <a:pPr/>
              <a:t>9</a:t>
            </a:fld>
            <a:endParaRPr lang="ko-KR" altLang="en-US"/>
          </a:p>
        </p:txBody>
      </p:sp>
      <p:grpSp>
        <p:nvGrpSpPr>
          <p:cNvPr id="8" name="그룹 7">
            <a:extLst>
              <a:ext uri="{FF2B5EF4-FFF2-40B4-BE49-F238E27FC236}">
                <a16:creationId xmlns:a16="http://schemas.microsoft.com/office/drawing/2014/main" id="{456BE8D5-65BC-41BC-B1E9-E31C08B446D7}"/>
              </a:ext>
            </a:extLst>
          </p:cNvPr>
          <p:cNvGrpSpPr/>
          <p:nvPr/>
        </p:nvGrpSpPr>
        <p:grpSpPr>
          <a:xfrm>
            <a:off x="4038600" y="1192331"/>
            <a:ext cx="4114800" cy="4938384"/>
            <a:chOff x="5678850" y="1031557"/>
            <a:chExt cx="4114800" cy="4938384"/>
          </a:xfrm>
        </p:grpSpPr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EB6CCD38-8AEA-4446-9E6A-424D154E134F}"/>
                </a:ext>
              </a:extLst>
            </p:cNvPr>
            <p:cNvSpPr/>
            <p:nvPr/>
          </p:nvSpPr>
          <p:spPr>
            <a:xfrm>
              <a:off x="5678850" y="1031557"/>
              <a:ext cx="4114800" cy="4938384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>
              <a:glow rad="25400">
                <a:srgbClr val="00B050">
                  <a:alpha val="40000"/>
                </a:srgbClr>
              </a:glow>
              <a:softEdge rad="12700"/>
            </a:effectLst>
          </p:spPr>
          <p:txBody>
            <a:bodyPr lIns="36000" tIns="36000" rIns="3600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/>
                <a:ea typeface="굴림" panose="020B0600000101010101" pitchFamily="50" charset="-127"/>
                <a:cs typeface="+mn-cs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/>
                <a:ea typeface="굴림" panose="020B0600000101010101" pitchFamily="50" charset="-127"/>
                <a:cs typeface="+mn-cs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/>
                <a:ea typeface="굴림" panose="020B0600000101010101" pitchFamily="50" charset="-127"/>
                <a:cs typeface="+mn-cs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/>
                <a:ea typeface="굴림" panose="020B0600000101010101" pitchFamily="50" charset="-127"/>
                <a:cs typeface="+mn-cs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/>
                <a:ea typeface="굴림" panose="020B0600000101010101" pitchFamily="50" charset="-127"/>
                <a:cs typeface="+mn-cs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/>
                <a:ea typeface="굴림" panose="020B0600000101010101" pitchFamily="50" charset="-127"/>
                <a:cs typeface="+mn-cs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/>
                <a:ea typeface="굴림" panose="020B0600000101010101" pitchFamily="50" charset="-127"/>
                <a:cs typeface="+mn-cs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/>
                <a:ea typeface="굴림" panose="020B0600000101010101" pitchFamily="50" charset="-127"/>
                <a:cs typeface="+mn-cs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/>
                <a:ea typeface="굴림" panose="020B0600000101010101" pitchFamily="50" charset="-127"/>
                <a:cs typeface="+mn-cs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/>
                <a:ea typeface="굴림" panose="020B0600000101010101" pitchFamily="50" charset="-127"/>
                <a:cs typeface="+mn-cs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/>
                <a:ea typeface="굴림" panose="020B0600000101010101" pitchFamily="50" charset="-127"/>
                <a:cs typeface="+mn-cs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/>
                <a:ea typeface="굴림" panose="020B0600000101010101" pitchFamily="50" charset="-127"/>
                <a:cs typeface="+mn-cs"/>
              </a:endParaRPr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A72B0D88-6681-4738-9835-F5E2AF94B73D}"/>
                </a:ext>
              </a:extLst>
            </p:cNvPr>
            <p:cNvSpPr/>
            <p:nvPr/>
          </p:nvSpPr>
          <p:spPr>
            <a:xfrm>
              <a:off x="7263010" y="3509912"/>
              <a:ext cx="1656184" cy="892370"/>
            </a:xfrm>
            <a:prstGeom prst="rect">
              <a:avLst/>
            </a:prstGeom>
            <a:gradFill rotWithShape="1">
              <a:gsLst>
                <a:gs pos="0">
                  <a:srgbClr val="4E8542">
                    <a:tint val="65000"/>
                    <a:satMod val="270000"/>
                  </a:srgbClr>
                </a:gs>
                <a:gs pos="25000">
                  <a:srgbClr val="4E8542">
                    <a:tint val="60000"/>
                    <a:satMod val="300000"/>
                  </a:srgbClr>
                </a:gs>
                <a:gs pos="100000">
                  <a:srgbClr val="4E8542">
                    <a:tint val="29000"/>
                    <a:satMod val="40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E8542">
                  <a:satMod val="150000"/>
                </a:srgbClr>
              </a:solidFill>
              <a:prstDash val="solid"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굴림" panose="020B0600000101010101" pitchFamily="50" charset="-127"/>
                <a:cs typeface="+mn-cs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Verdana"/>
                  <a:ea typeface="굴림" panose="020B0600000101010101" pitchFamily="50" charset="-127"/>
                  <a:cs typeface="+mn-cs"/>
                </a:rPr>
                <a:t>ALU</a:t>
              </a:r>
              <a:endParaRPr kumimoji="0" lang="ko-KR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굴림" panose="020B0600000101010101" pitchFamily="50" charset="-127"/>
                <a:cs typeface="+mn-cs"/>
              </a:endParaRPr>
            </a:p>
          </p:txBody>
        </p:sp>
        <p:sp>
          <p:nvSpPr>
            <p:cNvPr id="11" name="이등변 삼각형 10">
              <a:extLst>
                <a:ext uri="{FF2B5EF4-FFF2-40B4-BE49-F238E27FC236}">
                  <a16:creationId xmlns:a16="http://schemas.microsoft.com/office/drawing/2014/main" id="{7B3F3581-8E5C-4C7B-A724-1407D491F832}"/>
                </a:ext>
              </a:extLst>
            </p:cNvPr>
            <p:cNvSpPr/>
            <p:nvPr/>
          </p:nvSpPr>
          <p:spPr>
            <a:xfrm rot="10800000">
              <a:off x="7432123" y="3069542"/>
              <a:ext cx="1296144" cy="844985"/>
            </a:xfrm>
            <a:prstGeom prst="triangle">
              <a:avLst/>
            </a:prstGeom>
            <a:solidFill>
              <a:schemeClr val="bg1"/>
            </a:solidFill>
            <a:ln w="425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굴림" panose="020B0600000101010101" pitchFamily="50" charset="-127"/>
                <a:cs typeface="+mn-cs"/>
              </a:endParaRPr>
            </a:p>
          </p:txBody>
        </p: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2D7EE8B5-0F04-4BA4-A795-5F096DDE1AF0}"/>
                </a:ext>
              </a:extLst>
            </p:cNvPr>
            <p:cNvSpPr/>
            <p:nvPr/>
          </p:nvSpPr>
          <p:spPr>
            <a:xfrm>
              <a:off x="7128712" y="2278484"/>
              <a:ext cx="792088" cy="648072"/>
            </a:xfrm>
            <a:prstGeom prst="rect">
              <a:avLst/>
            </a:prstGeom>
            <a:gradFill rotWithShape="1">
              <a:gsLst>
                <a:gs pos="0">
                  <a:srgbClr val="F07F09">
                    <a:tint val="65000"/>
                    <a:satMod val="270000"/>
                  </a:srgbClr>
                </a:gs>
                <a:gs pos="25000">
                  <a:srgbClr val="F07F09">
                    <a:tint val="60000"/>
                    <a:satMod val="300000"/>
                  </a:srgbClr>
                </a:gs>
                <a:gs pos="100000">
                  <a:srgbClr val="F07F09">
                    <a:tint val="29000"/>
                    <a:satMod val="40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F07F09">
                  <a:satMod val="150000"/>
                </a:srgbClr>
              </a:solidFill>
              <a:prstDash val="solid"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lIns="36000" tIns="36000" rIns="3600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Verdana"/>
                  <a:ea typeface="굴림" panose="020B0600000101010101" pitchFamily="50" charset="-127"/>
                  <a:cs typeface="+mn-cs"/>
                </a:rPr>
                <a:t>R1</a:t>
              </a:r>
              <a:endParaRPr kumimoji="0" lang="ko-KR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/>
                <a:ea typeface="굴림" panose="020B0600000101010101" pitchFamily="50" charset="-127"/>
                <a:cs typeface="+mn-cs"/>
              </a:endParaRPr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BF9E6BC5-342D-4F90-8AB0-4FC4283054F2}"/>
                </a:ext>
              </a:extLst>
            </p:cNvPr>
            <p:cNvSpPr/>
            <p:nvPr/>
          </p:nvSpPr>
          <p:spPr>
            <a:xfrm>
              <a:off x="8261651" y="2278484"/>
              <a:ext cx="792088" cy="648072"/>
            </a:xfrm>
            <a:prstGeom prst="rect">
              <a:avLst/>
            </a:prstGeom>
            <a:gradFill rotWithShape="1">
              <a:gsLst>
                <a:gs pos="0">
                  <a:srgbClr val="F07F09">
                    <a:tint val="65000"/>
                    <a:satMod val="270000"/>
                  </a:srgbClr>
                </a:gs>
                <a:gs pos="25000">
                  <a:srgbClr val="F07F09">
                    <a:tint val="60000"/>
                    <a:satMod val="300000"/>
                  </a:srgbClr>
                </a:gs>
                <a:gs pos="100000">
                  <a:srgbClr val="F07F09">
                    <a:tint val="29000"/>
                    <a:satMod val="40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F07F09">
                  <a:satMod val="150000"/>
                </a:srgbClr>
              </a:solidFill>
              <a:prstDash val="solid"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lIns="36000" tIns="36000" rIns="3600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Verdana"/>
                  <a:ea typeface="굴림" panose="020B0600000101010101" pitchFamily="50" charset="-127"/>
                  <a:cs typeface="+mn-cs"/>
                </a:rPr>
                <a:t>R2</a:t>
              </a:r>
              <a:endParaRPr kumimoji="0" lang="ko-KR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/>
                <a:ea typeface="굴림" panose="020B0600000101010101" pitchFamily="50" charset="-127"/>
                <a:cs typeface="+mn-cs"/>
              </a:endParaRPr>
            </a:p>
          </p:txBody>
        </p:sp>
        <p:sp>
          <p:nvSpPr>
            <p:cNvPr id="14" name="오른쪽 화살표 70">
              <a:extLst>
                <a:ext uri="{FF2B5EF4-FFF2-40B4-BE49-F238E27FC236}">
                  <a16:creationId xmlns:a16="http://schemas.microsoft.com/office/drawing/2014/main" id="{96926B82-C9B0-4602-9428-B60FEF5E398A}"/>
                </a:ext>
              </a:extLst>
            </p:cNvPr>
            <p:cNvSpPr/>
            <p:nvPr/>
          </p:nvSpPr>
          <p:spPr>
            <a:xfrm rot="5400000">
              <a:off x="8387591" y="3051957"/>
              <a:ext cx="540208" cy="359228"/>
            </a:xfrm>
            <a:prstGeom prst="rightArrow">
              <a:avLst/>
            </a:prstGeom>
            <a:gradFill rotWithShape="1">
              <a:gsLst>
                <a:gs pos="0">
                  <a:srgbClr val="4E8542">
                    <a:shade val="45000"/>
                    <a:satMod val="155000"/>
                  </a:srgbClr>
                </a:gs>
                <a:gs pos="60000">
                  <a:srgbClr val="4E8542">
                    <a:shade val="95000"/>
                    <a:satMod val="150000"/>
                  </a:srgbClr>
                </a:gs>
                <a:gs pos="100000">
                  <a:srgbClr val="4E8542">
                    <a:tint val="87000"/>
                    <a:satMod val="250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  <a:scene3d>
              <a:camera prst="orthographicFront" fov="0">
                <a:rot lat="0" lon="0" rev="0"/>
              </a:camera>
              <a:lightRig rig="contrasting" dir="t">
                <a:rot lat="0" lon="0" rev="12000000"/>
              </a:lightRig>
            </a:scene3d>
            <a:sp3d prstMaterial="powder">
              <a:bevelT h="50800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굴림" panose="020B0600000101010101" pitchFamily="50" charset="-127"/>
                <a:cs typeface="+mn-cs"/>
              </a:endParaRPr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1060AA9A-1A95-4083-A7E0-3364C4FEC54D}"/>
                </a:ext>
              </a:extLst>
            </p:cNvPr>
            <p:cNvSpPr/>
            <p:nvPr/>
          </p:nvSpPr>
          <p:spPr>
            <a:xfrm>
              <a:off x="7263010" y="4982998"/>
              <a:ext cx="1656184" cy="648072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65000"/>
                    <a:satMod val="270000"/>
                  </a:sysClr>
                </a:gs>
                <a:gs pos="25000">
                  <a:sysClr val="windowText" lastClr="000000">
                    <a:tint val="60000"/>
                    <a:satMod val="300000"/>
                  </a:sysClr>
                </a:gs>
                <a:gs pos="100000">
                  <a:sysClr val="windowText" lastClr="000000">
                    <a:tint val="29000"/>
                    <a:satMod val="400000"/>
                  </a:sysClr>
                </a:gs>
              </a:gsLst>
              <a:lin ang="16200000" scaled="1"/>
            </a:gradFill>
            <a:ln w="9525" cap="flat" cmpd="sng" algn="ctr">
              <a:solidFill>
                <a:sysClr val="windowText" lastClr="000000">
                  <a:satMod val="150000"/>
                </a:sysClr>
              </a:solidFill>
              <a:prstDash val="solid"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lIns="36000" tIns="36000" rIns="3600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Verdana"/>
                  <a:ea typeface="굴림" panose="020B0600000101010101" pitchFamily="50" charset="-127"/>
                  <a:cs typeface="+mn-cs"/>
                </a:rPr>
                <a:t>SREG</a:t>
              </a:r>
            </a:p>
          </p:txBody>
        </p:sp>
        <p:sp>
          <p:nvSpPr>
            <p:cNvPr id="16" name="위쪽/아래쪽 화살표 72">
              <a:extLst>
                <a:ext uri="{FF2B5EF4-FFF2-40B4-BE49-F238E27FC236}">
                  <a16:creationId xmlns:a16="http://schemas.microsoft.com/office/drawing/2014/main" id="{3C6D35DD-AF4F-4D6E-890F-E70E5501FBE4}"/>
                </a:ext>
              </a:extLst>
            </p:cNvPr>
            <p:cNvSpPr/>
            <p:nvPr/>
          </p:nvSpPr>
          <p:spPr>
            <a:xfrm>
              <a:off x="7565755" y="4384584"/>
              <a:ext cx="360040" cy="583398"/>
            </a:xfrm>
            <a:prstGeom prst="upDownArrow">
              <a:avLst/>
            </a:prstGeom>
            <a:gradFill rotWithShape="1">
              <a:gsLst>
                <a:gs pos="0">
                  <a:srgbClr val="1B587C">
                    <a:shade val="45000"/>
                    <a:satMod val="155000"/>
                  </a:srgbClr>
                </a:gs>
                <a:gs pos="60000">
                  <a:srgbClr val="1B587C">
                    <a:shade val="95000"/>
                    <a:satMod val="150000"/>
                  </a:srgbClr>
                </a:gs>
                <a:gs pos="100000">
                  <a:srgbClr val="1B587C">
                    <a:tint val="87000"/>
                    <a:satMod val="250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  <a:scene3d>
              <a:camera prst="orthographicFront" fov="0">
                <a:rot lat="0" lon="0" rev="0"/>
              </a:camera>
              <a:lightRig rig="contrasting" dir="t">
                <a:rot lat="0" lon="0" rev="12000000"/>
              </a:lightRig>
            </a:scene3d>
            <a:sp3d prstMaterial="powder">
              <a:bevelT h="50800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굴림" panose="020B0600000101010101" pitchFamily="50" charset="-127"/>
                <a:cs typeface="+mn-cs"/>
              </a:endParaRPr>
            </a:p>
          </p:txBody>
        </p:sp>
        <p:cxnSp>
          <p:nvCxnSpPr>
            <p:cNvPr id="17" name="꺾인 연결선 73">
              <a:extLst>
                <a:ext uri="{FF2B5EF4-FFF2-40B4-BE49-F238E27FC236}">
                  <a16:creationId xmlns:a16="http://schemas.microsoft.com/office/drawing/2014/main" id="{22D80A52-1020-49EA-B245-1AEB02D02613}"/>
                </a:ext>
              </a:extLst>
            </p:cNvPr>
            <p:cNvCxnSpPr>
              <a:cxnSpLocks/>
              <a:endCxn id="15" idx="1"/>
            </p:cNvCxnSpPr>
            <p:nvPr/>
          </p:nvCxnSpPr>
          <p:spPr>
            <a:xfrm flipV="1">
              <a:off x="5990886" y="5307036"/>
              <a:ext cx="1272124" cy="1"/>
            </a:xfrm>
            <a:prstGeom prst="bentConnector3">
              <a:avLst/>
            </a:prstGeom>
            <a:noFill/>
            <a:ln w="508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tailEnd type="stealth"/>
            </a:ln>
            <a:effectLst/>
          </p:spPr>
        </p:cxnSp>
        <p:cxnSp>
          <p:nvCxnSpPr>
            <p:cNvPr id="18" name="꺾인 연결선 74">
              <a:extLst>
                <a:ext uri="{FF2B5EF4-FFF2-40B4-BE49-F238E27FC236}">
                  <a16:creationId xmlns:a16="http://schemas.microsoft.com/office/drawing/2014/main" id="{945E80CB-DEBB-4CBA-9542-B968AF635DAF}"/>
                </a:ext>
              </a:extLst>
            </p:cNvPr>
            <p:cNvCxnSpPr>
              <a:endCxn id="10" idx="1"/>
            </p:cNvCxnSpPr>
            <p:nvPr/>
          </p:nvCxnSpPr>
          <p:spPr>
            <a:xfrm rot="5400000" flipH="1" flipV="1">
              <a:off x="6269510" y="4313535"/>
              <a:ext cx="1350938" cy="636062"/>
            </a:xfrm>
            <a:prstGeom prst="bentConnector2">
              <a:avLst/>
            </a:prstGeom>
            <a:noFill/>
            <a:ln w="508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tailEnd type="stealth"/>
            </a:ln>
            <a:effectLst/>
          </p:spPr>
        </p:cxnSp>
        <p:cxnSp>
          <p:nvCxnSpPr>
            <p:cNvPr id="19" name="꺾인 연결선 75">
              <a:extLst>
                <a:ext uri="{FF2B5EF4-FFF2-40B4-BE49-F238E27FC236}">
                  <a16:creationId xmlns:a16="http://schemas.microsoft.com/office/drawing/2014/main" id="{A492F417-477B-424B-86BE-78D358AD55D3}"/>
                </a:ext>
              </a:extLst>
            </p:cNvPr>
            <p:cNvCxnSpPr>
              <a:endCxn id="12" idx="1"/>
            </p:cNvCxnSpPr>
            <p:nvPr/>
          </p:nvCxnSpPr>
          <p:spPr>
            <a:xfrm rot="5400000" flipH="1" flipV="1">
              <a:off x="6181211" y="3048260"/>
              <a:ext cx="1393243" cy="501764"/>
            </a:xfrm>
            <a:prstGeom prst="bentConnector2">
              <a:avLst/>
            </a:prstGeom>
            <a:noFill/>
            <a:ln w="508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tailEnd type="stealth"/>
            </a:ln>
            <a:effectLst/>
          </p:spPr>
        </p:cxnSp>
        <p:cxnSp>
          <p:nvCxnSpPr>
            <p:cNvPr id="20" name="직선 화살표 연결선 19">
              <a:extLst>
                <a:ext uri="{FF2B5EF4-FFF2-40B4-BE49-F238E27FC236}">
                  <a16:creationId xmlns:a16="http://schemas.microsoft.com/office/drawing/2014/main" id="{70BC0F91-B3DC-4F1C-8D86-CE0A9AB9A90F}"/>
                </a:ext>
              </a:extLst>
            </p:cNvPr>
            <p:cNvCxnSpPr/>
            <p:nvPr/>
          </p:nvCxnSpPr>
          <p:spPr>
            <a:xfrm rot="10800000" flipH="1">
              <a:off x="8080196" y="2602520"/>
              <a:ext cx="181457" cy="0"/>
            </a:xfrm>
            <a:prstGeom prst="straightConnector1">
              <a:avLst/>
            </a:prstGeom>
            <a:noFill/>
            <a:ln w="508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tailEnd type="stealth"/>
            </a:ln>
            <a:effectLst/>
          </p:spPr>
        </p:cxnSp>
        <p:cxnSp>
          <p:nvCxnSpPr>
            <p:cNvPr id="21" name="직선 연결선 20">
              <a:extLst>
                <a:ext uri="{FF2B5EF4-FFF2-40B4-BE49-F238E27FC236}">
                  <a16:creationId xmlns:a16="http://schemas.microsoft.com/office/drawing/2014/main" id="{CCED4ABF-EE04-4FC5-AFDD-640E4C7BAC93}"/>
                </a:ext>
              </a:extLst>
            </p:cNvPr>
            <p:cNvCxnSpPr/>
            <p:nvPr/>
          </p:nvCxnSpPr>
          <p:spPr>
            <a:xfrm>
              <a:off x="8080194" y="2568315"/>
              <a:ext cx="0" cy="683193"/>
            </a:xfrm>
            <a:prstGeom prst="line">
              <a:avLst/>
            </a:prstGeom>
            <a:noFill/>
            <a:ln w="508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</p:cxnSp>
        <p:cxnSp>
          <p:nvCxnSpPr>
            <p:cNvPr id="22" name="직선 연결선 21">
              <a:extLst>
                <a:ext uri="{FF2B5EF4-FFF2-40B4-BE49-F238E27FC236}">
                  <a16:creationId xmlns:a16="http://schemas.microsoft.com/office/drawing/2014/main" id="{E9E80870-1E76-4B8D-B56B-F19273019BA3}"/>
                </a:ext>
              </a:extLst>
            </p:cNvPr>
            <p:cNvCxnSpPr/>
            <p:nvPr/>
          </p:nvCxnSpPr>
          <p:spPr>
            <a:xfrm flipH="1">
              <a:off x="6626948" y="3231571"/>
              <a:ext cx="1453246" cy="0"/>
            </a:xfrm>
            <a:prstGeom prst="line">
              <a:avLst/>
            </a:prstGeom>
            <a:noFill/>
            <a:ln w="508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</p:cxnSp>
        <p:sp>
          <p:nvSpPr>
            <p:cNvPr id="23" name="오른쪽 화살표 79">
              <a:extLst>
                <a:ext uri="{FF2B5EF4-FFF2-40B4-BE49-F238E27FC236}">
                  <a16:creationId xmlns:a16="http://schemas.microsoft.com/office/drawing/2014/main" id="{228234D5-8E04-41C7-9739-EB1808BC0FDD}"/>
                </a:ext>
              </a:extLst>
            </p:cNvPr>
            <p:cNvSpPr/>
            <p:nvPr/>
          </p:nvSpPr>
          <p:spPr>
            <a:xfrm rot="5400000">
              <a:off x="7254652" y="3051957"/>
              <a:ext cx="540208" cy="359228"/>
            </a:xfrm>
            <a:prstGeom prst="rightArrow">
              <a:avLst/>
            </a:prstGeom>
            <a:gradFill rotWithShape="1">
              <a:gsLst>
                <a:gs pos="0">
                  <a:srgbClr val="4E8542">
                    <a:shade val="45000"/>
                    <a:satMod val="155000"/>
                  </a:srgbClr>
                </a:gs>
                <a:gs pos="60000">
                  <a:srgbClr val="4E8542">
                    <a:shade val="95000"/>
                    <a:satMod val="150000"/>
                  </a:srgbClr>
                </a:gs>
                <a:gs pos="100000">
                  <a:srgbClr val="4E8542">
                    <a:tint val="87000"/>
                    <a:satMod val="250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  <a:scene3d>
              <a:camera prst="orthographicFront" fov="0">
                <a:rot lat="0" lon="0" rev="0"/>
              </a:camera>
              <a:lightRig rig="contrasting" dir="t">
                <a:rot lat="0" lon="0" rev="12000000"/>
              </a:lightRig>
            </a:scene3d>
            <a:sp3d prstMaterial="powder">
              <a:bevelT h="50800"/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굴림" panose="020B0600000101010101" pitchFamily="50" charset="-127"/>
                <a:cs typeface="+mn-cs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193BE6F-41B3-4626-971B-B2856A5E6DCE}"/>
                </a:ext>
              </a:extLst>
            </p:cNvPr>
            <p:cNvSpPr txBox="1"/>
            <p:nvPr/>
          </p:nvSpPr>
          <p:spPr>
            <a:xfrm>
              <a:off x="6365916" y="1694855"/>
              <a:ext cx="60144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/>
                  <a:ea typeface="굴림" panose="020B0600000101010101" pitchFamily="50" charset="-127"/>
                </a:rPr>
                <a:t>CPU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C9822CF-5908-48FB-9BA4-52CDED5433F6}"/>
                </a:ext>
              </a:extLst>
            </p:cNvPr>
            <p:cNvSpPr txBox="1"/>
            <p:nvPr/>
          </p:nvSpPr>
          <p:spPr>
            <a:xfrm>
              <a:off x="7101641" y="1222500"/>
              <a:ext cx="1324402" cy="369332"/>
            </a:xfrm>
            <a:prstGeom prst="rect">
              <a:avLst/>
            </a:prstGeom>
            <a:solidFill>
              <a:srgbClr val="1B587C">
                <a:lumMod val="20000"/>
                <a:lumOff val="80000"/>
              </a:srgbClr>
            </a:solidFill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nsolas" panose="020B0609020204030204" pitchFamily="49" charset="0"/>
                  <a:ea typeface="굴림" panose="020B0600000101010101" pitchFamily="50" charset="-127"/>
                </a:rPr>
                <a:t>ADD R2,R1</a:t>
              </a:r>
              <a:endParaRPr kumimoji="0" lang="ko-KR" alt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panose="020B0609020204030204" pitchFamily="49" charset="0"/>
                <a:ea typeface="굴림" panose="020B0600000101010101" pitchFamily="50" charset="-127"/>
              </a:endParaRPr>
            </a:p>
          </p:txBody>
        </p:sp>
        <p:cxnSp>
          <p:nvCxnSpPr>
            <p:cNvPr id="26" name="직선 연결선 25">
              <a:extLst>
                <a:ext uri="{FF2B5EF4-FFF2-40B4-BE49-F238E27FC236}">
                  <a16:creationId xmlns:a16="http://schemas.microsoft.com/office/drawing/2014/main" id="{6667A980-3309-4EE4-8953-0B09928D7DB1}"/>
                </a:ext>
              </a:extLst>
            </p:cNvPr>
            <p:cNvCxnSpPr/>
            <p:nvPr/>
          </p:nvCxnSpPr>
          <p:spPr>
            <a:xfrm flipH="1">
              <a:off x="8437149" y="4741008"/>
              <a:ext cx="782205" cy="0"/>
            </a:xfrm>
            <a:prstGeom prst="line">
              <a:avLst/>
            </a:prstGeom>
            <a:noFill/>
            <a:ln w="152400" cap="flat" cmpd="sng" algn="ctr">
              <a:solidFill>
                <a:srgbClr val="604878">
                  <a:lumMod val="40000"/>
                  <a:lumOff val="60000"/>
                </a:srgbClr>
              </a:solidFill>
              <a:prstDash val="solid"/>
            </a:ln>
            <a:effectLst/>
          </p:spPr>
        </p:cxnSp>
        <p:cxnSp>
          <p:nvCxnSpPr>
            <p:cNvPr id="27" name="직선 연결선 26">
              <a:extLst>
                <a:ext uri="{FF2B5EF4-FFF2-40B4-BE49-F238E27FC236}">
                  <a16:creationId xmlns:a16="http://schemas.microsoft.com/office/drawing/2014/main" id="{AC208980-EA49-4E42-B022-F2F0D30B59CD}"/>
                </a:ext>
              </a:extLst>
            </p:cNvPr>
            <p:cNvCxnSpPr/>
            <p:nvPr/>
          </p:nvCxnSpPr>
          <p:spPr>
            <a:xfrm>
              <a:off x="8478081" y="4385765"/>
              <a:ext cx="0" cy="432048"/>
            </a:xfrm>
            <a:prstGeom prst="line">
              <a:avLst/>
            </a:prstGeom>
            <a:noFill/>
            <a:ln w="152400" cap="flat" cmpd="sng" algn="ctr">
              <a:solidFill>
                <a:srgbClr val="604878">
                  <a:lumMod val="40000"/>
                  <a:lumOff val="60000"/>
                </a:srgbClr>
              </a:solidFill>
              <a:prstDash val="solid"/>
            </a:ln>
            <a:effectLst/>
          </p:spPr>
        </p:cxnSp>
        <p:cxnSp>
          <p:nvCxnSpPr>
            <p:cNvPr id="28" name="직선 연결선 27">
              <a:extLst>
                <a:ext uri="{FF2B5EF4-FFF2-40B4-BE49-F238E27FC236}">
                  <a16:creationId xmlns:a16="http://schemas.microsoft.com/office/drawing/2014/main" id="{A98D67B4-9407-446C-B005-802E1DE0D6A7}"/>
                </a:ext>
              </a:extLst>
            </p:cNvPr>
            <p:cNvCxnSpPr/>
            <p:nvPr/>
          </p:nvCxnSpPr>
          <p:spPr>
            <a:xfrm flipH="1">
              <a:off x="8579931" y="1785587"/>
              <a:ext cx="783439" cy="0"/>
            </a:xfrm>
            <a:prstGeom prst="line">
              <a:avLst/>
            </a:prstGeom>
            <a:noFill/>
            <a:ln w="152400" cap="flat" cmpd="sng" algn="ctr">
              <a:solidFill>
                <a:srgbClr val="604878">
                  <a:lumMod val="40000"/>
                  <a:lumOff val="60000"/>
                </a:srgbClr>
              </a:solidFill>
              <a:prstDash val="solid"/>
            </a:ln>
            <a:effectLst/>
          </p:spPr>
        </p:cxnSp>
        <p:cxnSp>
          <p:nvCxnSpPr>
            <p:cNvPr id="29" name="직선 화살표 연결선 28">
              <a:extLst>
                <a:ext uri="{FF2B5EF4-FFF2-40B4-BE49-F238E27FC236}">
                  <a16:creationId xmlns:a16="http://schemas.microsoft.com/office/drawing/2014/main" id="{4A8034A1-E740-4AF4-969D-C456741F70A8}"/>
                </a:ext>
              </a:extLst>
            </p:cNvPr>
            <p:cNvCxnSpPr/>
            <p:nvPr/>
          </p:nvCxnSpPr>
          <p:spPr>
            <a:xfrm>
              <a:off x="8657695" y="1785589"/>
              <a:ext cx="0" cy="512797"/>
            </a:xfrm>
            <a:prstGeom prst="straightConnector1">
              <a:avLst/>
            </a:prstGeom>
            <a:noFill/>
            <a:ln w="152400" cap="flat" cmpd="sng" algn="ctr">
              <a:solidFill>
                <a:srgbClr val="604878">
                  <a:lumMod val="40000"/>
                  <a:lumOff val="60000"/>
                </a:srgbClr>
              </a:solidFill>
              <a:prstDash val="solid"/>
              <a:tailEnd type="triangle" w="sm" len="sm"/>
            </a:ln>
            <a:effectLst/>
          </p:spPr>
        </p:cxnSp>
        <p:cxnSp>
          <p:nvCxnSpPr>
            <p:cNvPr id="30" name="직선 연결선 29">
              <a:extLst>
                <a:ext uri="{FF2B5EF4-FFF2-40B4-BE49-F238E27FC236}">
                  <a16:creationId xmlns:a16="http://schemas.microsoft.com/office/drawing/2014/main" id="{72D704B4-7A23-4888-AEB7-9E3DB6BDF0AE}"/>
                </a:ext>
              </a:extLst>
            </p:cNvPr>
            <p:cNvCxnSpPr/>
            <p:nvPr/>
          </p:nvCxnSpPr>
          <p:spPr>
            <a:xfrm>
              <a:off x="9291360" y="1736118"/>
              <a:ext cx="0" cy="3080514"/>
            </a:xfrm>
            <a:prstGeom prst="line">
              <a:avLst/>
            </a:prstGeom>
            <a:noFill/>
            <a:ln w="152400" cap="flat" cmpd="sng" algn="ctr">
              <a:solidFill>
                <a:srgbClr val="604878">
                  <a:lumMod val="40000"/>
                  <a:lumOff val="60000"/>
                </a:srgbClr>
              </a:solidFill>
              <a:prstDash val="soli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920041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4985</TotalTime>
  <Words>4825</Words>
  <Application>Microsoft Office PowerPoint</Application>
  <PresentationFormat>와이드스크린</PresentationFormat>
  <Paragraphs>1557</Paragraphs>
  <Slides>44</Slides>
  <Notes>42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44</vt:i4>
      </vt:variant>
    </vt:vector>
  </HeadingPairs>
  <TitlesOfParts>
    <vt:vector size="56" baseType="lpstr">
      <vt:lpstr>MS UI Gothic</vt:lpstr>
      <vt:lpstr>굴림</vt:lpstr>
      <vt:lpstr>맑은 고딕</vt:lpstr>
      <vt:lpstr>Arial</vt:lpstr>
      <vt:lpstr>Arial Narrow</vt:lpstr>
      <vt:lpstr>Calibri</vt:lpstr>
      <vt:lpstr>Cambria Math</vt:lpstr>
      <vt:lpstr>Consolas</vt:lpstr>
      <vt:lpstr>Times New Roman</vt:lpstr>
      <vt:lpstr>Verdana</vt:lpstr>
      <vt:lpstr>Wingdings</vt:lpstr>
      <vt:lpstr>Office 테마</vt:lpstr>
      <vt:lpstr>PowerPoint 프레젠테이션</vt:lpstr>
      <vt:lpstr>Objectives</vt:lpstr>
      <vt:lpstr>References</vt:lpstr>
      <vt:lpstr>Part 1  ATmega328PB Instruction Set (1) </vt:lpstr>
      <vt:lpstr>Assembly Language</vt:lpstr>
      <vt:lpstr>ATmega328PB Register File</vt:lpstr>
      <vt:lpstr>Assembly Language Statement Format</vt:lpstr>
      <vt:lpstr>ATmega328PB Instruction Set(1)</vt:lpstr>
      <vt:lpstr>산술 논리 연산 명령어 (Instructions for Arithmetic and Logic Instructions)</vt:lpstr>
      <vt:lpstr>ATmega328PB Instruction Set (2)</vt:lpstr>
      <vt:lpstr>ATmega328PB Instruction Set (3)</vt:lpstr>
      <vt:lpstr>PowerPoint 프레젠테이션</vt:lpstr>
      <vt:lpstr>수의 표현</vt:lpstr>
      <vt:lpstr>Addition and Status Register (1)</vt:lpstr>
      <vt:lpstr>AVR Status Register (SREG)</vt:lpstr>
      <vt:lpstr>Addition and Status Register (2)</vt:lpstr>
      <vt:lpstr>ATmega328PB Opcode (1)</vt:lpstr>
      <vt:lpstr>PowerPoint 프레젠테이션</vt:lpstr>
      <vt:lpstr>Logical Operation and Status Register</vt:lpstr>
      <vt:lpstr>ATmega328PB Opcode (2)</vt:lpstr>
      <vt:lpstr>Part 2  ATmega328PB Instruction Set (2) </vt:lpstr>
      <vt:lpstr>PowerPoint 프레젠테이션</vt:lpstr>
      <vt:lpstr>ATmega328PB Instruction Set (4)</vt:lpstr>
      <vt:lpstr>ATmega328PB Instruction Set (5)</vt:lpstr>
      <vt:lpstr>조건부 분기 명령어를 사용한 반복문</vt:lpstr>
      <vt:lpstr>PowerPoint 프레젠테이션</vt:lpstr>
      <vt:lpstr>ATmega328PB Instruction Set (6)</vt:lpstr>
      <vt:lpstr>ATmega328PB Instruction Set (7)</vt:lpstr>
      <vt:lpstr>ATmega328PB Data Memory Access</vt:lpstr>
      <vt:lpstr>ATmega328PB Register File</vt:lpstr>
      <vt:lpstr>데이터 메모리 쓰기/읽기 (STS/LDS Instruction) (1)</vt:lpstr>
      <vt:lpstr>데이터 메모리 쓰기/읽기 (ST/LD Instruction) (2)</vt:lpstr>
      <vt:lpstr>ATmega328PB Program Memory Access</vt:lpstr>
      <vt:lpstr>Program Memory 읽기 (LPM Instruction)</vt:lpstr>
      <vt:lpstr>PowerPoint 프레젠테이션</vt:lpstr>
      <vt:lpstr>ATmega328PB Instruction Set (8)</vt:lpstr>
      <vt:lpstr>ATmega328PB Instruction Set (9)</vt:lpstr>
      <vt:lpstr>I/O Register Control (SBI, CBI Instruction)</vt:lpstr>
      <vt:lpstr>Stack Memory and Stack Pointer for AVR </vt:lpstr>
      <vt:lpstr>Stack Pointer 초기화 및 PUSH/POP Instruction</vt:lpstr>
      <vt:lpstr>Subroutine 호출과 Stack Pointer (RCALL/RET Instruction)</vt:lpstr>
      <vt:lpstr>Summary</vt:lpstr>
      <vt:lpstr>What’s next?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디지털 시스템 및 마이크로컴퓨터 I</dc:title>
  <dc:creator>Jongman Cho</dc:creator>
  <cp:lastModifiedBy>조종만</cp:lastModifiedBy>
  <cp:revision>616</cp:revision>
  <dcterms:created xsi:type="dcterms:W3CDTF">2016-05-12T04:38:44Z</dcterms:created>
  <dcterms:modified xsi:type="dcterms:W3CDTF">2022-04-20T01:35:05Z</dcterms:modified>
</cp:coreProperties>
</file>