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96" r:id="rId2"/>
    <p:sldId id="397" r:id="rId3"/>
    <p:sldId id="427" r:id="rId4"/>
    <p:sldId id="256" r:id="rId5"/>
    <p:sldId id="257" r:id="rId6"/>
    <p:sldId id="281" r:id="rId7"/>
    <p:sldId id="276" r:id="rId8"/>
    <p:sldId id="277" r:id="rId9"/>
    <p:sldId id="275" r:id="rId10"/>
    <p:sldId id="279" r:id="rId11"/>
    <p:sldId id="280" r:id="rId12"/>
    <p:sldId id="269" r:id="rId13"/>
    <p:sldId id="260" r:id="rId14"/>
    <p:sldId id="261" r:id="rId15"/>
    <p:sldId id="264" r:id="rId16"/>
    <p:sldId id="262" r:id="rId17"/>
    <p:sldId id="263" r:id="rId18"/>
    <p:sldId id="428" r:id="rId19"/>
    <p:sldId id="265" r:id="rId20"/>
    <p:sldId id="266" r:id="rId21"/>
    <p:sldId id="268" r:id="rId22"/>
    <p:sldId id="271" r:id="rId23"/>
    <p:sldId id="267" r:id="rId24"/>
    <p:sldId id="270" r:id="rId25"/>
    <p:sldId id="274" r:id="rId26"/>
    <p:sldId id="273" r:id="rId27"/>
    <p:sldId id="272" r:id="rId28"/>
    <p:sldId id="282" r:id="rId29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55" d="100"/>
          <a:sy n="155" d="100"/>
        </p:scale>
        <p:origin x="31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FC0521C-DF42-4B79-BB7A-29F13C49891E}" type="datetimeFigureOut">
              <a:rPr lang="ko-KR" altLang="en-US" smtClean="0"/>
              <a:t>2022-04-20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E063E24-2188-47AD-8054-DA21922C18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41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910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096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877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884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193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04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8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919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041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253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482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694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979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009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755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608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0077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403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984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67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16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910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66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83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649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1149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68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44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07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94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288000" y="144000"/>
            <a:ext cx="11616266" cy="501149"/>
          </a:xfrm>
        </p:spPr>
        <p:txBody>
          <a:bodyPr>
            <a:noAutofit/>
          </a:bodyPr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288000" y="1080000"/>
            <a:ext cx="11616266" cy="500893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ClrTx/>
              <a:buSzPct val="75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SzPct val="55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ko-KR" dirty="0"/>
              <a:t> Master</a:t>
            </a:r>
            <a:r>
              <a:rPr lang="ko-KR" altLang="en-US" dirty="0"/>
              <a:t> </a:t>
            </a:r>
            <a:r>
              <a:rPr lang="en-US" altLang="ko-KR" dirty="0"/>
              <a:t>Text </a:t>
            </a:r>
            <a:r>
              <a:rPr lang="ko-KR" altLang="en-US" dirty="0"/>
              <a:t>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 다섯째 수준</a:t>
            </a:r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0" y="794084"/>
            <a:ext cx="12192000" cy="240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288000" y="6356350"/>
            <a:ext cx="3293400" cy="360000"/>
          </a:xfrm>
        </p:spPr>
        <p:txBody>
          <a:bodyPr/>
          <a:lstStyle>
            <a:lvl1pPr>
              <a:defRPr sz="7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0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93666" cy="360000"/>
          </a:xfr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fld id="{2046D2FC-8D97-4FD6-ADAA-D3D00B65FB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17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54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29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14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15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06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92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47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Rev. 1.0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49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1.microchip.com/downloads/en/DeviceDoc/40001906C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1.microchip.com/downloads/jp/DeviceDoc/AVR-Instruction-Set-Manual-DS40002198A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184" y="1788338"/>
            <a:ext cx="9111632" cy="182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marL="0" marR="0" lvl="0" indent="0" algn="ctr" defTabSz="51435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디지털시스템 및 마이크로 컴퓨터 </a:t>
            </a:r>
            <a:r>
              <a:rPr kumimoji="1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I</a:t>
            </a:r>
          </a:p>
          <a:p>
            <a:pPr marL="0" marR="0" lvl="0" indent="0" algn="ctr" defTabSz="51435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pitchFamily="34" charset="0"/>
              <a:ea typeface="굴림" pitchFamily="50" charset="-127"/>
              <a:cs typeface="+mn-cs"/>
            </a:endParaRPr>
          </a:p>
          <a:p>
            <a:pPr marL="0" marR="0" lvl="0" indent="0" algn="ctr" defTabSz="51435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14 </a:t>
            </a:r>
            <a:r>
              <a:rPr kumimoji="1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주차</a:t>
            </a:r>
            <a:r>
              <a:rPr kumimoji="1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 </a:t>
            </a:r>
            <a:r>
              <a:rPr kumimoji="1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강의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63916" y="6640188"/>
            <a:ext cx="67999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1435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Apr 20,</a:t>
            </a:r>
            <a:r>
              <a:rPr kumimoji="1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6C006-1618-45D4-8B1E-F09588E3D123}"/>
              </a:ext>
            </a:extLst>
          </p:cNvPr>
          <p:cNvSpPr txBox="1"/>
          <p:nvPr/>
        </p:nvSpPr>
        <p:spPr>
          <a:xfrm>
            <a:off x="4119434" y="4427469"/>
            <a:ext cx="3953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itchFamily="50" charset="-127"/>
                <a:cs typeface="+mn-cs"/>
              </a:rPr>
              <a:t>인제대학교 의용공학부</a:t>
            </a:r>
            <a:endParaRPr kumimoji="1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itchFamily="50" charset="-127"/>
              <a:cs typeface="+mn-cs"/>
            </a:endParaRPr>
          </a:p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itchFamily="50" charset="-127"/>
              <a:cs typeface="+mn-cs"/>
            </a:endParaRPr>
          </a:p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굴림" pitchFamily="50" charset="-127"/>
                <a:cs typeface="+mn-cs"/>
              </a:rPr>
              <a:t>조 종만 교수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ED4D6CB-099B-4797-AAD7-94B590CA7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816" y="313373"/>
            <a:ext cx="1166524" cy="1166524"/>
          </a:xfrm>
          <a:prstGeom prst="rect">
            <a:avLst/>
          </a:prstGeom>
        </p:spPr>
      </p:pic>
      <p:sp>
        <p:nvSpPr>
          <p:cNvPr id="6" name="날짜 개체 틀 3">
            <a:extLst>
              <a:ext uri="{FF2B5EF4-FFF2-40B4-BE49-F238E27FC236}">
                <a16:creationId xmlns:a16="http://schemas.microsoft.com/office/drawing/2014/main" id="{6A543C3B-8DD1-4017-A369-084E9C62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ko-KR" dirty="0"/>
              <a:t>Rev. 2.1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9067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General Purpose </a:t>
            </a:r>
            <a:r>
              <a:rPr lang="en-US" altLang="ko-KR" sz="2400" dirty="0">
                <a:solidFill>
                  <a:srgbClr val="0000FF"/>
                </a:solidFill>
              </a:rPr>
              <a:t>Input</a:t>
            </a:r>
            <a:r>
              <a:rPr lang="en-US" altLang="ko-KR" sz="2400" dirty="0"/>
              <a:t> is used</a:t>
            </a:r>
          </a:p>
          <a:p>
            <a:pPr lvl="1"/>
            <a:r>
              <a:rPr lang="en-US" altLang="ko-KR" sz="2000" dirty="0"/>
              <a:t>to accept signal from a device whose output is binary value, i.e. ‘0’ or ‘1’.</a:t>
            </a:r>
          </a:p>
          <a:p>
            <a:pPr lvl="1"/>
            <a:r>
              <a:rPr lang="en-US" altLang="ko-KR" sz="2000" dirty="0"/>
              <a:t>Examples: </a:t>
            </a:r>
            <a:r>
              <a:rPr lang="en-US" altLang="ko-KR" sz="2000" dirty="0" err="1"/>
              <a:t>opto</a:t>
            </a:r>
            <a:r>
              <a:rPr lang="en-US" altLang="ko-KR" sz="2000" dirty="0"/>
              <a:t>-interrupter, rotary</a:t>
            </a:r>
            <a:r>
              <a:rPr lang="ko-KR" altLang="en-US" sz="2000" dirty="0"/>
              <a:t> </a:t>
            </a:r>
            <a:r>
              <a:rPr lang="en-US" altLang="ko-KR" sz="2000" dirty="0"/>
              <a:t>encoder</a:t>
            </a:r>
          </a:p>
          <a:p>
            <a:pPr lvl="1"/>
            <a:endParaRPr lang="en-US" altLang="ko-KR" sz="20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10</a:t>
            </a:fld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903478" y="2955305"/>
            <a:ext cx="3209621" cy="1626920"/>
            <a:chOff x="560795" y="2743200"/>
            <a:chExt cx="3209621" cy="1626920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80" y="2927470"/>
              <a:ext cx="1046630" cy="1245296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483" y="3082965"/>
              <a:ext cx="1575701" cy="911166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560795" y="2743200"/>
              <a:ext cx="3209621" cy="162692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618888" y="2778826"/>
            <a:ext cx="2055045" cy="2331727"/>
            <a:chOff x="467850" y="2837292"/>
            <a:chExt cx="2933700" cy="3038736"/>
          </a:xfrm>
        </p:grpSpPr>
        <p:grpSp>
          <p:nvGrpSpPr>
            <p:cNvPr id="13" name="그룹 12"/>
            <p:cNvGrpSpPr/>
            <p:nvPr/>
          </p:nvGrpSpPr>
          <p:grpSpPr>
            <a:xfrm>
              <a:off x="801820" y="2894726"/>
              <a:ext cx="2245877" cy="2400524"/>
              <a:chOff x="723900" y="2875254"/>
              <a:chExt cx="2245877" cy="24005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3092" y="2875254"/>
                <a:ext cx="1107491" cy="110749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900" y="4107922"/>
                <a:ext cx="2245877" cy="1167856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4" name="직사각형 13"/>
            <p:cNvSpPr/>
            <p:nvPr/>
          </p:nvSpPr>
          <p:spPr>
            <a:xfrm>
              <a:off x="467850" y="2837292"/>
              <a:ext cx="2933700" cy="258020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1147" y="5474929"/>
              <a:ext cx="2042519" cy="401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Rotary Encoder</a:t>
              </a:r>
              <a:endParaRPr lang="ko-KR" altLang="en-US" sz="1400" dirty="0"/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98" y="2689159"/>
            <a:ext cx="3400623" cy="24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1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General Purpose </a:t>
            </a:r>
            <a:r>
              <a:rPr lang="en-US" altLang="ko-KR" sz="2400" dirty="0">
                <a:solidFill>
                  <a:srgbClr val="0000FF"/>
                </a:solidFill>
              </a:rPr>
              <a:t>Input</a:t>
            </a:r>
            <a:r>
              <a:rPr lang="en-US" altLang="ko-KR" sz="2400" dirty="0"/>
              <a:t> is used</a:t>
            </a:r>
          </a:p>
          <a:p>
            <a:pPr lvl="1"/>
            <a:r>
              <a:rPr lang="en-US" altLang="ko-KR" sz="2000" dirty="0"/>
              <a:t>to accept signal from a device whose output is binary value, i.e. ‘</a:t>
            </a:r>
            <a:r>
              <a:rPr lang="en-US" altLang="ko-KR" sz="2000" dirty="0">
                <a:latin typeface="Consolas" panose="020B0609020204030204" pitchFamily="49" charset="0"/>
              </a:rPr>
              <a:t>0</a:t>
            </a:r>
            <a:r>
              <a:rPr lang="en-US" altLang="ko-KR" sz="2000" dirty="0"/>
              <a:t>’ or ‘</a:t>
            </a:r>
            <a:r>
              <a:rPr lang="en-US" altLang="ko-KR" sz="2000" dirty="0">
                <a:latin typeface="Consolas" panose="020B0609020204030204" pitchFamily="49" charset="0"/>
              </a:rPr>
              <a:t>1</a:t>
            </a:r>
            <a:r>
              <a:rPr lang="en-US" altLang="ko-KR" sz="2000" dirty="0"/>
              <a:t>’.</a:t>
            </a:r>
          </a:p>
          <a:p>
            <a:pPr lvl="1"/>
            <a:r>
              <a:rPr lang="en-US" altLang="ko-KR" sz="2000" dirty="0"/>
              <a:t>Examples: Hall-effect sensor, ultra-sonic sensor</a:t>
            </a:r>
          </a:p>
          <a:p>
            <a:pPr lvl="1"/>
            <a:endParaRPr lang="en-US" altLang="ko-KR" sz="20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3041292"/>
            <a:ext cx="2390775" cy="165735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419" y="3435484"/>
            <a:ext cx="1908245" cy="115766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98" y="2689159"/>
            <a:ext cx="3400623" cy="24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94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GPIO Registers</a:t>
            </a:r>
          </a:p>
          <a:p>
            <a:endParaRPr lang="en-US" altLang="ko-KR" dirty="0"/>
          </a:p>
          <a:p>
            <a:pPr lvl="1"/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DDRx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/>
              <a:t>register</a:t>
            </a:r>
          </a:p>
          <a:p>
            <a:pPr lvl="2"/>
            <a:r>
              <a:rPr lang="en-US" altLang="ko-KR" dirty="0"/>
              <a:t>Data direction of GPIO pins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PORTx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/>
              <a:t>register</a:t>
            </a:r>
          </a:p>
          <a:p>
            <a:pPr lvl="2"/>
            <a:r>
              <a:rPr lang="en-US" altLang="ko-KR" dirty="0"/>
              <a:t>Output data value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PINx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/>
              <a:t>register</a:t>
            </a:r>
          </a:p>
          <a:p>
            <a:pPr lvl="2"/>
            <a:r>
              <a:rPr lang="en-US" altLang="ko-KR" dirty="0"/>
              <a:t>Input data value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3BFCE21-C2E6-4858-AF49-D33F37B3218A}"/>
              </a:ext>
            </a:extLst>
          </p:cNvPr>
          <p:cNvSpPr/>
          <p:nvPr/>
        </p:nvSpPr>
        <p:spPr>
          <a:xfrm>
            <a:off x="885078" y="5750746"/>
            <a:ext cx="15163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/>
              <a:t>x: Port name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94F761F-EF1A-434D-82B5-A6F2ED292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309" y="969558"/>
            <a:ext cx="5015345" cy="522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24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87585" y="4109732"/>
            <a:ext cx="9697980" cy="1757112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SzPct val="85000"/>
              <a:buFont typeface="Wingdings" panose="05000000000000000000" pitchFamily="2" charset="2"/>
              <a:buChar char="Ø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7030A0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SzPct val="55000"/>
              <a:buFont typeface="Wingdings" panose="05000000000000000000" pitchFamily="2" charset="2"/>
              <a:buChar char="v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</a:rPr>
              <a:t>Example: </a:t>
            </a:r>
            <a:r>
              <a:rPr lang="en-US" altLang="ko-KR" sz="2000" dirty="0">
                <a:solidFill>
                  <a:schemeClr val="tx1"/>
                </a:solidFill>
              </a:rPr>
              <a:t>Port B</a:t>
            </a:r>
          </a:p>
          <a:p>
            <a:pPr lvl="1">
              <a:buClr>
                <a:schemeClr val="tx1"/>
              </a:buClr>
              <a:buSzPct val="75000"/>
            </a:pPr>
            <a:r>
              <a:rPr lang="en-US" altLang="ko-KR" sz="1800" dirty="0">
                <a:solidFill>
                  <a:schemeClr val="tx1"/>
                </a:solidFill>
              </a:rPr>
              <a:t>Bit 5 and 3: output</a:t>
            </a:r>
          </a:p>
          <a:p>
            <a:pPr lvl="1">
              <a:buClr>
                <a:schemeClr val="tx1"/>
              </a:buClr>
              <a:buSzPct val="75000"/>
            </a:pPr>
            <a:r>
              <a:rPr lang="en-US" altLang="ko-KR" sz="1800" dirty="0">
                <a:solidFill>
                  <a:schemeClr val="tx1"/>
                </a:solidFill>
              </a:rPr>
              <a:t>Remaining bits: input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8000" y="962526"/>
            <a:ext cx="11616266" cy="2986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DDRx</a:t>
            </a:r>
            <a:endParaRPr lang="en-US" altLang="ko-KR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/>
              <a:t>    x: Port name</a:t>
            </a:r>
          </a:p>
          <a:p>
            <a:pPr marL="0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>
                <a:solidFill>
                  <a:srgbClr val="7030A0"/>
                </a:solidFill>
              </a:rPr>
              <a:t>DDRB, DDRC, DDRD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Determines data direction of GPIO pins</a:t>
            </a:r>
          </a:p>
          <a:p>
            <a:pPr lvl="2"/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dirty="0"/>
              <a:t> → Output</a:t>
            </a:r>
          </a:p>
          <a:p>
            <a:pPr lvl="2"/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dirty="0"/>
              <a:t> → Input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Biomedical Engineering, </a:t>
            </a:r>
            <a:r>
              <a:rPr lang="en-US" altLang="ko-KR" dirty="0" err="1"/>
              <a:t>Inje</a:t>
            </a:r>
            <a:r>
              <a:rPr lang="en-US" altLang="ko-KR" dirty="0"/>
              <a:t>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121814"/>
              </p:ext>
            </p:extLst>
          </p:nvPr>
        </p:nvGraphicFramePr>
        <p:xfrm>
          <a:off x="4203344" y="1134655"/>
          <a:ext cx="7410204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 No.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Name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DDB7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DDB6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DDB5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DDB4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DDB3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DDB2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DDB1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DDB0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Reset Value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21189" y="5289841"/>
            <a:ext cx="24641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DDRB = 0b00101000;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490447"/>
              </p:ext>
            </p:extLst>
          </p:nvPr>
        </p:nvGraphicFramePr>
        <p:xfrm>
          <a:off x="4663837" y="4779546"/>
          <a:ext cx="5593596" cy="8796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2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6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6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76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32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 No.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Name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DDB7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DDB6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DDB5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DDB4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DDB3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DDB2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DDB1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DDB0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2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Value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47999" y="1134655"/>
            <a:ext cx="79060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/>
              <a:t>DDRB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654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87584" y="4109732"/>
            <a:ext cx="10385449" cy="1757112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SzPct val="85000"/>
              <a:buFont typeface="Wingdings" panose="05000000000000000000" pitchFamily="2" charset="2"/>
              <a:buChar char="Ø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7030A0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SzPct val="55000"/>
              <a:buFont typeface="Wingdings" panose="05000000000000000000" pitchFamily="2" charset="2"/>
              <a:buChar char="v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</a:rPr>
              <a:t>Example: </a:t>
            </a:r>
            <a:r>
              <a:rPr lang="en-US" altLang="ko-KR" sz="2000" dirty="0">
                <a:solidFill>
                  <a:schemeClr val="tx1"/>
                </a:solidFill>
              </a:rPr>
              <a:t>Port B</a:t>
            </a:r>
          </a:p>
          <a:p>
            <a:pPr lvl="1">
              <a:buClr>
                <a:schemeClr val="tx1"/>
              </a:buClr>
              <a:buSzPct val="75000"/>
            </a:pPr>
            <a:r>
              <a:rPr lang="en-US" altLang="ko-KR" sz="1800" dirty="0">
                <a:solidFill>
                  <a:schemeClr val="tx1"/>
                </a:solidFill>
              </a:rPr>
              <a:t>Bit 5: High, Bit 3: Low</a:t>
            </a:r>
          </a:p>
          <a:p>
            <a:pPr lvl="1">
              <a:buClr>
                <a:schemeClr val="tx1"/>
              </a:buClr>
              <a:buSzPct val="75000"/>
            </a:pPr>
            <a:r>
              <a:rPr lang="en-US" altLang="ko-KR" sz="1800" dirty="0">
                <a:solidFill>
                  <a:schemeClr val="tx1"/>
                </a:solidFill>
              </a:rPr>
              <a:t>Remaining bits: input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8000" y="962526"/>
            <a:ext cx="11616266" cy="2986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PORTx</a:t>
            </a:r>
            <a:endParaRPr lang="en-US" altLang="ko-KR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ko-KR" sz="1600" dirty="0"/>
              <a:t>: Port name</a:t>
            </a:r>
          </a:p>
          <a:p>
            <a:pPr marL="0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PORTB, PORTC, PORTD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Holds output data value of GPIO pins</a:t>
            </a:r>
          </a:p>
          <a:p>
            <a:pPr lvl="2"/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dirty="0"/>
              <a:t> → High (</a:t>
            </a:r>
            <a:r>
              <a:rPr lang="en-US" altLang="ko-KR" dirty="0" err="1"/>
              <a:t>V</a:t>
            </a:r>
            <a:r>
              <a:rPr lang="en-US" altLang="ko-KR" baseline="-25000" dirty="0" err="1"/>
              <a:t>dd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dirty="0"/>
              <a:t> → Low (GND)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Biomedical Engineering, </a:t>
            </a:r>
            <a:r>
              <a:rPr lang="en-US" altLang="ko-KR" dirty="0" err="1"/>
              <a:t>Inje</a:t>
            </a:r>
            <a:r>
              <a:rPr lang="en-US" altLang="ko-KR" dirty="0"/>
              <a:t>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89716"/>
              </p:ext>
            </p:extLst>
          </p:nvPr>
        </p:nvGraphicFramePr>
        <p:xfrm>
          <a:off x="4276754" y="1134655"/>
          <a:ext cx="7410204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 No.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Name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PORTB7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PORTB6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PORTB5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PORTB4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PORTB3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PORTB2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Reset Value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0732" y="5257459"/>
            <a:ext cx="259077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PORTB = 0b00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000;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510021"/>
              </p:ext>
            </p:extLst>
          </p:nvPr>
        </p:nvGraphicFramePr>
        <p:xfrm>
          <a:off x="4663837" y="4779546"/>
          <a:ext cx="6282264" cy="8796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32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 No.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Name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PORTB7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PORTB6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PORTB5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PORTB4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PORTB3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PORTB2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PORTB1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2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Value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47999" y="1134655"/>
            <a:ext cx="88678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/>
              <a:t>PORTB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913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288000" y="1628677"/>
            <a:ext cx="6606709" cy="3443943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SzPct val="85000"/>
              <a:buFont typeface="Wingdings" panose="05000000000000000000" pitchFamily="2" charset="2"/>
              <a:buChar char="Ø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7030A0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SzPct val="55000"/>
              <a:buFont typeface="Wingdings" panose="05000000000000000000" pitchFamily="2" charset="2"/>
              <a:buChar char="v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</a:rPr>
              <a:t>Example: </a:t>
            </a:r>
            <a:r>
              <a:rPr lang="en-US" altLang="ko-KR" sz="2000" dirty="0">
                <a:solidFill>
                  <a:schemeClr val="tx1"/>
                </a:solidFill>
              </a:rPr>
              <a:t>Port B</a:t>
            </a:r>
          </a:p>
          <a:p>
            <a:pPr lvl="1">
              <a:buClr>
                <a:schemeClr val="tx1"/>
              </a:buClr>
              <a:buSzPct val="75000"/>
            </a:pPr>
            <a:r>
              <a:rPr lang="en-US" altLang="ko-KR" sz="1800" dirty="0">
                <a:solidFill>
                  <a:schemeClr val="tx1"/>
                </a:solidFill>
              </a:rPr>
              <a:t>Turn on LEDs at PB6, PB4, PB3 and PB1</a:t>
            </a:r>
          </a:p>
          <a:p>
            <a:pPr lvl="1">
              <a:buClr>
                <a:schemeClr val="tx1"/>
              </a:buClr>
              <a:buSzPct val="75000"/>
            </a:pPr>
            <a:r>
              <a:rPr lang="en-US" altLang="ko-KR" sz="1800" dirty="0">
                <a:solidFill>
                  <a:schemeClr val="tx1"/>
                </a:solidFill>
              </a:rPr>
              <a:t>Turn off LEDs at the remaining bits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Biomedical Engineering, </a:t>
            </a:r>
            <a:r>
              <a:rPr lang="en-US" altLang="ko-KR" dirty="0" err="1"/>
              <a:t>Inje</a:t>
            </a:r>
            <a:r>
              <a:rPr lang="en-US" altLang="ko-KR" dirty="0"/>
              <a:t>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9049" y="3080597"/>
            <a:ext cx="259077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PORTB = 0b0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0;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29864"/>
              </p:ext>
            </p:extLst>
          </p:nvPr>
        </p:nvGraphicFramePr>
        <p:xfrm>
          <a:off x="450222" y="3866092"/>
          <a:ext cx="6282264" cy="8796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32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 No.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Name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PORTB7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PORTB6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PORTB5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PORTB4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PORTB3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PORTB2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PORTB1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PORTB0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2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Value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68" y="1310009"/>
            <a:ext cx="4559817" cy="40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1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8000" y="962526"/>
            <a:ext cx="11616266" cy="2986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PINx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Registers</a:t>
            </a:r>
          </a:p>
          <a:p>
            <a:pPr marL="0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ko-KR" sz="1600" dirty="0"/>
              <a:t>: Port name</a:t>
            </a:r>
          </a:p>
          <a:p>
            <a:pPr marL="0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PINB, PINC, PIND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Used to read </a:t>
            </a:r>
            <a:r>
              <a:rPr lang="en-US" altLang="ko-KR" dirty="0">
                <a:solidFill>
                  <a:srgbClr val="0000FF"/>
                </a:solidFill>
              </a:rPr>
              <a:t>input data </a:t>
            </a:r>
            <a:r>
              <a:rPr lang="en-US" altLang="ko-KR" dirty="0"/>
              <a:t>value of GPIO pins</a:t>
            </a:r>
          </a:p>
          <a:p>
            <a:pPr lvl="2"/>
            <a:r>
              <a:rPr lang="en-US" altLang="ko-KR" dirty="0"/>
              <a:t>High (</a:t>
            </a:r>
            <a:r>
              <a:rPr lang="en-US" altLang="ko-KR" dirty="0" err="1"/>
              <a:t>V</a:t>
            </a:r>
            <a:r>
              <a:rPr lang="en-US" altLang="ko-KR" baseline="-25000" dirty="0" err="1"/>
              <a:t>dd</a:t>
            </a:r>
            <a:r>
              <a:rPr lang="en-US" altLang="ko-KR" dirty="0"/>
              <a:t>) 	→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altLang="ko-KR" dirty="0"/>
          </a:p>
          <a:p>
            <a:pPr lvl="2"/>
            <a:r>
              <a:rPr lang="en-US" altLang="ko-KR" dirty="0"/>
              <a:t>Low (GND) 	→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Biomedical Engineering, </a:t>
            </a:r>
            <a:r>
              <a:rPr lang="en-US" altLang="ko-KR" dirty="0" err="1"/>
              <a:t>Inje</a:t>
            </a:r>
            <a:r>
              <a:rPr lang="en-US" altLang="ko-KR" dirty="0"/>
              <a:t>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140317"/>
              </p:ext>
            </p:extLst>
          </p:nvPr>
        </p:nvGraphicFramePr>
        <p:xfrm>
          <a:off x="4276754" y="1134655"/>
          <a:ext cx="7410204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52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 No.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Name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PINB7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PINB6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PINB5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PINB4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PINB3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PINB2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PINB1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PINB0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Reset Value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95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87585" y="1388273"/>
            <a:ext cx="7028200" cy="3163691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SzPct val="85000"/>
              <a:buFont typeface="Wingdings" panose="05000000000000000000" pitchFamily="2" charset="2"/>
              <a:buChar char="Ø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7030A0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SzPct val="55000"/>
              <a:buFont typeface="Wingdings" panose="05000000000000000000" pitchFamily="2" charset="2"/>
              <a:buChar char="v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</a:rPr>
              <a:t>Example: </a:t>
            </a:r>
            <a:r>
              <a:rPr lang="en-US" altLang="ko-KR" sz="2000" dirty="0">
                <a:solidFill>
                  <a:srgbClr val="0000FF"/>
                </a:solidFill>
              </a:rPr>
              <a:t>PINB</a:t>
            </a:r>
            <a:r>
              <a:rPr lang="en-US" altLang="ko-KR" sz="2000" dirty="0">
                <a:solidFill>
                  <a:schemeClr val="tx1"/>
                </a:solidFill>
              </a:rPr>
              <a:t> register value</a:t>
            </a:r>
          </a:p>
          <a:p>
            <a:pPr lvl="1">
              <a:buClr>
                <a:schemeClr val="tx1"/>
              </a:buClr>
              <a:buSzPct val="75000"/>
            </a:pPr>
            <a:r>
              <a:rPr lang="en-US" altLang="ko-KR" sz="1800" dirty="0">
                <a:solidFill>
                  <a:schemeClr val="tx1"/>
                </a:solidFill>
              </a:rPr>
              <a:t>Assume that all bits of Port B are input mode.</a:t>
            </a:r>
          </a:p>
          <a:p>
            <a:pPr lvl="1">
              <a:buClr>
                <a:schemeClr val="tx1"/>
              </a:buClr>
              <a:buSzPct val="75000"/>
            </a:pPr>
            <a:r>
              <a:rPr lang="en-US" altLang="ko-KR" sz="1800" dirty="0">
                <a:solidFill>
                  <a:schemeClr val="tx1"/>
                </a:solidFill>
              </a:rPr>
              <a:t>PINB register value for the right-hand side circuit is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Biomedical Engineering, </a:t>
            </a:r>
            <a:r>
              <a:rPr lang="en-US" altLang="ko-KR" dirty="0" err="1"/>
              <a:t>Inje</a:t>
            </a:r>
            <a:r>
              <a:rPr lang="en-US" altLang="ko-KR" dirty="0"/>
              <a:t>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31243" y="2635504"/>
            <a:ext cx="24641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PINB == 0b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84394"/>
              </p:ext>
            </p:extLst>
          </p:nvPr>
        </p:nvGraphicFramePr>
        <p:xfrm>
          <a:off x="1066307" y="3376422"/>
          <a:ext cx="6282264" cy="8796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7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32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 No.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Name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PINB7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PINB6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PINB5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PINB4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PINB3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PINB2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PINB1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PINB0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2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Value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98" y="1227777"/>
            <a:ext cx="2407925" cy="40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288618"/>
            <a:ext cx="9144000" cy="2387600"/>
          </a:xfrm>
        </p:spPr>
        <p:txBody>
          <a:bodyPr/>
          <a:lstStyle/>
          <a:p>
            <a:r>
              <a:rPr lang="en-US" altLang="ko-KR" dirty="0"/>
              <a:t>GPIO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768293"/>
            <a:ext cx="9144000" cy="1655762"/>
          </a:xfrm>
        </p:spPr>
        <p:txBody>
          <a:bodyPr/>
          <a:lstStyle/>
          <a:p>
            <a:r>
              <a:rPr lang="en-US" altLang="ko-KR" dirty="0"/>
              <a:t>(</a:t>
            </a:r>
            <a:r>
              <a:rPr lang="en-US" altLang="ko-KR" dirty="0">
                <a:solidFill>
                  <a:srgbClr val="0000FF"/>
                </a:solidFill>
              </a:rPr>
              <a:t>G</a:t>
            </a:r>
            <a:r>
              <a:rPr lang="en-US" altLang="ko-KR" dirty="0"/>
              <a:t>eneral </a:t>
            </a:r>
            <a:r>
              <a:rPr lang="en-US" altLang="ko-KR" dirty="0">
                <a:solidFill>
                  <a:srgbClr val="0000FF"/>
                </a:solidFill>
              </a:rPr>
              <a:t>P</a:t>
            </a:r>
            <a:r>
              <a:rPr lang="en-US" altLang="ko-KR" dirty="0"/>
              <a:t>urpose </a:t>
            </a:r>
            <a:r>
              <a:rPr lang="en-US" altLang="ko-KR" dirty="0">
                <a:solidFill>
                  <a:srgbClr val="0000FF"/>
                </a:solidFill>
              </a:rPr>
              <a:t>I</a:t>
            </a:r>
            <a:r>
              <a:rPr lang="en-US" altLang="ko-KR" dirty="0"/>
              <a:t>nputs </a:t>
            </a:r>
            <a:r>
              <a:rPr lang="en-US" altLang="ko-KR" dirty="0">
                <a:solidFill>
                  <a:srgbClr val="0000FF"/>
                </a:solidFill>
              </a:rPr>
              <a:t>O</a:t>
            </a:r>
            <a:r>
              <a:rPr lang="en-US" altLang="ko-KR" dirty="0"/>
              <a:t>utputs)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Biomedical Engineering, </a:t>
            </a:r>
            <a:r>
              <a:rPr lang="en-US" altLang="ko-KR" dirty="0" err="1"/>
              <a:t>Inje</a:t>
            </a:r>
            <a:r>
              <a:rPr lang="en-US" altLang="ko-KR" dirty="0"/>
              <a:t>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DD5872F-B6C6-4DC7-9A80-271900DE1014}"/>
              </a:ext>
            </a:extLst>
          </p:cNvPr>
          <p:cNvSpPr/>
          <p:nvPr/>
        </p:nvSpPr>
        <p:spPr>
          <a:xfrm>
            <a:off x="4977745" y="1101127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6000" dirty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Part</a:t>
            </a:r>
            <a:r>
              <a:rPr kumimoji="1" lang="ko-KR" altLang="en-US" sz="6000" dirty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kumimoji="1" lang="en-US" altLang="ko-KR" sz="6000" dirty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2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77909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202528" y="1321530"/>
            <a:ext cx="7028200" cy="927762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SzPct val="85000"/>
              <a:buFont typeface="Wingdings" panose="05000000000000000000" pitchFamily="2" charset="2"/>
              <a:buChar char="Ø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7030A0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SzPct val="55000"/>
              <a:buFont typeface="Wingdings" panose="05000000000000000000" pitchFamily="2" charset="2"/>
              <a:buChar char="v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</a:rPr>
              <a:t>Example: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</a:rPr>
              <a:t>DDRB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</a:rPr>
              <a:t>PORTB</a:t>
            </a:r>
            <a:r>
              <a:rPr lang="en-US" altLang="ko-KR" sz="2000" dirty="0">
                <a:solidFill>
                  <a:schemeClr val="tx1"/>
                </a:solidFill>
              </a:rPr>
              <a:t> and 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</a:rPr>
              <a:t>PINB</a:t>
            </a:r>
            <a:r>
              <a:rPr lang="en-US" altLang="ko-KR" sz="2000" dirty="0">
                <a:solidFill>
                  <a:schemeClr val="tx1"/>
                </a:solidFill>
              </a:rPr>
              <a:t> registers</a:t>
            </a:r>
          </a:p>
          <a:p>
            <a:pPr lvl="1">
              <a:buClr>
                <a:schemeClr val="tx1"/>
              </a:buClr>
              <a:buSzPct val="75000"/>
            </a:pPr>
            <a:r>
              <a:rPr lang="en-US" altLang="ko-KR" sz="1800" dirty="0">
                <a:solidFill>
                  <a:schemeClr val="tx1"/>
                </a:solidFill>
              </a:rPr>
              <a:t>Turn on LED at </a:t>
            </a:r>
            <a:r>
              <a:rPr lang="en-US" altLang="ko-KR" sz="1800" dirty="0">
                <a:solidFill>
                  <a:schemeClr val="tx1"/>
                </a:solidFill>
                <a:latin typeface="Consolas" panose="020B0609020204030204" pitchFamily="49" charset="0"/>
              </a:rPr>
              <a:t>PB5</a:t>
            </a:r>
            <a:r>
              <a:rPr lang="en-US" altLang="ko-KR" sz="1800" dirty="0">
                <a:solidFill>
                  <a:schemeClr val="tx1"/>
                </a:solidFill>
              </a:rPr>
              <a:t> while a switch at </a:t>
            </a:r>
            <a:r>
              <a:rPr lang="en-US" altLang="ko-KR" sz="1800" dirty="0">
                <a:solidFill>
                  <a:schemeClr val="tx1"/>
                </a:solidFill>
                <a:latin typeface="Consolas" panose="020B0609020204030204" pitchFamily="49" charset="0"/>
              </a:rPr>
              <a:t>PB7</a:t>
            </a:r>
            <a:r>
              <a:rPr lang="en-US" altLang="ko-KR" sz="1800" dirty="0">
                <a:solidFill>
                  <a:schemeClr val="tx1"/>
                </a:solidFill>
              </a:rPr>
              <a:t> is pressed (on).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Biomedical Engineering, </a:t>
            </a:r>
            <a:r>
              <a:rPr lang="en-US" altLang="ko-KR" dirty="0" err="1"/>
              <a:t>Inje</a:t>
            </a:r>
            <a:r>
              <a:rPr lang="en-US" altLang="ko-KR" dirty="0"/>
              <a:t>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7922575" y="1321529"/>
            <a:ext cx="3981691" cy="2436175"/>
            <a:chOff x="7922575" y="1081261"/>
            <a:chExt cx="3981691" cy="2436175"/>
          </a:xfrm>
        </p:grpSpPr>
        <p:sp>
          <p:nvSpPr>
            <p:cNvPr id="7" name="직사각형 6"/>
            <p:cNvSpPr/>
            <p:nvPr/>
          </p:nvSpPr>
          <p:spPr>
            <a:xfrm>
              <a:off x="7922575" y="1081261"/>
              <a:ext cx="3981691" cy="243617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926" y="1321529"/>
              <a:ext cx="3791720" cy="205740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02528" y="2329731"/>
            <a:ext cx="702820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#include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avr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io.h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indent="180975"/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DDRB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= 0b00100000;	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set PB5 to OUTPUT mode</a:t>
            </a:r>
          </a:p>
          <a:p>
            <a:pPr indent="180975"/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180975"/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(1) </a:t>
            </a:r>
          </a:p>
          <a:p>
            <a:pPr indent="180975"/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indent="361950"/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PINB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&amp; 0b10000000) == 0)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if switch at PB7 is pressed</a:t>
            </a:r>
          </a:p>
          <a:p>
            <a:pPr indent="542925"/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PORTB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= 0b00100000;	    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  turn ON LED at PB5</a:t>
            </a:r>
          </a:p>
          <a:p>
            <a:pPr indent="361950"/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else </a:t>
            </a:r>
          </a:p>
          <a:p>
            <a:pPr indent="542925"/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PORTB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= 0b00000000;	    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  turn OFF LED at PB5</a:t>
            </a:r>
          </a:p>
          <a:p>
            <a:pPr indent="180975"/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8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Objectives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8000" y="1080000"/>
            <a:ext cx="11616266" cy="3110163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  <a:spcBef>
                <a:spcPts val="0"/>
              </a:spcBef>
            </a:pPr>
            <a:r>
              <a:rPr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ATmega328PB</a:t>
            </a:r>
            <a:r>
              <a:rPr lang="ko-KR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의 범용 입력 및 출력 관련 레지스터의 기능과 사용법</a:t>
            </a:r>
            <a:endParaRPr lang="en-US" altLang="ko-KR" sz="2400" dirty="0">
              <a:solidFill>
                <a:srgbClr val="0000FF"/>
              </a:solidFill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ko-KR" altLang="en-US" sz="1800" dirty="0" err="1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범용입출력</a:t>
            </a: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(general purpose input output, GPIO)</a:t>
            </a:r>
            <a:r>
              <a:rPr lang="ko-KR" altLang="en-US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이란</a:t>
            </a: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?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 err="1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DDRx</a:t>
            </a: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, </a:t>
            </a:r>
            <a:r>
              <a:rPr lang="en-US" altLang="ko-KR" sz="1800" dirty="0" err="1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PORTx</a:t>
            </a: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, </a:t>
            </a:r>
            <a:r>
              <a:rPr lang="en-US" altLang="ko-KR" sz="1800" dirty="0" err="1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PINx</a:t>
            </a: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  <a:r>
              <a:rPr lang="ko-KR" altLang="en-US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레지스터</a:t>
            </a:r>
            <a:endParaRPr lang="en-US" altLang="ko-KR" sz="18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ko-KR" altLang="en-US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범용 출력</a:t>
            </a:r>
            <a:endParaRPr lang="en-US" altLang="ko-KR" sz="18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ko-KR" altLang="en-US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범용 입력</a:t>
            </a:r>
            <a:endParaRPr lang="en-US" altLang="ko-KR" sz="18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ko-KR" altLang="en-US" sz="1800" dirty="0" err="1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풀업</a:t>
            </a: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(pull-up)</a:t>
            </a:r>
            <a:r>
              <a:rPr lang="ko-KR" altLang="en-US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저항</a:t>
            </a:r>
            <a:endParaRPr lang="en-US" altLang="ko-KR" sz="18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ko-KR" altLang="en-US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범용</a:t>
            </a: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  <a:r>
              <a:rPr lang="ko-KR" altLang="en-US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출력 핀의 전류 구동 능력</a:t>
            </a:r>
            <a:endParaRPr lang="en-US" altLang="ko-KR" sz="18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654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536478" y="1207230"/>
            <a:ext cx="7028200" cy="927762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SzPct val="85000"/>
              <a:buFont typeface="Wingdings" panose="05000000000000000000" pitchFamily="2" charset="2"/>
              <a:buChar char="Ø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7030A0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SzPct val="55000"/>
              <a:buFont typeface="Wingdings" panose="05000000000000000000" pitchFamily="2" charset="2"/>
              <a:buChar char="v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</a:rPr>
              <a:t>Example: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</a:rPr>
              <a:t>DDRB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</a:rPr>
              <a:t>PORTB</a:t>
            </a:r>
            <a:r>
              <a:rPr lang="en-US" altLang="ko-KR" sz="2000" dirty="0">
                <a:solidFill>
                  <a:schemeClr val="tx1"/>
                </a:solidFill>
              </a:rPr>
              <a:t> and 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</a:rPr>
              <a:t>PINB</a:t>
            </a:r>
            <a:r>
              <a:rPr lang="en-US" altLang="ko-KR" sz="2000" dirty="0">
                <a:solidFill>
                  <a:schemeClr val="tx1"/>
                </a:solidFill>
              </a:rPr>
              <a:t> registers</a:t>
            </a:r>
          </a:p>
          <a:p>
            <a:pPr lvl="1">
              <a:buClr>
                <a:schemeClr val="tx1"/>
              </a:buClr>
              <a:buSzPct val="75000"/>
            </a:pPr>
            <a:r>
              <a:rPr lang="en-US" altLang="ko-KR" sz="1800" dirty="0">
                <a:solidFill>
                  <a:schemeClr val="tx1"/>
                </a:solidFill>
              </a:rPr>
              <a:t>Turn on LED at </a:t>
            </a:r>
            <a:r>
              <a:rPr lang="en-US" altLang="ko-KR" sz="1800" dirty="0">
                <a:solidFill>
                  <a:schemeClr val="tx1"/>
                </a:solidFill>
                <a:latin typeface="Consolas" panose="020B0609020204030204" pitchFamily="49" charset="0"/>
              </a:rPr>
              <a:t>PB5</a:t>
            </a:r>
            <a:r>
              <a:rPr lang="en-US" altLang="ko-KR" sz="1800" dirty="0">
                <a:solidFill>
                  <a:schemeClr val="tx1"/>
                </a:solidFill>
              </a:rPr>
              <a:t> while a switch at </a:t>
            </a:r>
            <a:r>
              <a:rPr lang="en-US" altLang="ko-KR" sz="1800" dirty="0">
                <a:solidFill>
                  <a:schemeClr val="tx1"/>
                </a:solidFill>
                <a:latin typeface="Consolas" panose="020B0609020204030204" pitchFamily="49" charset="0"/>
              </a:rPr>
              <a:t>PB7</a:t>
            </a:r>
            <a:r>
              <a:rPr lang="en-US" altLang="ko-KR" sz="1800" dirty="0">
                <a:solidFill>
                  <a:schemeClr val="tx1"/>
                </a:solidFill>
              </a:rPr>
              <a:t> is pressed (on).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Biomedical Engineering, </a:t>
            </a:r>
            <a:r>
              <a:rPr lang="en-US" altLang="ko-KR" dirty="0" err="1"/>
              <a:t>Inje</a:t>
            </a:r>
            <a:r>
              <a:rPr lang="en-US" altLang="ko-KR" dirty="0"/>
              <a:t>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7922575" y="1207229"/>
            <a:ext cx="3981691" cy="2436175"/>
            <a:chOff x="7922575" y="1081261"/>
            <a:chExt cx="3981691" cy="2436175"/>
          </a:xfrm>
        </p:grpSpPr>
        <p:sp>
          <p:nvSpPr>
            <p:cNvPr id="7" name="직사각형 6"/>
            <p:cNvSpPr/>
            <p:nvPr/>
          </p:nvSpPr>
          <p:spPr>
            <a:xfrm>
              <a:off x="7922575" y="1081261"/>
              <a:ext cx="3981691" cy="243617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926" y="1321529"/>
              <a:ext cx="3791720" cy="205740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36478" y="2204741"/>
            <a:ext cx="7028200" cy="3754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#define </a:t>
            </a:r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ko-KR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switch is connected at PB7</a:t>
            </a:r>
          </a:p>
          <a:p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#define </a:t>
            </a:r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LED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ko-KR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LED is connected at PB5</a:t>
            </a:r>
          </a:p>
          <a:p>
            <a:endParaRPr lang="en-US" altLang="ko-KR" sz="14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#include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avr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io.h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indent="180975"/>
            <a:r>
              <a:rPr lang="en-US" altLang="ko-KR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DDRB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|=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1 &lt;&lt; </a:t>
            </a:r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	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set PB5 to OUTPUT mode</a:t>
            </a:r>
          </a:p>
          <a:p>
            <a:pPr indent="180975"/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180975"/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(1) </a:t>
            </a:r>
          </a:p>
          <a:p>
            <a:pPr indent="180975"/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indent="361950"/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altLang="ko-KR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PINB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&amp; (1 &lt;&lt; </a:t>
            </a:r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)) == 0)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if switch at PB7 is pressed</a:t>
            </a:r>
          </a:p>
          <a:p>
            <a:pPr indent="542925"/>
            <a:r>
              <a:rPr lang="en-US" altLang="ko-KR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PORTB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|=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1 &lt;&lt; </a:t>
            </a:r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;	    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  turn ON LED at PB5</a:t>
            </a:r>
          </a:p>
          <a:p>
            <a:pPr indent="361950"/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else </a:t>
            </a:r>
          </a:p>
          <a:p>
            <a:pPr indent="542925"/>
            <a:r>
              <a:rPr lang="en-US" altLang="ko-KR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PORTB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&amp;=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~(1 &lt;&lt; </a:t>
            </a:r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);	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  turn OFF LED at PB5</a:t>
            </a:r>
          </a:p>
          <a:p>
            <a:pPr indent="180975"/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35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259678" y="1169130"/>
            <a:ext cx="7407946" cy="927762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SzPct val="85000"/>
              <a:buFont typeface="Wingdings" panose="05000000000000000000" pitchFamily="2" charset="2"/>
              <a:buChar char="Ø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7030A0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SzPct val="55000"/>
              <a:buFont typeface="Wingdings" panose="05000000000000000000" pitchFamily="2" charset="2"/>
              <a:buChar char="v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</a:rPr>
              <a:t>Example: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</a:rPr>
              <a:t>DDRB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</a:rPr>
              <a:t>PORTB</a:t>
            </a:r>
            <a:r>
              <a:rPr lang="en-US" altLang="ko-KR" sz="2000" dirty="0">
                <a:solidFill>
                  <a:schemeClr val="tx1"/>
                </a:solidFill>
              </a:rPr>
              <a:t> and 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</a:rPr>
              <a:t>PINB</a:t>
            </a:r>
            <a:r>
              <a:rPr lang="en-US" altLang="ko-KR" sz="2000" dirty="0">
                <a:solidFill>
                  <a:schemeClr val="tx1"/>
                </a:solidFill>
              </a:rPr>
              <a:t> registers</a:t>
            </a:r>
          </a:p>
          <a:p>
            <a:pPr lvl="1">
              <a:buClr>
                <a:schemeClr val="tx1"/>
              </a:buClr>
              <a:buSzPct val="75000"/>
            </a:pPr>
            <a:r>
              <a:rPr lang="en-US" altLang="ko-KR" sz="1800" dirty="0">
                <a:solidFill>
                  <a:srgbClr val="0000FF"/>
                </a:solidFill>
              </a:rPr>
              <a:t>Toggle</a:t>
            </a:r>
            <a:r>
              <a:rPr lang="en-US" altLang="ko-KR" sz="1800" dirty="0">
                <a:solidFill>
                  <a:schemeClr val="tx1"/>
                </a:solidFill>
              </a:rPr>
              <a:t> LED at </a:t>
            </a:r>
            <a:r>
              <a:rPr lang="en-US" altLang="ko-KR" sz="1800" dirty="0">
                <a:solidFill>
                  <a:schemeClr val="tx1"/>
                </a:solidFill>
                <a:latin typeface="Consolas" panose="020B0609020204030204" pitchFamily="49" charset="0"/>
              </a:rPr>
              <a:t>PB5</a:t>
            </a:r>
            <a:r>
              <a:rPr lang="en-US" altLang="ko-KR" sz="1800" dirty="0">
                <a:solidFill>
                  <a:schemeClr val="tx1"/>
                </a:solidFill>
              </a:rPr>
              <a:t> whenever a switch at </a:t>
            </a:r>
            <a:r>
              <a:rPr lang="en-US" altLang="ko-KR" sz="1800" dirty="0">
                <a:solidFill>
                  <a:schemeClr val="tx1"/>
                </a:solidFill>
                <a:latin typeface="Consolas" panose="020B0609020204030204" pitchFamily="49" charset="0"/>
              </a:rPr>
              <a:t>PB7</a:t>
            </a:r>
            <a:r>
              <a:rPr lang="en-US" altLang="ko-KR" sz="1800" dirty="0">
                <a:solidFill>
                  <a:schemeClr val="tx1"/>
                </a:solidFill>
              </a:rPr>
              <a:t> is pressed.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Biomedical Engineering, </a:t>
            </a:r>
            <a:r>
              <a:rPr lang="en-US" altLang="ko-KR" dirty="0" err="1"/>
              <a:t>Inje</a:t>
            </a:r>
            <a:r>
              <a:rPr lang="en-US" altLang="ko-KR" dirty="0"/>
              <a:t>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7922575" y="1169129"/>
            <a:ext cx="3981691" cy="2436175"/>
            <a:chOff x="7922575" y="1081261"/>
            <a:chExt cx="3981691" cy="2436175"/>
          </a:xfrm>
        </p:grpSpPr>
        <p:sp>
          <p:nvSpPr>
            <p:cNvPr id="7" name="직사각형 6"/>
            <p:cNvSpPr/>
            <p:nvPr/>
          </p:nvSpPr>
          <p:spPr>
            <a:xfrm>
              <a:off x="7922575" y="1081261"/>
              <a:ext cx="3981691" cy="243617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926" y="1321529"/>
              <a:ext cx="3791720" cy="205740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59678" y="2180171"/>
            <a:ext cx="7407946" cy="3754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toggle by XOR with ‘1’</a:t>
            </a:r>
          </a:p>
          <a:p>
            <a:endParaRPr lang="en-US" altLang="ko-KR" sz="14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#include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avr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io.h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indent="361950"/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DDRB </a:t>
            </a:r>
            <a:r>
              <a:rPr lang="en-US" altLang="ko-KR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= (1 &lt;&lt; 5);		  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set PB5 to OUTPUT mode</a:t>
            </a:r>
          </a:p>
          <a:p>
            <a:pPr indent="361950"/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361950"/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(1) </a:t>
            </a:r>
          </a:p>
          <a:p>
            <a:pPr indent="361950"/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indent="714375"/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PINB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&amp; (1 &lt;&lt; 7)))	  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if switch at PB7 is pressed</a:t>
            </a:r>
          </a:p>
          <a:p>
            <a:pPr indent="714375"/>
            <a:r>
              <a:rPr lang="en-US" altLang="ko-KR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indent="1076325"/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PORTB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^=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1 &lt;&lt; 5;	    	  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  toggle LED at PB5</a:t>
            </a:r>
          </a:p>
          <a:p>
            <a:pPr indent="1076325"/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PINB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&amp; (1 &lt;&lt; 7))); 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 wait until switch is released</a:t>
            </a:r>
          </a:p>
          <a:p>
            <a:pPr indent="714375"/>
            <a:r>
              <a:rPr lang="en-US" altLang="ko-KR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indent="361950"/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6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8000" y="962526"/>
            <a:ext cx="11616266" cy="2986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PINx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Registers (used to toggle)</a:t>
            </a:r>
          </a:p>
          <a:p>
            <a:pPr marL="0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ko-KR" sz="1600" dirty="0"/>
              <a:t>: Port name</a:t>
            </a:r>
          </a:p>
          <a:p>
            <a:pPr marL="0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PINB, PINC, PIND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Used to </a:t>
            </a:r>
            <a:r>
              <a:rPr lang="en-US" altLang="ko-KR" dirty="0">
                <a:solidFill>
                  <a:srgbClr val="0000FF"/>
                </a:solidFill>
              </a:rPr>
              <a:t>toggle</a:t>
            </a:r>
            <a:r>
              <a:rPr lang="en-US" altLang="ko-KR" dirty="0"/>
              <a:t> data in the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PORTx</a:t>
            </a:r>
            <a:r>
              <a:rPr lang="en-US" altLang="ko-KR" dirty="0"/>
              <a:t> register</a:t>
            </a:r>
          </a:p>
          <a:p>
            <a:pPr lvl="2"/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Writing ‘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’ to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PIN</a:t>
            </a:r>
            <a:r>
              <a:rPr lang="en-US" altLang="ko-KR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ko-KR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/>
              <a:t>→ </a:t>
            </a:r>
            <a:r>
              <a:rPr lang="en-US" altLang="ko-KR" dirty="0">
                <a:solidFill>
                  <a:srgbClr val="0000FF"/>
                </a:solidFill>
              </a:rPr>
              <a:t>toggle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altLang="ko-KR" dirty="0"/>
              <a:t> bit in the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PORT</a:t>
            </a:r>
            <a:r>
              <a:rPr lang="en-US" altLang="ko-KR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ko-KR" dirty="0"/>
              <a:t> register</a:t>
            </a:r>
          </a:p>
          <a:p>
            <a:pPr lvl="2"/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Writing ‘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’ to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PIN</a:t>
            </a:r>
            <a:r>
              <a:rPr lang="en-US" altLang="ko-KR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ko-KR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dirty="0"/>
              <a:t>→ no change in the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PORT</a:t>
            </a:r>
            <a:r>
              <a:rPr lang="en-US" altLang="ko-KR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ko-KR" dirty="0"/>
              <a:t> register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Biomedical Engineering, </a:t>
            </a:r>
            <a:r>
              <a:rPr lang="en-US" altLang="ko-KR" dirty="0" err="1"/>
              <a:t>Inje</a:t>
            </a:r>
            <a:r>
              <a:rPr lang="en-US" altLang="ko-KR" dirty="0"/>
              <a:t>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4207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231102" y="1131030"/>
            <a:ext cx="7503197" cy="927762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SzPct val="85000"/>
              <a:buFont typeface="Wingdings" panose="05000000000000000000" pitchFamily="2" charset="2"/>
              <a:buChar char="Ø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7030A0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SzPct val="55000"/>
              <a:buFont typeface="Wingdings" panose="05000000000000000000" pitchFamily="2" charset="2"/>
              <a:buChar char="v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</a:rPr>
              <a:t>Example: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</a:rPr>
              <a:t>DDRB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</a:rPr>
              <a:t>PORTB</a:t>
            </a:r>
            <a:r>
              <a:rPr lang="en-US" altLang="ko-KR" sz="2000" dirty="0">
                <a:solidFill>
                  <a:schemeClr val="tx1"/>
                </a:solidFill>
              </a:rPr>
              <a:t> and 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</a:rPr>
              <a:t>PINB</a:t>
            </a:r>
            <a:r>
              <a:rPr lang="en-US" altLang="ko-KR" sz="2000" dirty="0">
                <a:solidFill>
                  <a:schemeClr val="tx1"/>
                </a:solidFill>
              </a:rPr>
              <a:t> registers</a:t>
            </a:r>
          </a:p>
          <a:p>
            <a:pPr lvl="1">
              <a:buClr>
                <a:schemeClr val="tx1"/>
              </a:buClr>
              <a:buSzPct val="75000"/>
            </a:pPr>
            <a:r>
              <a:rPr lang="en-US" altLang="ko-KR" sz="1800" dirty="0">
                <a:solidFill>
                  <a:schemeClr val="tx1"/>
                </a:solidFill>
              </a:rPr>
              <a:t>Toggle LED at </a:t>
            </a:r>
            <a:r>
              <a:rPr lang="en-US" altLang="ko-KR" sz="1800" dirty="0">
                <a:solidFill>
                  <a:schemeClr val="tx1"/>
                </a:solidFill>
                <a:latin typeface="Consolas" panose="020B0609020204030204" pitchFamily="49" charset="0"/>
              </a:rPr>
              <a:t>PB5</a:t>
            </a:r>
            <a:r>
              <a:rPr lang="en-US" altLang="ko-KR" sz="1800" dirty="0">
                <a:solidFill>
                  <a:schemeClr val="tx1"/>
                </a:solidFill>
              </a:rPr>
              <a:t> whenever a switch at </a:t>
            </a:r>
            <a:r>
              <a:rPr lang="en-US" altLang="ko-KR" sz="1800" dirty="0">
                <a:solidFill>
                  <a:schemeClr val="tx1"/>
                </a:solidFill>
                <a:latin typeface="Consolas" panose="020B0609020204030204" pitchFamily="49" charset="0"/>
              </a:rPr>
              <a:t>PB7</a:t>
            </a:r>
            <a:r>
              <a:rPr lang="en-US" altLang="ko-KR" sz="1800" dirty="0">
                <a:solidFill>
                  <a:schemeClr val="tx1"/>
                </a:solidFill>
              </a:rPr>
              <a:t> is pressed.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Biomedical Engineering, </a:t>
            </a:r>
            <a:r>
              <a:rPr lang="en-US" altLang="ko-KR" dirty="0" err="1"/>
              <a:t>Inje</a:t>
            </a:r>
            <a:r>
              <a:rPr lang="en-US" altLang="ko-KR" dirty="0"/>
              <a:t>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7922575" y="1131029"/>
            <a:ext cx="3981691" cy="2436175"/>
            <a:chOff x="7922575" y="1081261"/>
            <a:chExt cx="3981691" cy="2436175"/>
          </a:xfrm>
        </p:grpSpPr>
        <p:sp>
          <p:nvSpPr>
            <p:cNvPr id="7" name="직사각형 6"/>
            <p:cNvSpPr/>
            <p:nvPr/>
          </p:nvSpPr>
          <p:spPr>
            <a:xfrm>
              <a:off x="7922575" y="1081261"/>
              <a:ext cx="3981691" cy="243617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926" y="1321529"/>
              <a:ext cx="3791720" cy="205740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31102" y="2173497"/>
            <a:ext cx="7503197" cy="3754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toggle by writing ‘1’ to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PINB</a:t>
            </a:r>
          </a:p>
          <a:p>
            <a:endParaRPr lang="en-US" altLang="ko-KR" sz="14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#include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avr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io.h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indent="361950"/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DDRB </a:t>
            </a:r>
            <a:r>
              <a:rPr lang="en-US" altLang="ko-KR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= (1 &lt;&lt; 5);		 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set PB5 to OUTPUT mode</a:t>
            </a:r>
          </a:p>
          <a:p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361950"/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(1) </a:t>
            </a:r>
          </a:p>
          <a:p>
            <a:pPr indent="361950"/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indent="714375"/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ko-KR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PINB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&amp; (1 &lt;&lt; 7)))	 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if switch at PB7 is pressed</a:t>
            </a:r>
          </a:p>
          <a:p>
            <a:pPr indent="714375"/>
            <a:r>
              <a:rPr lang="en-US" altLang="ko-KR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indent="1076325"/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PINB |=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1 &lt;&lt; 5;	    	 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  toggle LED at PB5</a:t>
            </a:r>
          </a:p>
          <a:p>
            <a:pPr indent="1076325"/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(!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PINB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&amp; (1 &lt;&lt; 7)));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  wait until switch is released</a:t>
            </a:r>
          </a:p>
          <a:p>
            <a:pPr indent="714375"/>
            <a:r>
              <a:rPr lang="en-US" altLang="ko-KR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indent="361950"/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1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Biomedical Engineering, </a:t>
            </a:r>
            <a:r>
              <a:rPr lang="en-US" altLang="ko-KR" dirty="0" err="1"/>
              <a:t>Inje</a:t>
            </a:r>
            <a:r>
              <a:rPr lang="en-US" altLang="ko-KR" dirty="0"/>
              <a:t>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58198"/>
              </p:ext>
            </p:extLst>
          </p:nvPr>
        </p:nvGraphicFramePr>
        <p:xfrm>
          <a:off x="1188521" y="2282117"/>
          <a:ext cx="5859484" cy="11974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5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2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00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96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 No.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Name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BODS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BODSE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PUD</a:t>
                      </a:r>
                      <a:endParaRPr lang="ko-KR" altLang="en-US" sz="1400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IVSEL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IVCE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Reset Value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b="1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6924" y="2100649"/>
            <a:ext cx="809801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dirty="0"/>
              <a:t>MCUCR</a:t>
            </a:r>
            <a:endParaRPr lang="ko-KR" altLang="en-US" sz="1400" dirty="0"/>
          </a:p>
        </p:txBody>
      </p:sp>
      <p:grpSp>
        <p:nvGrpSpPr>
          <p:cNvPr id="8" name="그룹 7"/>
          <p:cNvGrpSpPr/>
          <p:nvPr/>
        </p:nvGrpSpPr>
        <p:grpSpPr>
          <a:xfrm>
            <a:off x="7618264" y="1116788"/>
            <a:ext cx="4347977" cy="2752223"/>
            <a:chOff x="7392632" y="1147519"/>
            <a:chExt cx="4347977" cy="2752223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2632" y="1147519"/>
              <a:ext cx="4347977" cy="2752223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3" name="모서리가 둥근 직사각형 12"/>
            <p:cNvSpPr/>
            <p:nvPr/>
          </p:nvSpPr>
          <p:spPr>
            <a:xfrm>
              <a:off x="10452193" y="2229267"/>
              <a:ext cx="640747" cy="54063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내용 개체 틀 2"/>
          <p:cNvSpPr txBox="1">
            <a:spLocks/>
          </p:cNvSpPr>
          <p:nvPr/>
        </p:nvSpPr>
        <p:spPr>
          <a:xfrm>
            <a:off x="288000" y="987650"/>
            <a:ext cx="6433434" cy="111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Tx/>
              <a:buSzPct val="75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Global pull-up control: 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</a:rPr>
              <a:t>PUD</a:t>
            </a:r>
            <a:r>
              <a:rPr lang="en-US" altLang="ko-KR" sz="2000" dirty="0"/>
              <a:t> bit in 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</a:rPr>
              <a:t>MCUCR</a:t>
            </a:r>
            <a:r>
              <a:rPr lang="en-US" altLang="ko-KR" sz="2000" dirty="0"/>
              <a:t> register</a:t>
            </a:r>
          </a:p>
          <a:p>
            <a:pPr lvl="2"/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sz="1600" dirty="0"/>
              <a:t> → Pull-up </a:t>
            </a:r>
            <a:r>
              <a:rPr lang="en-US" altLang="ko-KR" sz="1600" dirty="0">
                <a:solidFill>
                  <a:srgbClr val="0000FF"/>
                </a:solidFill>
              </a:rPr>
              <a:t>enable</a:t>
            </a:r>
          </a:p>
          <a:p>
            <a:pPr lvl="2"/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/>
              <a:t>→ All pull-ups in the GPIO are </a:t>
            </a:r>
            <a:r>
              <a:rPr lang="en-US" altLang="ko-KR" sz="1600" dirty="0">
                <a:solidFill>
                  <a:srgbClr val="FF0000"/>
                </a:solidFill>
              </a:rPr>
              <a:t>disabled</a:t>
            </a:r>
            <a:r>
              <a:rPr lang="en-US" altLang="ko-KR" sz="1600" dirty="0"/>
              <a:t>.</a:t>
            </a: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288000" y="3992196"/>
            <a:ext cx="9157952" cy="129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Tx/>
              <a:buSzPct val="75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Individual pull-up control: each bit in </a:t>
            </a:r>
            <a:r>
              <a:rPr lang="en-US" altLang="ko-KR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PORTx</a:t>
            </a:r>
            <a:r>
              <a:rPr lang="en-US" altLang="ko-KR" sz="2000" dirty="0"/>
              <a:t> register for input mode</a:t>
            </a:r>
          </a:p>
          <a:p>
            <a:pPr lvl="2"/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sz="1600" dirty="0"/>
              <a:t> → Pull-up </a:t>
            </a:r>
            <a:r>
              <a:rPr lang="en-US" altLang="ko-KR" sz="1600" dirty="0">
                <a:solidFill>
                  <a:srgbClr val="0000FF"/>
                </a:solidFill>
              </a:rPr>
              <a:t>enable</a:t>
            </a:r>
          </a:p>
          <a:p>
            <a:pPr lvl="2"/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/>
              <a:t>→ Pull-up in the GPIO pin is </a:t>
            </a:r>
            <a:r>
              <a:rPr lang="en-US" altLang="ko-KR" sz="1600" dirty="0">
                <a:solidFill>
                  <a:srgbClr val="FF0000"/>
                </a:solidFill>
              </a:rPr>
              <a:t>disabled</a:t>
            </a:r>
            <a:r>
              <a:rPr lang="en-US" altLang="ko-K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797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212053" y="1321530"/>
            <a:ext cx="7531524" cy="927762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buSzPct val="85000"/>
              <a:buFont typeface="Wingdings" panose="05000000000000000000" pitchFamily="2" charset="2"/>
              <a:buChar char="Ø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7030A0"/>
              </a:buClr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SzPct val="55000"/>
              <a:buFont typeface="Wingdings" panose="05000000000000000000" pitchFamily="2" charset="2"/>
              <a:buChar char="v"/>
              <a:defRPr sz="1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</a:rPr>
              <a:t>Example: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</a:rPr>
              <a:t>DDRB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</a:rPr>
              <a:t>PORTB</a:t>
            </a:r>
            <a:r>
              <a:rPr lang="en-US" altLang="ko-KR" sz="2000" dirty="0">
                <a:solidFill>
                  <a:schemeClr val="tx1"/>
                </a:solidFill>
              </a:rPr>
              <a:t> and 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</a:rPr>
              <a:t>PINB</a:t>
            </a:r>
            <a:r>
              <a:rPr lang="en-US" altLang="ko-KR" sz="2000" dirty="0">
                <a:solidFill>
                  <a:schemeClr val="tx1"/>
                </a:solidFill>
              </a:rPr>
              <a:t> registers</a:t>
            </a:r>
          </a:p>
          <a:p>
            <a:pPr lvl="1">
              <a:buClr>
                <a:schemeClr val="tx1"/>
              </a:buClr>
              <a:buSzPct val="75000"/>
            </a:pPr>
            <a:r>
              <a:rPr lang="en-US" altLang="ko-KR" sz="1800" dirty="0">
                <a:solidFill>
                  <a:schemeClr val="tx1"/>
                </a:solidFill>
              </a:rPr>
              <a:t>Turn on LED at </a:t>
            </a:r>
            <a:r>
              <a:rPr lang="en-US" altLang="ko-KR" sz="1800" dirty="0">
                <a:solidFill>
                  <a:schemeClr val="tx1"/>
                </a:solidFill>
                <a:latin typeface="Consolas" panose="020B0609020204030204" pitchFamily="49" charset="0"/>
              </a:rPr>
              <a:t>PB5</a:t>
            </a:r>
            <a:r>
              <a:rPr lang="en-US" altLang="ko-KR" sz="1800" dirty="0">
                <a:solidFill>
                  <a:schemeClr val="tx1"/>
                </a:solidFill>
              </a:rPr>
              <a:t> while a switch at </a:t>
            </a:r>
            <a:r>
              <a:rPr lang="en-US" altLang="ko-KR" sz="1800" dirty="0">
                <a:solidFill>
                  <a:schemeClr val="tx1"/>
                </a:solidFill>
                <a:latin typeface="Consolas" panose="020B0609020204030204" pitchFamily="49" charset="0"/>
              </a:rPr>
              <a:t>PB7</a:t>
            </a:r>
            <a:r>
              <a:rPr lang="en-US" altLang="ko-KR" sz="1800" dirty="0">
                <a:solidFill>
                  <a:schemeClr val="tx1"/>
                </a:solidFill>
              </a:rPr>
              <a:t> is pressed (on).</a:t>
            </a:r>
          </a:p>
          <a:p>
            <a:pPr lvl="1">
              <a:buClr>
                <a:schemeClr val="tx1"/>
              </a:buClr>
              <a:buSzPct val="75000"/>
            </a:pPr>
            <a:r>
              <a:rPr lang="en-US" altLang="ko-KR" sz="1800" dirty="0">
                <a:solidFill>
                  <a:schemeClr val="tx1"/>
                </a:solidFill>
              </a:rPr>
              <a:t>External</a:t>
            </a:r>
            <a:r>
              <a:rPr lang="ko-KR" altLang="en-US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>
                <a:solidFill>
                  <a:schemeClr val="tx1"/>
                </a:solidFill>
              </a:rPr>
              <a:t>pull-up resistor was replaced by an internal pull-up resistor.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Biomedical Engineering, </a:t>
            </a:r>
            <a:r>
              <a:rPr lang="en-US" altLang="ko-KR" dirty="0" err="1"/>
              <a:t>Inje</a:t>
            </a:r>
            <a:r>
              <a:rPr lang="en-US" altLang="ko-KR" dirty="0"/>
              <a:t>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2053" y="2383934"/>
            <a:ext cx="7531524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#include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avr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ko-K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io.h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DDRB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= 0b00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00000;		 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set PB5 to OUTPUT mode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PORTB </a:t>
            </a:r>
            <a:r>
              <a:rPr lang="en-US" altLang="ko-KR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0b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0000000;		 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enable Pull-Up at PB7 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(1) </a:t>
            </a:r>
          </a:p>
          <a:p>
            <a:r>
              <a:rPr lang="ko-KR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PINB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&amp; 0b10000000) == 0)	 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if switch at PB7 is pressed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PORTB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= 0b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00000;	 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  turn ON LED at PB5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else 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PORTB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 = 0b</a:t>
            </a:r>
            <a:r>
              <a:rPr lang="en-US" altLang="ko-KR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00000;	 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  turn OFF LED at PB5</a:t>
            </a:r>
          </a:p>
          <a:p>
            <a:r>
              <a:rPr lang="ko-KR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altLang="ko-KR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ko-KR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7875013" y="1321530"/>
            <a:ext cx="4113127" cy="2673590"/>
            <a:chOff x="7851263" y="1168078"/>
            <a:chExt cx="4113127" cy="2673590"/>
          </a:xfrm>
        </p:grpSpPr>
        <p:sp>
          <p:nvSpPr>
            <p:cNvPr id="7" name="직사각형 6"/>
            <p:cNvSpPr/>
            <p:nvPr/>
          </p:nvSpPr>
          <p:spPr>
            <a:xfrm>
              <a:off x="7851263" y="1168078"/>
              <a:ext cx="4113127" cy="2673590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650" y="1238390"/>
              <a:ext cx="3892304" cy="2511557"/>
            </a:xfrm>
            <a:prstGeom prst="rect">
              <a:avLst/>
            </a:prstGeom>
          </p:spPr>
        </p:pic>
      </p:grpSp>
      <p:sp>
        <p:nvSpPr>
          <p:cNvPr id="14" name="직사각형 13"/>
          <p:cNvSpPr/>
          <p:nvPr/>
        </p:nvSpPr>
        <p:spPr>
          <a:xfrm>
            <a:off x="10567558" y="3995120"/>
            <a:ext cx="1420582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" dirty="0"/>
              <a:t>atmega328p_gpio_input_output_internal_pull_up.png</a:t>
            </a:r>
          </a:p>
        </p:txBody>
      </p:sp>
    </p:spTree>
    <p:extLst>
      <p:ext uri="{BB962C8B-B14F-4D97-AF65-F5344CB8AC3E}">
        <p14:creationId xmlns:p14="http://schemas.microsoft.com/office/powerpoint/2010/main" val="84219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8000" y="1080000"/>
            <a:ext cx="11616266" cy="4008577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r>
              <a:rPr lang="en-US" altLang="ko-KR" dirty="0"/>
              <a:t>Symmetrical drive characteristics with both high sink and source capability.</a:t>
            </a:r>
            <a:endParaRPr lang="en-US" altLang="ko-KR" sz="2000" dirty="0"/>
          </a:p>
          <a:p>
            <a:endParaRPr lang="en-US" altLang="ko-KR" sz="2400" dirty="0"/>
          </a:p>
          <a:p>
            <a:pPr lvl="1"/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ko-KR" sz="2000" baseline="-25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OH max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2000" dirty="0"/>
              <a:t>= </a:t>
            </a:r>
            <a:r>
              <a:rPr lang="en-US" altLang="ko-KR" sz="2000" dirty="0">
                <a:solidFill>
                  <a:srgbClr val="0000FF"/>
                </a:solidFill>
              </a:rPr>
              <a:t>20mA</a:t>
            </a:r>
            <a:r>
              <a:rPr lang="en-US" altLang="ko-KR" sz="2000" dirty="0"/>
              <a:t> at VCC = 5V, </a:t>
            </a:r>
            <a:r>
              <a:rPr lang="en-US" altLang="ko-KR" sz="2000" dirty="0">
                <a:solidFill>
                  <a:srgbClr val="0000FF"/>
                </a:solidFill>
              </a:rPr>
              <a:t>10mA</a:t>
            </a:r>
            <a:r>
              <a:rPr lang="en-US" altLang="ko-KR" sz="2000" dirty="0"/>
              <a:t> at VCC = 3V</a:t>
            </a:r>
          </a:p>
          <a:p>
            <a:pPr lvl="2"/>
            <a:r>
              <a:rPr lang="en-US" altLang="ko-KR" sz="1600" dirty="0"/>
              <a:t>The sum of all IOH, for ports C0 - C5, D0- D4, ADC7, RESET should not exceed 150mA.</a:t>
            </a:r>
          </a:p>
          <a:p>
            <a:pPr lvl="2"/>
            <a:r>
              <a:rPr lang="en-US" altLang="ko-KR" sz="1600" dirty="0"/>
              <a:t>The sum of all IOH, for ports B0 - B5, D5 - D7, ADC6, XTAL1, XTAL2 should not exceed 150mA.</a:t>
            </a:r>
          </a:p>
          <a:p>
            <a:pPr lvl="2"/>
            <a:endParaRPr lang="en-US" altLang="ko-KR" sz="2000" dirty="0"/>
          </a:p>
          <a:p>
            <a:pPr lvl="1"/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ko-KR" sz="2000" baseline="-25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 max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ko-KR" sz="2000" dirty="0"/>
              <a:t>= </a:t>
            </a:r>
            <a:r>
              <a:rPr lang="en-US" altLang="ko-KR" sz="2000" dirty="0">
                <a:solidFill>
                  <a:srgbClr val="0000FF"/>
                </a:solidFill>
              </a:rPr>
              <a:t>20mA</a:t>
            </a:r>
            <a:r>
              <a:rPr lang="en-US" altLang="ko-KR" sz="2000" dirty="0"/>
              <a:t> at VCC = 5V, </a:t>
            </a:r>
            <a:r>
              <a:rPr lang="en-US" altLang="ko-KR" sz="2000" dirty="0">
                <a:solidFill>
                  <a:srgbClr val="0000FF"/>
                </a:solidFill>
              </a:rPr>
              <a:t>10mA</a:t>
            </a:r>
            <a:r>
              <a:rPr lang="en-US" altLang="ko-KR" sz="2000" dirty="0"/>
              <a:t> at VCC = 3V</a:t>
            </a:r>
          </a:p>
          <a:p>
            <a:pPr lvl="2"/>
            <a:r>
              <a:rPr lang="en-US" altLang="ko-KR" sz="1600" dirty="0"/>
              <a:t>The sum of all IOL, for ports C0 - C5, ADC7, ADC6 should not exceed 100mA.</a:t>
            </a:r>
          </a:p>
          <a:p>
            <a:pPr lvl="2"/>
            <a:r>
              <a:rPr lang="en-US" altLang="ko-KR" sz="1600" dirty="0"/>
              <a:t>The sum of all IOL, for ports B0 - B5, D5 - D7, XTAL1, XTAL2 should not exceed 100mA.</a:t>
            </a:r>
          </a:p>
          <a:p>
            <a:pPr lvl="2"/>
            <a:r>
              <a:rPr lang="en-US" altLang="ko-KR" sz="1600" dirty="0"/>
              <a:t>The sum of all IOL, for ports D0 - D4, RESET should not exceed 100mA.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3492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8000" y="891248"/>
            <a:ext cx="6059494" cy="466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/>
              <a:t>ATmega328P GPIO Pin Driver Strength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27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76" y="1486919"/>
            <a:ext cx="4585767" cy="223486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040" y="1486919"/>
            <a:ext cx="4572516" cy="223486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76" y="3992410"/>
            <a:ext cx="4585767" cy="222820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039" y="3992410"/>
            <a:ext cx="4567109" cy="221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19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What’s next?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28</a:t>
            </a:fld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3" y="1510626"/>
            <a:ext cx="5715000" cy="42862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761" y="1498842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6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References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6866" y="1080000"/>
            <a:ext cx="8902839" cy="3110163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  <a:spcBef>
                <a:spcPts val="0"/>
              </a:spcBef>
            </a:pPr>
            <a:r>
              <a:rPr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+mn-cs"/>
                <a:hlinkClick r:id="rId3"/>
              </a:rPr>
              <a:t>ATmega328PB Datasheet, DS40001906C, 2018</a:t>
            </a:r>
            <a:endParaRPr lang="en-US" altLang="ko-KR" sz="24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hlinkClick r:id="rId4"/>
              </a:rPr>
              <a:t>AVR Instruction Set Manual, DS40002198A, 2020</a:t>
            </a:r>
            <a:endParaRPr lang="en-US" altLang="ko-KR" sz="2400" dirty="0">
              <a:solidFill>
                <a:srgbClr val="0000FF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</a:pPr>
            <a:endParaRPr lang="en-US" altLang="ko-KR" sz="24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33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288618"/>
            <a:ext cx="9144000" cy="2387600"/>
          </a:xfrm>
        </p:spPr>
        <p:txBody>
          <a:bodyPr/>
          <a:lstStyle/>
          <a:p>
            <a:r>
              <a:rPr lang="en-US" altLang="ko-KR" dirty="0"/>
              <a:t>GPIO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768293"/>
            <a:ext cx="9144000" cy="1655762"/>
          </a:xfrm>
        </p:spPr>
        <p:txBody>
          <a:bodyPr/>
          <a:lstStyle/>
          <a:p>
            <a:r>
              <a:rPr lang="en-US" altLang="ko-KR" dirty="0"/>
              <a:t>(</a:t>
            </a:r>
            <a:r>
              <a:rPr lang="en-US" altLang="ko-KR" dirty="0">
                <a:solidFill>
                  <a:srgbClr val="0000FF"/>
                </a:solidFill>
              </a:rPr>
              <a:t>G</a:t>
            </a:r>
            <a:r>
              <a:rPr lang="en-US" altLang="ko-KR" dirty="0"/>
              <a:t>eneral </a:t>
            </a:r>
            <a:r>
              <a:rPr lang="en-US" altLang="ko-KR" dirty="0">
                <a:solidFill>
                  <a:srgbClr val="0000FF"/>
                </a:solidFill>
              </a:rPr>
              <a:t>P</a:t>
            </a:r>
            <a:r>
              <a:rPr lang="en-US" altLang="ko-KR" dirty="0"/>
              <a:t>urpose </a:t>
            </a:r>
            <a:r>
              <a:rPr lang="en-US" altLang="ko-KR" dirty="0">
                <a:solidFill>
                  <a:srgbClr val="0000FF"/>
                </a:solidFill>
              </a:rPr>
              <a:t>I</a:t>
            </a:r>
            <a:r>
              <a:rPr lang="en-US" altLang="ko-KR" dirty="0"/>
              <a:t>nputs </a:t>
            </a:r>
            <a:r>
              <a:rPr lang="en-US" altLang="ko-KR" dirty="0">
                <a:solidFill>
                  <a:srgbClr val="0000FF"/>
                </a:solidFill>
              </a:rPr>
              <a:t>O</a:t>
            </a:r>
            <a:r>
              <a:rPr lang="en-US" altLang="ko-KR" dirty="0"/>
              <a:t>utputs)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Biomedical Engineering, </a:t>
            </a:r>
            <a:r>
              <a:rPr lang="en-US" altLang="ko-KR" dirty="0" err="1"/>
              <a:t>Inje</a:t>
            </a:r>
            <a:r>
              <a:rPr lang="en-US" altLang="ko-KR" dirty="0"/>
              <a:t>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DD5872F-B6C6-4DC7-9A80-271900DE1014}"/>
              </a:ext>
            </a:extLst>
          </p:cNvPr>
          <p:cNvSpPr/>
          <p:nvPr/>
        </p:nvSpPr>
        <p:spPr>
          <a:xfrm>
            <a:off x="4977745" y="1101127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6000" dirty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Part</a:t>
            </a:r>
            <a:r>
              <a:rPr kumimoji="1" lang="ko-KR" altLang="en-US" sz="6000" dirty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kumimoji="1" lang="en-US" altLang="ko-KR" sz="6000" dirty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1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6547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General Purpose Input Output </a:t>
            </a:r>
          </a:p>
          <a:p>
            <a:pPr marL="800100" lvl="2" indent="-342900">
              <a:spcBef>
                <a:spcPts val="10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altLang="ko-KR" dirty="0"/>
              <a:t>Is used for input or output </a:t>
            </a:r>
            <a:r>
              <a:rPr lang="en-US" altLang="ko-KR" dirty="0">
                <a:solidFill>
                  <a:srgbClr val="0000FF"/>
                </a:solidFill>
              </a:rPr>
              <a:t>binary</a:t>
            </a:r>
            <a:r>
              <a:rPr lang="en-US" altLang="ko-KR" dirty="0"/>
              <a:t> data from/to a device whose </a:t>
            </a:r>
            <a:r>
              <a:rPr lang="en-US" altLang="ko-KR" dirty="0">
                <a:solidFill>
                  <a:srgbClr val="0000FF"/>
                </a:solidFill>
              </a:rPr>
              <a:t>communication protocol </a:t>
            </a:r>
            <a:r>
              <a:rPr lang="en-US" altLang="ko-KR" dirty="0"/>
              <a:t>is </a:t>
            </a:r>
            <a:r>
              <a:rPr lang="en-US" altLang="ko-KR" dirty="0">
                <a:solidFill>
                  <a:srgbClr val="0000FF"/>
                </a:solidFill>
              </a:rPr>
              <a:t>not standard</a:t>
            </a:r>
            <a:r>
              <a:rPr lang="en-US" altLang="ko-KR" dirty="0"/>
              <a:t>.  </a:t>
            </a:r>
          </a:p>
          <a:p>
            <a:pPr marL="800100" lvl="2" indent="-342900">
              <a:spcBef>
                <a:spcPts val="10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altLang="ko-KR" dirty="0"/>
              <a:t>Each port pin can be </a:t>
            </a:r>
            <a:r>
              <a:rPr lang="en-US" altLang="ko-KR" dirty="0">
                <a:solidFill>
                  <a:srgbClr val="0000FF"/>
                </a:solidFill>
              </a:rPr>
              <a:t>individually selectable </a:t>
            </a:r>
            <a:r>
              <a:rPr lang="en-US" altLang="ko-KR" dirty="0"/>
              <a:t>for input or output mode.</a:t>
            </a:r>
          </a:p>
          <a:p>
            <a:pPr marL="800100" lvl="2" indent="-342900">
              <a:spcBef>
                <a:spcPts val="10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altLang="ko-KR" dirty="0"/>
              <a:t>All port pins have individually </a:t>
            </a:r>
            <a:r>
              <a:rPr lang="en-US" altLang="ko-KR" dirty="0">
                <a:solidFill>
                  <a:srgbClr val="0000FF"/>
                </a:solidFill>
              </a:rPr>
              <a:t>selectable pull-up resistors </a:t>
            </a:r>
            <a:r>
              <a:rPr lang="en-US" altLang="ko-KR" dirty="0"/>
              <a:t>with a supply-voltage invariant resistance.</a:t>
            </a:r>
          </a:p>
          <a:p>
            <a:pPr marL="228600" lvl="1">
              <a:spcBef>
                <a:spcPts val="1000"/>
              </a:spcBef>
              <a:buSzTx/>
              <a:buFont typeface="Arial" panose="020B0604020202020204" pitchFamily="34" charset="0"/>
              <a:buChar char="•"/>
            </a:pPr>
            <a:endParaRPr lang="en-US" altLang="ko-KR" dirty="0"/>
          </a:p>
          <a:p>
            <a:endParaRPr lang="en-US" altLang="ko-KR" sz="2400" dirty="0"/>
          </a:p>
          <a:p>
            <a:endParaRPr lang="en-US" altLang="ko-KR" sz="24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97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General Purpose </a:t>
            </a:r>
            <a:r>
              <a:rPr lang="en-US" altLang="ko-KR" sz="2400" dirty="0">
                <a:solidFill>
                  <a:srgbClr val="0000FF"/>
                </a:solidFill>
              </a:rPr>
              <a:t>Output</a:t>
            </a:r>
            <a:r>
              <a:rPr lang="en-US" altLang="ko-KR" sz="2400" dirty="0"/>
              <a:t> is used</a:t>
            </a:r>
          </a:p>
          <a:p>
            <a:pPr lvl="1"/>
            <a:r>
              <a:rPr lang="en-US" altLang="ko-KR" sz="2000" dirty="0"/>
              <a:t>to control a device whose function is controlled by binary value, i.e. ‘</a:t>
            </a:r>
            <a:r>
              <a:rPr lang="en-US" altLang="ko-KR" sz="2000" dirty="0">
                <a:latin typeface="Consolas" panose="020B0609020204030204" pitchFamily="49" charset="0"/>
              </a:rPr>
              <a:t>0</a:t>
            </a:r>
            <a:r>
              <a:rPr lang="en-US" altLang="ko-KR" sz="2000" dirty="0"/>
              <a:t>’ or ‘</a:t>
            </a:r>
            <a:r>
              <a:rPr lang="en-US" altLang="ko-KR" sz="2000" dirty="0">
                <a:latin typeface="Consolas" panose="020B0609020204030204" pitchFamily="49" charset="0"/>
              </a:rPr>
              <a:t>1</a:t>
            </a:r>
            <a:r>
              <a:rPr lang="en-US" altLang="ko-KR" sz="2000" dirty="0"/>
              <a:t>’.</a:t>
            </a:r>
          </a:p>
          <a:p>
            <a:pPr lvl="1"/>
            <a:r>
              <a:rPr lang="en-US" altLang="ko-KR" sz="2000" dirty="0"/>
              <a:t>Examples: </a:t>
            </a:r>
            <a:r>
              <a:rPr lang="en-US" altLang="ko-KR" sz="2000" u="sng" dirty="0"/>
              <a:t>small dc </a:t>
            </a:r>
            <a:r>
              <a:rPr lang="en-US" altLang="ko-KR" sz="2000" dirty="0"/>
              <a:t>power devices – Turn on/off </a:t>
            </a:r>
            <a:r>
              <a:rPr lang="en-US" altLang="ko-KR" sz="1600" dirty="0">
                <a:solidFill>
                  <a:srgbClr val="0000FF"/>
                </a:solidFill>
              </a:rPr>
              <a:t>LEDs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39" y="2781477"/>
            <a:ext cx="6711244" cy="27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6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General Purpose </a:t>
            </a:r>
            <a:r>
              <a:rPr lang="en-US" altLang="ko-KR" sz="2400" dirty="0">
                <a:solidFill>
                  <a:srgbClr val="0000FF"/>
                </a:solidFill>
              </a:rPr>
              <a:t>Output</a:t>
            </a:r>
            <a:r>
              <a:rPr lang="en-US" altLang="ko-KR" sz="2400" dirty="0"/>
              <a:t> Example</a:t>
            </a:r>
          </a:p>
          <a:p>
            <a:pPr lvl="1"/>
            <a:r>
              <a:rPr lang="en-US" altLang="ko-KR" sz="2000" dirty="0"/>
              <a:t>to control a device whose function is controlled by binary value, i.e. ‘</a:t>
            </a:r>
            <a:r>
              <a:rPr lang="en-US" altLang="ko-KR" sz="2000" dirty="0">
                <a:latin typeface="Consolas" panose="020B0609020204030204" pitchFamily="49" charset="0"/>
              </a:rPr>
              <a:t>0</a:t>
            </a:r>
            <a:r>
              <a:rPr lang="en-US" altLang="ko-KR" sz="2000" dirty="0"/>
              <a:t>’ or ‘</a:t>
            </a:r>
            <a:r>
              <a:rPr lang="en-US" altLang="ko-KR" sz="2000" dirty="0">
                <a:latin typeface="Consolas" panose="020B0609020204030204" pitchFamily="49" charset="0"/>
              </a:rPr>
              <a:t>1</a:t>
            </a:r>
            <a:r>
              <a:rPr lang="en-US" altLang="ko-KR" sz="2000" dirty="0"/>
              <a:t>’.</a:t>
            </a:r>
          </a:p>
          <a:p>
            <a:pPr lvl="1"/>
            <a:r>
              <a:rPr lang="en-US" altLang="ko-KR" sz="2000" dirty="0"/>
              <a:t>Example: </a:t>
            </a:r>
            <a:r>
              <a:rPr lang="en-US" altLang="ko-KR" sz="2000" u="sng" dirty="0"/>
              <a:t>medium or high dc power </a:t>
            </a:r>
            <a:r>
              <a:rPr lang="en-US" altLang="ko-KR" sz="2000" dirty="0"/>
              <a:t>devices - Turn on/off </a:t>
            </a:r>
            <a:r>
              <a:rPr lang="en-US" altLang="ko-KR" sz="2000" dirty="0">
                <a:solidFill>
                  <a:srgbClr val="0000FF"/>
                </a:solidFill>
              </a:rPr>
              <a:t>motors or lamps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81621"/>
            <a:ext cx="926538" cy="92653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25" y="3875575"/>
            <a:ext cx="594932" cy="101276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01" y="2681621"/>
            <a:ext cx="3985268" cy="2360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2F8EB1-CBAB-4C73-A223-3E6906908398}"/>
              </a:ext>
            </a:extLst>
          </p:cNvPr>
          <p:cNvSpPr txBox="1"/>
          <p:nvPr/>
        </p:nvSpPr>
        <p:spPr>
          <a:xfrm>
            <a:off x="5329383" y="4688455"/>
            <a:ext cx="106458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600" dirty="0"/>
              <a:t>Transistor</a:t>
            </a:r>
          </a:p>
          <a:p>
            <a:r>
              <a:rPr lang="en-US" altLang="ko-KR" sz="1600" dirty="0"/>
              <a:t>MOSFET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3696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General Purpose </a:t>
            </a:r>
            <a:r>
              <a:rPr lang="en-US" altLang="ko-KR" sz="2400" dirty="0">
                <a:solidFill>
                  <a:srgbClr val="0000FF"/>
                </a:solidFill>
              </a:rPr>
              <a:t>Output</a:t>
            </a:r>
            <a:r>
              <a:rPr lang="en-US" altLang="ko-KR" sz="2400" dirty="0"/>
              <a:t> Example</a:t>
            </a:r>
          </a:p>
          <a:p>
            <a:pPr lvl="1"/>
            <a:r>
              <a:rPr lang="en-US" altLang="ko-KR" sz="2000" dirty="0"/>
              <a:t>to control a device whose function is controlled by binary value, i.e. ‘0’ or ‘1’.</a:t>
            </a:r>
          </a:p>
          <a:p>
            <a:pPr lvl="1"/>
            <a:r>
              <a:rPr lang="en-US" altLang="ko-KR" sz="2000" dirty="0"/>
              <a:t>Example: low to high DC or AC power devices – Turn on/off </a:t>
            </a:r>
            <a:r>
              <a:rPr lang="en-US" altLang="ko-KR" sz="2000" dirty="0">
                <a:solidFill>
                  <a:srgbClr val="0000FF"/>
                </a:solidFill>
              </a:rPr>
              <a:t>relays (heater, </a:t>
            </a:r>
            <a:r>
              <a:rPr lang="en-US" altLang="ko-KR" sz="2000" dirty="0" err="1">
                <a:solidFill>
                  <a:srgbClr val="0000FF"/>
                </a:solidFill>
              </a:rPr>
              <a:t>aircon</a:t>
            </a:r>
            <a:r>
              <a:rPr lang="en-US" altLang="ko-KR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75" y="2890760"/>
            <a:ext cx="1481274" cy="83503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75" y="3894498"/>
            <a:ext cx="1481274" cy="111095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49" y="2656091"/>
            <a:ext cx="5539751" cy="24658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930D7A-C582-4ADF-B250-08167D49BAB4}"/>
              </a:ext>
            </a:extLst>
          </p:cNvPr>
          <p:cNvSpPr txBox="1"/>
          <p:nvPr/>
        </p:nvSpPr>
        <p:spPr>
          <a:xfrm>
            <a:off x="4038600" y="4829540"/>
            <a:ext cx="106458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600" dirty="0"/>
              <a:t>Transistor</a:t>
            </a:r>
          </a:p>
          <a:p>
            <a:r>
              <a:rPr lang="en-US" altLang="ko-KR" sz="1600" dirty="0"/>
              <a:t>MOSFET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9127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GPIO (General Purpose Input Output)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General Purpose </a:t>
            </a:r>
            <a:r>
              <a:rPr lang="en-US" altLang="ko-KR" sz="2400" dirty="0">
                <a:solidFill>
                  <a:srgbClr val="0000FF"/>
                </a:solidFill>
              </a:rPr>
              <a:t>Input</a:t>
            </a:r>
            <a:r>
              <a:rPr lang="en-US" altLang="ko-KR" sz="2400" dirty="0"/>
              <a:t> is used</a:t>
            </a:r>
          </a:p>
          <a:p>
            <a:pPr lvl="1"/>
            <a:r>
              <a:rPr lang="en-US" altLang="ko-KR" sz="2000" dirty="0"/>
              <a:t>to accept signal from a device whose output is binary value, i.e. ‘</a:t>
            </a:r>
            <a:r>
              <a:rPr lang="en-US" altLang="ko-KR" sz="2000" dirty="0">
                <a:latin typeface="Consolas" panose="020B0609020204030204" pitchFamily="49" charset="0"/>
              </a:rPr>
              <a:t>0</a:t>
            </a:r>
            <a:r>
              <a:rPr lang="en-US" altLang="ko-KR" sz="2000" dirty="0"/>
              <a:t>’ or ‘</a:t>
            </a:r>
            <a:r>
              <a:rPr lang="en-US" altLang="ko-KR" sz="2000" dirty="0">
                <a:latin typeface="Consolas" panose="020B0609020204030204" pitchFamily="49" charset="0"/>
              </a:rPr>
              <a:t>1</a:t>
            </a:r>
            <a:r>
              <a:rPr lang="en-US" altLang="ko-KR" sz="2000" dirty="0"/>
              <a:t>’.</a:t>
            </a:r>
          </a:p>
          <a:p>
            <a:pPr lvl="1"/>
            <a:r>
              <a:rPr lang="en-US" altLang="ko-KR" sz="2000" dirty="0"/>
              <a:t>Examples: switches</a:t>
            </a:r>
          </a:p>
          <a:p>
            <a:pPr lvl="1"/>
            <a:endParaRPr lang="en-US" altLang="ko-KR" sz="20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227" y="2356286"/>
            <a:ext cx="2915977" cy="3393227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6409884" y="3780720"/>
            <a:ext cx="851387" cy="1090516"/>
            <a:chOff x="6330784" y="3714244"/>
            <a:chExt cx="851387" cy="1090516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360" y="3714244"/>
              <a:ext cx="718237" cy="60869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330784" y="4435428"/>
              <a:ext cx="851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Switch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1691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2059</Words>
  <Application>Microsoft Office PowerPoint</Application>
  <PresentationFormat>와이드스크린</PresentationFormat>
  <Paragraphs>541</Paragraphs>
  <Slides>28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6" baseType="lpstr">
      <vt:lpstr>굴림</vt:lpstr>
      <vt:lpstr>맑은 고딕</vt:lpstr>
      <vt:lpstr>Arial</vt:lpstr>
      <vt:lpstr>Arial Narrow</vt:lpstr>
      <vt:lpstr>Calibri</vt:lpstr>
      <vt:lpstr>Consolas</vt:lpstr>
      <vt:lpstr>Wingdings</vt:lpstr>
      <vt:lpstr>Office 테마</vt:lpstr>
      <vt:lpstr>PowerPoint 프레젠테이션</vt:lpstr>
      <vt:lpstr>Objectives</vt:lpstr>
      <vt:lpstr>References</vt:lpstr>
      <vt:lpstr>GPIO</vt:lpstr>
      <vt:lpstr>GPIO (General Purpose Input Output)</vt:lpstr>
      <vt:lpstr>GPIO (General Purpose Input Output)</vt:lpstr>
      <vt:lpstr>GPIO (General Purpose Input Output)</vt:lpstr>
      <vt:lpstr>GPIO (General Purpose Input Output)</vt:lpstr>
      <vt:lpstr>GPIO (General Purpose Input Output)</vt:lpstr>
      <vt:lpstr>GPIO (General Purpose Input Output)</vt:lpstr>
      <vt:lpstr>GPIO (General Purpose Input Output)</vt:lpstr>
      <vt:lpstr>GPIO (General Purpose Input Output)</vt:lpstr>
      <vt:lpstr>GPIO (General Purpose Input Output)</vt:lpstr>
      <vt:lpstr>GPIO (General Purpose Input Output)</vt:lpstr>
      <vt:lpstr>GPIO (General Purpose Input Output)</vt:lpstr>
      <vt:lpstr>GPIO (General Purpose Input Output)</vt:lpstr>
      <vt:lpstr>GPIO (General Purpose Input Output)</vt:lpstr>
      <vt:lpstr>GPIO</vt:lpstr>
      <vt:lpstr>GPIO (General Purpose Input Output)</vt:lpstr>
      <vt:lpstr>GPIO (General Purpose Input Output)</vt:lpstr>
      <vt:lpstr>GPIO (General Purpose Input Output)</vt:lpstr>
      <vt:lpstr>GPIO (General Purpose Input Output)</vt:lpstr>
      <vt:lpstr>GPIO (General Purpose Input Output)</vt:lpstr>
      <vt:lpstr>GPIO (General Purpose Input Output)</vt:lpstr>
      <vt:lpstr>GPIO (General Purpose Input Output)</vt:lpstr>
      <vt:lpstr>GPIO (General Purpose Input Output)</vt:lpstr>
      <vt:lpstr>GPIO (General Purpose Input Output)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디지털시스템 및 마이크로컴퓨터 I</dc:title>
  <dc:creator>Jongman Cho</dc:creator>
  <cp:lastModifiedBy>조종만</cp:lastModifiedBy>
  <cp:revision>212</cp:revision>
  <cp:lastPrinted>2016-09-20T01:51:07Z</cp:lastPrinted>
  <dcterms:created xsi:type="dcterms:W3CDTF">2016-05-12T04:38:44Z</dcterms:created>
  <dcterms:modified xsi:type="dcterms:W3CDTF">2022-04-20T01:36:29Z</dcterms:modified>
</cp:coreProperties>
</file>