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</p:sldMasterIdLst>
  <p:notesMasterIdLst>
    <p:notesMasterId r:id="rId83"/>
  </p:notesMasterIdLst>
  <p:sldIdLst>
    <p:sldId id="346" r:id="rId5"/>
    <p:sldId id="348" r:id="rId6"/>
    <p:sldId id="279" r:id="rId7"/>
    <p:sldId id="257" r:id="rId8"/>
    <p:sldId id="291" r:id="rId9"/>
    <p:sldId id="294" r:id="rId10"/>
    <p:sldId id="283" r:id="rId11"/>
    <p:sldId id="258" r:id="rId12"/>
    <p:sldId id="296" r:id="rId13"/>
    <p:sldId id="295" r:id="rId14"/>
    <p:sldId id="259" r:id="rId15"/>
    <p:sldId id="260" r:id="rId16"/>
    <p:sldId id="261" r:id="rId17"/>
    <p:sldId id="284" r:id="rId18"/>
    <p:sldId id="264" r:id="rId19"/>
    <p:sldId id="267" r:id="rId20"/>
    <p:sldId id="266" r:id="rId21"/>
    <p:sldId id="268" r:id="rId22"/>
    <p:sldId id="269" r:id="rId23"/>
    <p:sldId id="285" r:id="rId24"/>
    <p:sldId id="297" r:id="rId25"/>
    <p:sldId id="299" r:id="rId26"/>
    <p:sldId id="271" r:id="rId27"/>
    <p:sldId id="300" r:id="rId28"/>
    <p:sldId id="287" r:id="rId29"/>
    <p:sldId id="272" r:id="rId30"/>
    <p:sldId id="289" r:id="rId31"/>
    <p:sldId id="273" r:id="rId32"/>
    <p:sldId id="290" r:id="rId33"/>
    <p:sldId id="277" r:id="rId34"/>
    <p:sldId id="278" r:id="rId35"/>
    <p:sldId id="293" r:id="rId36"/>
    <p:sldId id="345" r:id="rId37"/>
    <p:sldId id="301" r:id="rId38"/>
    <p:sldId id="347" r:id="rId39"/>
    <p:sldId id="311" r:id="rId40"/>
    <p:sldId id="310" r:id="rId41"/>
    <p:sldId id="270" r:id="rId42"/>
    <p:sldId id="312" r:id="rId43"/>
    <p:sldId id="313" r:id="rId44"/>
    <p:sldId id="314" r:id="rId45"/>
    <p:sldId id="315" r:id="rId46"/>
    <p:sldId id="281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07" r:id="rId59"/>
    <p:sldId id="305" r:id="rId60"/>
    <p:sldId id="327" r:id="rId61"/>
    <p:sldId id="308" r:id="rId62"/>
    <p:sldId id="328" r:id="rId63"/>
    <p:sldId id="329" r:id="rId64"/>
    <p:sldId id="330" r:id="rId65"/>
    <p:sldId id="331" r:id="rId66"/>
    <p:sldId id="306" r:id="rId67"/>
    <p:sldId id="332" r:id="rId68"/>
    <p:sldId id="309" r:id="rId69"/>
    <p:sldId id="333" r:id="rId70"/>
    <p:sldId id="298" r:id="rId71"/>
    <p:sldId id="334" r:id="rId72"/>
    <p:sldId id="335" r:id="rId73"/>
    <p:sldId id="339" r:id="rId74"/>
    <p:sldId id="340" r:id="rId75"/>
    <p:sldId id="341" r:id="rId76"/>
    <p:sldId id="342" r:id="rId77"/>
    <p:sldId id="288" r:id="rId78"/>
    <p:sldId id="343" r:id="rId79"/>
    <p:sldId id="344" r:id="rId80"/>
    <p:sldId id="337" r:id="rId81"/>
    <p:sldId id="338" r:id="rId8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AE"/>
    <a:srgbClr val="3333FF"/>
    <a:srgbClr val="CCCCFF"/>
    <a:srgbClr val="99FF33"/>
    <a:srgbClr val="EB3542"/>
    <a:srgbClr val="CCFFCC"/>
    <a:srgbClr val="FF00FF"/>
    <a:srgbClr val="9933FF"/>
    <a:srgbClr val="7E7B8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217" autoAdjust="0"/>
  </p:normalViewPr>
  <p:slideViewPr>
    <p:cSldViewPr>
      <p:cViewPr varScale="1">
        <p:scale>
          <a:sx n="151" d="100"/>
          <a:sy n="151" d="100"/>
        </p:scale>
        <p:origin x="212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7B7C-3067-42A9-A4E6-1E6171A71EC7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23F0-6850-4301-BBF7-F28E894FD5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97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B23F0-6850-4301-BBF7-F28E894FD597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84BBF-FAA9-48A6-AD14-C152C33390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72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C53B-5EC9-4F1F-AA8A-A7AB6D7214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116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AA53-0BE5-4576-A9E7-22057C51D0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172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674B-A77A-4883-AC09-956B48053F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012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E024-E831-4E0C-B1BD-08B776D30B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537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5178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8837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4221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30974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03559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4534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35350-8714-413B-8798-A41BBA0960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761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05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5324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95809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65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1268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074491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4258A-4D38-4964-BF44-A6866EDE2F8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9747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2F7C8-A65D-4B84-865B-06C2AC4807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082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3925-14A6-4DB2-A3C8-8A1CBDF5A8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8960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15615-B95F-4283-8F45-506E6D36CF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369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2D35-FCD0-44A8-BCB9-2F3B9974A7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894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08C15-CA6C-4903-9B26-0C311490DC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6834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9ECA1-00D8-48EE-8B4B-F6CB09D4D4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93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A123-49B4-472A-B563-6D85760B16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961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9C8EE-7C83-4F42-91B8-042D334F27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8367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495DD-D00C-466F-B4A3-B2A8505B0B8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173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5D66B-D3B7-40DE-A66A-8E1C0ED45F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4227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001E-1570-48C1-B5EC-FE3A7332A4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5239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2A3A67-D31B-4DDF-8184-DAFEE3A781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974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E8C9A4-2AB6-4B7A-B7E2-107C35693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B03FC63-EC0D-4FA4-B724-9710890D9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4F29EF-6694-4845-83B2-29BBAAE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2A28F6-DDA7-4AF8-A19B-9318D043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7F7013-CBEA-4A70-9C38-013552205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113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465DA3-9B1D-4A7B-A691-EC31CB1E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E520DC-B27C-461B-BA40-F92205563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6E90AE-C01F-45E2-BFE4-83E3164E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BD453A-8849-46C3-B5DC-3714D181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022E18-D370-4885-9994-A7CDA388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66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9ADD-78A5-446E-8153-BE94514F16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237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A9B7C-C2C8-4441-A789-D0286E12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213222-AAD2-4F66-86F8-99070E65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DC5F05-72EE-4F16-90BD-80D1E5EA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2FE007-CD31-4629-A6B6-F64667C9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E8296B4-8B43-4DD8-8293-9AA787B7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021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B73AC3-A925-4B2D-ADD7-CCA106C9D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5101F6-A5F8-4365-9C29-AF9268208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D05F9-9413-4121-BA62-899B3268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C75A60F-C6C6-4C03-9C32-B1CC793C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E4F83D-E35A-4021-8F47-7B915A8D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FF9841-F67B-493C-845C-532DAAB4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83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B9CBE3-2CEC-41E2-A43D-99859EE9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84ABA0-388F-4857-9617-42B79BEC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7447C4-F382-4787-8534-33D967FA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EC74268-9044-4BD5-9AC1-8132016B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5A10E5A-3C77-4173-A4AE-117145D8C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630B731-391E-4B83-B4E3-8E16A198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C6D82BA-7A31-4AC8-9049-E9C14A014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2629FD4-0958-4BD9-9D77-437AD4DD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70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7A0715-3326-4D6A-9E1D-61642BFF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7C8B33-7FFD-44AD-81C9-70ADB230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5631DE-079B-4866-8E11-8901A8C9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17791E-6770-4258-B800-5A5A9722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834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FF2D546-ADCF-40BF-A05E-99BB7BCB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D84DE4-38AB-443F-BE62-1C2BC054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AD928A-7AB0-4DAB-85A6-4DA34DDD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465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37210D-CBD9-42D3-A5FD-C8C6029C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843A74-0632-4536-A618-099603CC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DA19CF-4711-4A84-9F0B-E4B01E63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13A375-927C-4128-93EC-0697B547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8514FC-1E1F-4DF7-94A7-F8E3AC8A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35A707-6C56-4C46-9249-6D6A60B0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423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C92654-BD2D-4A9D-A97C-645A208F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0A4876-AA81-4B15-9350-F2233BFA9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515ECBC-2BAF-419A-B8CD-55566AE9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7403CA-5FD8-4D4C-9280-D69D3803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73EBD8-C604-4988-93C0-0282877E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7AEBFB-AD0D-4FAB-A294-01F72F11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404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7AE972-20AF-4E4E-88A1-9AFA6477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A68C7A-3AC6-4510-A139-8C5EE4D64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0D565A-4C6B-422A-8C54-225F8FE1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D880B-295A-4178-B643-ACCBD980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5748F8-10A6-4144-9D21-BCC45C5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21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B224E6A-4AF8-4F5F-BF5B-4881D2B7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8568188-574C-4298-BF9F-3A763564F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A4F81A-BB15-4349-A934-E4FB61EC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B36CEF-A512-4164-9B38-A7656312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8F978E-8F7D-4483-899E-2FE1D0D51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4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E450C-CC5F-4A12-8852-301A0C2651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26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021FC-2991-42DC-BF9E-93953A1DE5D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07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8F1A-79C5-44EF-8AE1-4366D7F3F1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0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DAB6-718A-49A7-B989-7B1A8291E3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212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B4C60-C7F3-49C6-908E-90E476B231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604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+mn-lt"/>
              </a:defRPr>
            </a:lvl1pPr>
          </a:lstStyle>
          <a:p>
            <a:pPr>
              <a:defRPr/>
            </a:pPr>
            <a:fld id="{70AB39AF-7591-4DB2-9334-A13B06ED39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890301-7FBB-446F-BF8F-6FF1EA40650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92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F0639CF-0666-4E6B-A09A-50AF07EA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6D45E5-CC0E-4E52-BB5D-AC630E09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838870-09AC-48D1-99A2-122FD2CAC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8EB0-EC60-4364-8C07-E30271590145}" type="datetimeFigureOut">
              <a:rPr lang="ko-KR" altLang="en-US" smtClean="0"/>
              <a:t>2022-02-24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297325-0DC5-46EE-882B-AD086250E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971CEB-611D-4A68-945A-ED5CE6C30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87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4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9" Type="http://schemas.openxmlformats.org/officeDocument/2006/relationships/image" Target="../media/image24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0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910.pn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8" Type="http://schemas.openxmlformats.org/officeDocument/2006/relationships/image" Target="../media/image200.png"/><Relationship Id="rId3" Type="http://schemas.openxmlformats.org/officeDocument/2006/relationships/image" Target="../media/image80.jpeg"/><Relationship Id="rId21" Type="http://schemas.openxmlformats.org/officeDocument/2006/relationships/image" Target="../media/image231.png"/><Relationship Id="rId12" Type="http://schemas.openxmlformats.org/officeDocument/2006/relationships/image" Target="../media/image150.png"/><Relationship Id="rId17" Type="http://schemas.openxmlformats.org/officeDocument/2006/relationships/image" Target="../media/image81.jpeg"/><Relationship Id="rId2" Type="http://schemas.openxmlformats.org/officeDocument/2006/relationships/image" Target="../media/image79.jpeg"/><Relationship Id="rId16" Type="http://schemas.openxmlformats.org/officeDocument/2006/relationships/image" Target="../media/image190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0.png"/><Relationship Id="rId23" Type="http://schemas.openxmlformats.org/officeDocument/2006/relationships/image" Target="../media/image240.png"/><Relationship Id="rId19" Type="http://schemas.openxmlformats.org/officeDocument/2006/relationships/image" Target="../media/image212.png"/><Relationship Id="rId14" Type="http://schemas.openxmlformats.org/officeDocument/2006/relationships/image" Target="../media/image170.png"/><Relationship Id="rId22" Type="http://schemas.openxmlformats.org/officeDocument/2006/relationships/image" Target="../media/image2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290.png"/><Relationship Id="rId21" Type="http://schemas.openxmlformats.org/officeDocument/2006/relationships/image" Target="../media/image330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0.png"/><Relationship Id="rId20" Type="http://schemas.openxmlformats.org/officeDocument/2006/relationships/image" Target="../media/image320.png"/><Relationship Id="rId1" Type="http://schemas.openxmlformats.org/officeDocument/2006/relationships/vmlDrawing" Target="../drawings/vmlDrawing1.vml"/><Relationship Id="rId11" Type="http://schemas.openxmlformats.org/officeDocument/2006/relationships/image" Target="../media/image311.png"/><Relationship Id="rId15" Type="http://schemas.openxmlformats.org/officeDocument/2006/relationships/image" Target="../media/image82.png"/><Relationship Id="rId19" Type="http://schemas.openxmlformats.org/officeDocument/2006/relationships/image" Target="../media/image300.png"/><Relationship Id="rId1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18" Type="http://schemas.openxmlformats.org/officeDocument/2006/relationships/oleObject" Target="../embeddings/oleObject2.bin"/><Relationship Id="rId26" Type="http://schemas.openxmlformats.org/officeDocument/2006/relationships/image" Target="../media/image410.png"/><Relationship Id="rId21" Type="http://schemas.openxmlformats.org/officeDocument/2006/relationships/image" Target="../media/image360.png"/><Relationship Id="rId17" Type="http://schemas.openxmlformats.org/officeDocument/2006/relationships/image" Target="../media/image83.png"/><Relationship Id="rId25" Type="http://schemas.openxmlformats.org/officeDocument/2006/relationships/image" Target="../media/image40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350.png"/><Relationship Id="rId29" Type="http://schemas.openxmlformats.org/officeDocument/2006/relationships/image" Target="../media/image452.png"/><Relationship Id="rId1" Type="http://schemas.openxmlformats.org/officeDocument/2006/relationships/vmlDrawing" Target="../drawings/vmlDrawing2.vml"/><Relationship Id="rId24" Type="http://schemas.openxmlformats.org/officeDocument/2006/relationships/image" Target="../media/image391.png"/><Relationship Id="rId15" Type="http://schemas.openxmlformats.org/officeDocument/2006/relationships/image" Target="../media/image430.png"/><Relationship Id="rId23" Type="http://schemas.openxmlformats.org/officeDocument/2006/relationships/image" Target="../media/image380.png"/><Relationship Id="rId28" Type="http://schemas.openxmlformats.org/officeDocument/2006/relationships/image" Target="../media/image441.png"/><Relationship Id="rId19" Type="http://schemas.openxmlformats.org/officeDocument/2006/relationships/image" Target="../media/image83.png"/><Relationship Id="rId22" Type="http://schemas.openxmlformats.org/officeDocument/2006/relationships/image" Target="../media/image370.png"/><Relationship Id="rId27" Type="http://schemas.openxmlformats.org/officeDocument/2006/relationships/image" Target="../media/image4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560.png"/><Relationship Id="rId10" Type="http://schemas.openxmlformats.org/officeDocument/2006/relationships/image" Target="../media/image550.png"/><Relationship Id="rId9" Type="http://schemas.openxmlformats.org/officeDocument/2006/relationships/image" Target="../media/image540.png"/><Relationship Id="rId14" Type="http://schemas.openxmlformats.org/officeDocument/2006/relationships/image" Target="../media/image5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0.png"/></Relationships>
</file>

<file path=ppt/slides/_rels/slide6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20.png"/><Relationship Id="rId10" Type="http://schemas.openxmlformats.org/officeDocument/2006/relationships/image" Target="../media/image91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9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7.png"/><Relationship Id="rId7" Type="http://schemas.openxmlformats.org/officeDocument/2006/relationships/image" Target="../media/image131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0.png"/><Relationship Id="rId5" Type="http://schemas.openxmlformats.org/officeDocument/2006/relationships/image" Target="../media/image129.png"/><Relationship Id="rId4" Type="http://schemas.openxmlformats.org/officeDocument/2006/relationships/image" Target="../media/image106.jpeg"/><Relationship Id="rId9" Type="http://schemas.openxmlformats.org/officeDocument/2006/relationships/image" Target="../media/image1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1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96752"/>
            <a:ext cx="8382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ko-KR" altLang="en-US" sz="4000" dirty="0">
                <a:latin typeface="+mj-ea"/>
                <a:ea typeface="+mj-ea"/>
              </a:rPr>
              <a:t>디지털시스템 및 마이크로 컴퓨터 </a:t>
            </a:r>
            <a:r>
              <a:rPr lang="en-US" altLang="ko-KR" sz="4000" dirty="0">
                <a:latin typeface="+mj-ea"/>
                <a:ea typeface="+mj-ea"/>
              </a:rPr>
              <a:t>I</a:t>
            </a:r>
          </a:p>
          <a:p>
            <a:pPr algn="ctr" eaLnBrk="1" hangingPunct="1">
              <a:spcBef>
                <a:spcPct val="0"/>
              </a:spcBef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ko-KR" sz="4000" dirty="0">
                <a:solidFill>
                  <a:srgbClr val="0033CC"/>
                </a:solidFill>
              </a:rPr>
              <a:t>2 </a:t>
            </a:r>
            <a:r>
              <a:rPr lang="ko-KR" altLang="en-US" sz="4000" dirty="0">
                <a:solidFill>
                  <a:srgbClr val="0033CC"/>
                </a:solidFill>
              </a:rPr>
              <a:t>주차</a:t>
            </a:r>
            <a:r>
              <a:rPr lang="en-US" altLang="ko-KR" sz="4000" dirty="0">
                <a:solidFill>
                  <a:srgbClr val="0033CC"/>
                </a:solidFill>
              </a:rPr>
              <a:t> </a:t>
            </a:r>
            <a:r>
              <a:rPr lang="ko-KR" altLang="en-US" sz="4000" dirty="0">
                <a:solidFill>
                  <a:srgbClr val="0033CC"/>
                </a:solidFill>
              </a:rPr>
              <a:t>강의</a:t>
            </a:r>
            <a:endParaRPr lang="en-US" altLang="ko-KR" sz="4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0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Object 4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2422525" y="2060848"/>
                <a:ext cx="4437063" cy="106521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219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2422525" y="2060848"/>
                <a:ext cx="4437063" cy="1065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Object 6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2484438" y="3284811"/>
                <a:ext cx="4981575" cy="9540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147.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=64+32+7+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103.37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22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2484438" y="3284811"/>
                <a:ext cx="4981575" cy="954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468313" y="2060848"/>
            <a:ext cx="1676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7030A0"/>
                </a:solidFill>
              </a:rPr>
              <a:t>Radix</a:t>
            </a:r>
            <a:r>
              <a:rPr lang="en-US" altLang="ko-KR" dirty="0">
                <a:solidFill>
                  <a:srgbClr val="000000"/>
                </a:solidFill>
              </a:rPr>
              <a:t>(</a:t>
            </a:r>
            <a:r>
              <a:rPr lang="en-US" altLang="ko-KR" dirty="0">
                <a:solidFill>
                  <a:srgbClr val="7030A0"/>
                </a:solidFill>
              </a:rPr>
              <a:t>Base</a:t>
            </a:r>
            <a:r>
              <a:rPr lang="en-US" altLang="ko-KR" dirty="0">
                <a:solidFill>
                  <a:srgbClr val="000000"/>
                </a:solidFill>
              </a:rPr>
              <a:t>):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457200" y="3394348"/>
            <a:ext cx="1676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00"/>
                </a:solidFill>
              </a:rPr>
              <a:t>Example: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0F23D1A-2B19-473A-BE24-11C7892B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03933"/>
            <a:ext cx="2519363" cy="3968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/>
              <a:t>Positional Notation</a:t>
            </a:r>
          </a:p>
        </p:txBody>
      </p:sp>
    </p:spTree>
    <p:extLst>
      <p:ext uri="{BB962C8B-B14F-4D97-AF65-F5344CB8AC3E}">
        <p14:creationId xmlns:p14="http://schemas.microsoft.com/office/powerpoint/2010/main" val="249363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7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533400" y="2060848"/>
                <a:ext cx="7620000" cy="4778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⋅⋅⋅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024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533400" y="2060848"/>
                <a:ext cx="7620000" cy="4778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Object 9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828800" y="2708920"/>
                <a:ext cx="5724525" cy="6540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remainder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024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828800" y="2708920"/>
                <a:ext cx="5724525" cy="654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11"/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1828800" y="3573016"/>
                <a:ext cx="6254750" cy="6762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remainder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024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1828800" y="3573016"/>
                <a:ext cx="6254750" cy="676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Object 13"/>
              <p:cNvSpPr txBox="1"/>
              <p:nvPr/>
            </p:nvSpPr>
            <p:spPr bwMode="auto">
              <a:xfrm>
                <a:off x="1828800" y="4437112"/>
                <a:ext cx="5715000" cy="7270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remainder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0246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437112"/>
                <a:ext cx="5715000" cy="727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381000" y="1524000"/>
            <a:ext cx="4419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latin typeface="굴림" pitchFamily="50" charset="-127"/>
              </a:rPr>
              <a:t> </a:t>
            </a:r>
            <a:r>
              <a:rPr lang="en-US" altLang="ko-KR" dirty="0"/>
              <a:t>Conversion of </a:t>
            </a:r>
            <a:r>
              <a:rPr lang="en-US" altLang="ko-KR" dirty="0">
                <a:solidFill>
                  <a:srgbClr val="7030A0"/>
                </a:solidFill>
              </a:rPr>
              <a:t>decimal</a:t>
            </a:r>
            <a:r>
              <a:rPr lang="en-US" altLang="ko-KR" dirty="0"/>
              <a:t> to </a:t>
            </a:r>
            <a:r>
              <a:rPr lang="en-US" altLang="ko-KR" dirty="0">
                <a:solidFill>
                  <a:srgbClr val="7030A0"/>
                </a:solidFill>
              </a:rPr>
              <a:t>base-</a:t>
            </a:r>
            <a:r>
              <a:rPr lang="en-US" altLang="ko-KR" i="1" dirty="0">
                <a:solidFill>
                  <a:srgbClr val="7030A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90016" y="5283621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16" y="5283621"/>
                <a:ext cx="44595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2089101" y="2514601"/>
            <a:ext cx="720725" cy="360363"/>
            <a:chOff x="1746" y="1389"/>
            <a:chExt cx="680" cy="317"/>
          </a:xfrm>
        </p:grpSpPr>
        <p:sp>
          <p:nvSpPr>
            <p:cNvPr id="11302" name="Line 9"/>
            <p:cNvSpPr>
              <a:spLocks noChangeShapeType="1"/>
            </p:cNvSpPr>
            <p:nvPr/>
          </p:nvSpPr>
          <p:spPr bwMode="auto">
            <a:xfrm flipH="1">
              <a:off x="1746" y="170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303" name="Line 10"/>
            <p:cNvSpPr>
              <a:spLocks noChangeShapeType="1"/>
            </p:cNvSpPr>
            <p:nvPr/>
          </p:nvSpPr>
          <p:spPr bwMode="auto">
            <a:xfrm flipV="1">
              <a:off x="1746" y="1389"/>
              <a:ext cx="22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2214513" y="2535239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53</a:t>
            </a:r>
          </a:p>
        </p:txBody>
      </p:sp>
      <p:sp>
        <p:nvSpPr>
          <p:cNvPr id="11271" name="Text Box 13"/>
          <p:cNvSpPr txBox="1">
            <a:spLocks noChangeArrowheads="1"/>
          </p:cNvSpPr>
          <p:nvPr/>
        </p:nvSpPr>
        <p:spPr bwMode="auto">
          <a:xfrm>
            <a:off x="1763688" y="2530476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11272" name="Group 14"/>
          <p:cNvGrpSpPr>
            <a:grpSpLocks/>
          </p:cNvGrpSpPr>
          <p:nvPr/>
        </p:nvGrpSpPr>
        <p:grpSpPr bwMode="auto">
          <a:xfrm>
            <a:off x="2108151" y="3013076"/>
            <a:ext cx="720725" cy="360363"/>
            <a:chOff x="1746" y="1389"/>
            <a:chExt cx="680" cy="317"/>
          </a:xfrm>
        </p:grpSpPr>
        <p:sp>
          <p:nvSpPr>
            <p:cNvPr id="11300" name="Line 15"/>
            <p:cNvSpPr>
              <a:spLocks noChangeShapeType="1"/>
            </p:cNvSpPr>
            <p:nvPr/>
          </p:nvSpPr>
          <p:spPr bwMode="auto">
            <a:xfrm flipH="1">
              <a:off x="1746" y="170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301" name="Line 16"/>
            <p:cNvSpPr>
              <a:spLocks noChangeShapeType="1"/>
            </p:cNvSpPr>
            <p:nvPr/>
          </p:nvSpPr>
          <p:spPr bwMode="auto">
            <a:xfrm flipV="1">
              <a:off x="1746" y="1389"/>
              <a:ext cx="22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2233563" y="3033714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26</a:t>
            </a: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1763688" y="3028951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grpSp>
        <p:nvGrpSpPr>
          <p:cNvPr id="11275" name="Group 19"/>
          <p:cNvGrpSpPr>
            <a:grpSpLocks/>
          </p:cNvGrpSpPr>
          <p:nvPr/>
        </p:nvGrpSpPr>
        <p:grpSpPr bwMode="auto">
          <a:xfrm>
            <a:off x="2108151" y="3446464"/>
            <a:ext cx="720725" cy="360363"/>
            <a:chOff x="1746" y="1389"/>
            <a:chExt cx="680" cy="317"/>
          </a:xfrm>
        </p:grpSpPr>
        <p:sp>
          <p:nvSpPr>
            <p:cNvPr id="11298" name="Line 20"/>
            <p:cNvSpPr>
              <a:spLocks noChangeShapeType="1"/>
            </p:cNvSpPr>
            <p:nvPr/>
          </p:nvSpPr>
          <p:spPr bwMode="auto">
            <a:xfrm flipH="1">
              <a:off x="1746" y="1706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299" name="Line 21"/>
            <p:cNvSpPr>
              <a:spLocks noChangeShapeType="1"/>
            </p:cNvSpPr>
            <p:nvPr/>
          </p:nvSpPr>
          <p:spPr bwMode="auto">
            <a:xfrm flipV="1">
              <a:off x="1746" y="1389"/>
              <a:ext cx="227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2233563" y="3467102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</p:txBody>
      </p:sp>
      <p:sp>
        <p:nvSpPr>
          <p:cNvPr id="11277" name="Text Box 23"/>
          <p:cNvSpPr txBox="1">
            <a:spLocks noChangeArrowheads="1"/>
          </p:cNvSpPr>
          <p:nvPr/>
        </p:nvSpPr>
        <p:spPr bwMode="auto">
          <a:xfrm>
            <a:off x="1763688" y="346233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1278" name="Line 25"/>
          <p:cNvSpPr>
            <a:spLocks noChangeShapeType="1"/>
          </p:cNvSpPr>
          <p:nvPr/>
        </p:nvSpPr>
        <p:spPr bwMode="auto">
          <a:xfrm flipH="1">
            <a:off x="2108151" y="4238627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79" name="Line 26"/>
          <p:cNvSpPr>
            <a:spLocks noChangeShapeType="1"/>
          </p:cNvSpPr>
          <p:nvPr/>
        </p:nvSpPr>
        <p:spPr bwMode="auto">
          <a:xfrm flipV="1">
            <a:off x="2108151" y="3878264"/>
            <a:ext cx="2413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80" name="Text Box 27"/>
          <p:cNvSpPr txBox="1">
            <a:spLocks noChangeArrowheads="1"/>
          </p:cNvSpPr>
          <p:nvPr/>
        </p:nvSpPr>
        <p:spPr bwMode="auto">
          <a:xfrm>
            <a:off x="2233563" y="3898902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1763688" y="3894139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 flipH="1">
            <a:off x="2108151" y="4741865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83" name="Line 36"/>
          <p:cNvSpPr>
            <a:spLocks noChangeShapeType="1"/>
          </p:cNvSpPr>
          <p:nvPr/>
        </p:nvSpPr>
        <p:spPr bwMode="auto">
          <a:xfrm flipV="1">
            <a:off x="2108151" y="4381502"/>
            <a:ext cx="2413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84" name="Text Box 37"/>
          <p:cNvSpPr txBox="1">
            <a:spLocks noChangeArrowheads="1"/>
          </p:cNvSpPr>
          <p:nvPr/>
        </p:nvSpPr>
        <p:spPr bwMode="auto">
          <a:xfrm>
            <a:off x="2233563" y="4402140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11285" name="Text Box 38"/>
          <p:cNvSpPr txBox="1">
            <a:spLocks noChangeArrowheads="1"/>
          </p:cNvSpPr>
          <p:nvPr/>
        </p:nvSpPr>
        <p:spPr bwMode="auto">
          <a:xfrm>
            <a:off x="1763688" y="4397377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1286" name="Line 40"/>
          <p:cNvSpPr>
            <a:spLocks noChangeShapeType="1"/>
          </p:cNvSpPr>
          <p:nvPr/>
        </p:nvSpPr>
        <p:spPr bwMode="auto">
          <a:xfrm flipH="1">
            <a:off x="2108151" y="5246690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87" name="Line 41"/>
          <p:cNvSpPr>
            <a:spLocks noChangeShapeType="1"/>
          </p:cNvSpPr>
          <p:nvPr/>
        </p:nvSpPr>
        <p:spPr bwMode="auto">
          <a:xfrm flipV="1">
            <a:off x="2108151" y="4886327"/>
            <a:ext cx="2413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288" name="Text Box 42"/>
          <p:cNvSpPr txBox="1">
            <a:spLocks noChangeArrowheads="1"/>
          </p:cNvSpPr>
          <p:nvPr/>
        </p:nvSpPr>
        <p:spPr bwMode="auto">
          <a:xfrm>
            <a:off x="2233563" y="4906965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11289" name="Text Box 43"/>
          <p:cNvSpPr txBox="1">
            <a:spLocks noChangeArrowheads="1"/>
          </p:cNvSpPr>
          <p:nvPr/>
        </p:nvSpPr>
        <p:spPr bwMode="auto">
          <a:xfrm>
            <a:off x="1763688" y="4902202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1290" name="Text Box 44"/>
          <p:cNvSpPr txBox="1">
            <a:spLocks noChangeArrowheads="1"/>
          </p:cNvSpPr>
          <p:nvPr/>
        </p:nvSpPr>
        <p:spPr bwMode="auto">
          <a:xfrm>
            <a:off x="2933650" y="3024189"/>
            <a:ext cx="1820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11291" name="Text Box 46"/>
          <p:cNvSpPr txBox="1">
            <a:spLocks noChangeArrowheads="1"/>
          </p:cNvSpPr>
          <p:nvPr/>
        </p:nvSpPr>
        <p:spPr bwMode="auto">
          <a:xfrm>
            <a:off x="2933650" y="3435352"/>
            <a:ext cx="196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</a:t>
            </a:r>
            <a:r>
              <a:rPr lang="en-US" altLang="ko-KR" dirty="0">
                <a:solidFill>
                  <a:srgbClr val="33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1292" name="Text Box 47"/>
          <p:cNvSpPr txBox="1">
            <a:spLocks noChangeArrowheads="1"/>
          </p:cNvSpPr>
          <p:nvPr/>
        </p:nvSpPr>
        <p:spPr bwMode="auto">
          <a:xfrm>
            <a:off x="2933650" y="3883027"/>
            <a:ext cx="196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1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</a:p>
        </p:txBody>
      </p:sp>
      <p:sp>
        <p:nvSpPr>
          <p:cNvPr id="11293" name="Text Box 48"/>
          <p:cNvSpPr txBox="1">
            <a:spLocks noChangeArrowheads="1"/>
          </p:cNvSpPr>
          <p:nvPr/>
        </p:nvSpPr>
        <p:spPr bwMode="auto">
          <a:xfrm>
            <a:off x="2933650" y="4314827"/>
            <a:ext cx="1820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</a:t>
            </a:r>
            <a:r>
              <a:rPr lang="en-US" altLang="ko-KR" dirty="0">
                <a:solidFill>
                  <a:srgbClr val="9933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</p:txBody>
      </p:sp>
      <p:sp>
        <p:nvSpPr>
          <p:cNvPr id="11294" name="Text Box 49"/>
          <p:cNvSpPr txBox="1">
            <a:spLocks noChangeArrowheads="1"/>
          </p:cNvSpPr>
          <p:nvPr/>
        </p:nvSpPr>
        <p:spPr bwMode="auto">
          <a:xfrm>
            <a:off x="2933650" y="4818065"/>
            <a:ext cx="1820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</p:txBody>
      </p:sp>
      <p:sp>
        <p:nvSpPr>
          <p:cNvPr id="11295" name="Text Box 50"/>
          <p:cNvSpPr txBox="1">
            <a:spLocks noChangeArrowheads="1"/>
          </p:cNvSpPr>
          <p:nvPr/>
        </p:nvSpPr>
        <p:spPr bwMode="auto">
          <a:xfrm>
            <a:off x="2233563" y="5338765"/>
            <a:ext cx="311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11296" name="Text Box 51"/>
          <p:cNvSpPr txBox="1">
            <a:spLocks noChangeArrowheads="1"/>
          </p:cNvSpPr>
          <p:nvPr/>
        </p:nvSpPr>
        <p:spPr bwMode="auto">
          <a:xfrm>
            <a:off x="2933650" y="5251453"/>
            <a:ext cx="189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rem. = </a:t>
            </a:r>
            <a:r>
              <a:rPr lang="en-US" altLang="ko-KR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ko-KR" i="1" dirty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altLang="ko-KR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</p:txBody>
      </p:sp>
      <p:sp>
        <p:nvSpPr>
          <p:cNvPr id="11268" name="Text Box 56"/>
          <p:cNvSpPr txBox="1">
            <a:spLocks noChangeArrowheads="1"/>
          </p:cNvSpPr>
          <p:nvPr/>
        </p:nvSpPr>
        <p:spPr bwMode="auto">
          <a:xfrm>
            <a:off x="304800" y="1600200"/>
            <a:ext cx="585137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Example: </a:t>
            </a:r>
            <a:r>
              <a:rPr lang="en-US" altLang="ko-KR" dirty="0">
                <a:solidFill>
                  <a:srgbClr val="7030A0"/>
                </a:solidFill>
              </a:rPr>
              <a:t>decimal integer</a:t>
            </a:r>
            <a:r>
              <a:rPr lang="en-US" altLang="ko-KR" dirty="0"/>
              <a:t> to </a:t>
            </a:r>
            <a:r>
              <a:rPr lang="en-US" altLang="ko-KR" dirty="0">
                <a:solidFill>
                  <a:srgbClr val="7030A0"/>
                </a:solidFill>
              </a:rPr>
              <a:t>binary</a:t>
            </a:r>
            <a:r>
              <a:rPr lang="en-US" altLang="ko-KR" dirty="0"/>
              <a:t>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8144" y="3626645"/>
                <a:ext cx="252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7E7B8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9933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626645"/>
                <a:ext cx="252203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7FFA51-3053-4AB7-B1B0-D1ADA780A332}"/>
                  </a:ext>
                </a:extLst>
              </p:cNvPr>
              <p:cNvSpPr txBox="1"/>
              <p:nvPr/>
            </p:nvSpPr>
            <p:spPr>
              <a:xfrm>
                <a:off x="5868144" y="3033714"/>
                <a:ext cx="24838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7FFA51-3053-4AB7-B1B0-D1ADA780A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33714"/>
                <a:ext cx="2483885" cy="461665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Object 4"/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1524000" y="1772816"/>
                <a:ext cx="6265863" cy="3873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=(.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⋅⋅⋅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1524000" y="1772816"/>
                <a:ext cx="6265863" cy="387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Object 6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524000" y="2198944"/>
                <a:ext cx="5076825" cy="3873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𝐹𝑅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524000" y="2198944"/>
                <a:ext cx="5076825" cy="387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8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524000" y="2625072"/>
                <a:ext cx="4362450" cy="3873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524000" y="2625072"/>
                <a:ext cx="4362450" cy="387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Object 10"/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1524000" y="3051200"/>
                <a:ext cx="3582987" cy="395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4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+⋅⋅⋅+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1524000" y="3051200"/>
                <a:ext cx="3582987" cy="395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Object 12"/>
              <p:cNvSpPr txBox="1"/>
              <p:nvPr/>
            </p:nvSpPr>
            <p:spPr bwMode="auto">
              <a:xfrm>
                <a:off x="2411413" y="4164955"/>
                <a:ext cx="903287" cy="119221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/>
              <a:ex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.625</m:t>
                      </m:r>
                    </m:oMath>
                    <m:oMath xmlns:m="http://schemas.openxmlformats.org/officeDocument/2006/math">
                      <m:bar>
                        <m:bar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ko-KR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1.250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4164955"/>
                <a:ext cx="903287" cy="1192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9" name="Object 13"/>
              <p:cNvSpPr txBox="1"/>
              <p:nvPr/>
            </p:nvSpPr>
            <p:spPr bwMode="auto">
              <a:xfrm>
                <a:off x="3763963" y="4149080"/>
                <a:ext cx="936625" cy="12255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.250</m:t>
                      </m:r>
                    </m:oMath>
                    <m:oMath xmlns:m="http://schemas.openxmlformats.org/officeDocument/2006/math">
                      <m:bar>
                        <m:bar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ko-KR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0.500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29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3963" y="4149080"/>
                <a:ext cx="936625" cy="1225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0" name="Object 14"/>
              <p:cNvSpPr txBox="1"/>
              <p:nvPr/>
            </p:nvSpPr>
            <p:spPr bwMode="auto">
              <a:xfrm>
                <a:off x="5121275" y="4149080"/>
                <a:ext cx="954087" cy="12255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.500</m:t>
                      </m:r>
                    </m:oMath>
                    <m:oMath xmlns:m="http://schemas.openxmlformats.org/officeDocument/2006/math">
                      <m:bar>
                        <m:bar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ko-KR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ba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1.000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300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275" y="4149080"/>
                <a:ext cx="954087" cy="1225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1" name="Object 15"/>
              <p:cNvSpPr txBox="1"/>
              <p:nvPr/>
            </p:nvSpPr>
            <p:spPr bwMode="auto">
              <a:xfrm>
                <a:off x="6804248" y="4509169"/>
                <a:ext cx="1296987" cy="347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/>
              <a:ex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.62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=.10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301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248" y="4509169"/>
                <a:ext cx="1296987" cy="347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Text Box 17"/>
          <p:cNvSpPr txBox="1">
            <a:spLocks noChangeArrowheads="1"/>
          </p:cNvSpPr>
          <p:nvPr/>
        </p:nvSpPr>
        <p:spPr bwMode="auto">
          <a:xfrm>
            <a:off x="304800" y="1340768"/>
            <a:ext cx="525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Conversion of a </a:t>
            </a:r>
            <a:r>
              <a:rPr lang="en-US" altLang="ko-KR" dirty="0">
                <a:solidFill>
                  <a:srgbClr val="7030A0"/>
                </a:solidFill>
              </a:rPr>
              <a:t>decimal fraction </a:t>
            </a:r>
            <a:r>
              <a:rPr lang="en-US" altLang="ko-KR" dirty="0"/>
              <a:t>to </a:t>
            </a:r>
            <a:r>
              <a:rPr lang="en-US" altLang="ko-KR" dirty="0">
                <a:solidFill>
                  <a:srgbClr val="7030A0"/>
                </a:solidFill>
              </a:rPr>
              <a:t>base-</a:t>
            </a:r>
            <a:r>
              <a:rPr lang="en-US" altLang="ko-KR" i="1" dirty="0">
                <a:solidFill>
                  <a:srgbClr val="7030A0"/>
                </a:solidFill>
              </a:rPr>
              <a:t>R</a:t>
            </a:r>
            <a:r>
              <a:rPr lang="en-US" altLang="ko-KR" dirty="0">
                <a:latin typeface="굴림" pitchFamily="50" charset="-127"/>
              </a:rPr>
              <a:t> </a:t>
            </a:r>
          </a:p>
        </p:txBody>
      </p: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609600" y="4114800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Example:</a:t>
            </a:r>
            <a:r>
              <a:rPr lang="en-US" altLang="ko-KR">
                <a:latin typeface="굴림" pitchFamily="50" charset="-127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31840" y="3545748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45748"/>
                <a:ext cx="445956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모서리가 둥근 직사각형 3"/>
          <p:cNvSpPr/>
          <p:nvPr/>
        </p:nvSpPr>
        <p:spPr bwMode="auto">
          <a:xfrm>
            <a:off x="2491362" y="4791225"/>
            <a:ext cx="142156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7620831" y="4563036"/>
            <a:ext cx="121519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4800" y="1549697"/>
            <a:ext cx="5334000" cy="36671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Conversion of binary to hexadecimal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457200" y="3336688"/>
            <a:ext cx="8109912" cy="65516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ts val="0"/>
              </a:spcBef>
            </a:pPr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</a:rPr>
              <a:t>1010</a:t>
            </a:r>
            <a:r>
              <a:rPr lang="en-US" altLang="ko-KR" sz="2400" dirty="0">
                <a:solidFill>
                  <a:srgbClr val="00B0F0"/>
                </a:solidFill>
                <a:latin typeface="Consolas" panose="020B0609020204030204" pitchFamily="49" charset="0"/>
              </a:rPr>
              <a:t>1111</a:t>
            </a: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</a:rPr>
              <a:t>0010</a:t>
            </a:r>
            <a:r>
              <a:rPr lang="en-US" altLang="ko-KR" sz="2400" dirty="0">
                <a:latin typeface="Consolas" panose="020B0609020204030204" pitchFamily="49" charset="0"/>
              </a:rPr>
              <a:t>0101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2 </a:t>
            </a:r>
            <a:r>
              <a:rPr lang="en-US" altLang="ko-KR" sz="2400" dirty="0">
                <a:latin typeface="Consolas" panose="020B0609020204030204" pitchFamily="49" charset="0"/>
              </a:rPr>
              <a:t>= (         )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16</a:t>
            </a:r>
            <a:endParaRPr lang="en-US" altLang="ko-KR" sz="2000" dirty="0"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B6FF6-2EC4-4855-B1E9-FFF650BF8201}"/>
              </a:ext>
            </a:extLst>
          </p:cNvPr>
          <p:cNvSpPr txBox="1"/>
          <p:nvPr/>
        </p:nvSpPr>
        <p:spPr>
          <a:xfrm>
            <a:off x="457200" y="2364854"/>
            <a:ext cx="8109912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2400" dirty="0">
                <a:latin typeface="Consolas" panose="020B0609020204030204" pitchFamily="49" charset="0"/>
              </a:rPr>
              <a:t>1001101.010111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2</a:t>
            </a:r>
            <a:r>
              <a:rPr lang="en-US" altLang="ko-KR" sz="2400" dirty="0">
                <a:latin typeface="Consolas" panose="020B0609020204030204" pitchFamily="49" charset="0"/>
              </a:rPr>
              <a:t> = </a:t>
            </a:r>
            <a:r>
              <a:rPr lang="en-US" altLang="ko-KR" sz="2400" dirty="0">
                <a:solidFill>
                  <a:srgbClr val="EB3542"/>
                </a:solidFill>
                <a:latin typeface="Consolas" panose="020B0609020204030204" pitchFamily="49" charset="0"/>
              </a:rPr>
              <a:t>0100</a:t>
            </a:r>
            <a:r>
              <a:rPr lang="en-US" altLang="ko-KR" sz="2400" dirty="0">
                <a:latin typeface="Consolas" panose="020B0609020204030204" pitchFamily="49" charset="0"/>
              </a:rPr>
              <a:t> </a:t>
            </a:r>
            <a:r>
              <a:rPr lang="en-US" altLang="ko-KR" sz="2400" dirty="0">
                <a:solidFill>
                  <a:srgbClr val="00B050"/>
                </a:solidFill>
                <a:latin typeface="Consolas" panose="020B0609020204030204" pitchFamily="49" charset="0"/>
              </a:rPr>
              <a:t>1101</a:t>
            </a:r>
            <a:r>
              <a:rPr lang="en-US" altLang="ko-KR" sz="2400" dirty="0">
                <a:latin typeface="Consolas" panose="020B0609020204030204" pitchFamily="49" charset="0"/>
              </a:rPr>
              <a:t>.</a:t>
            </a: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</a:rPr>
              <a:t>0101</a:t>
            </a:r>
            <a:r>
              <a:rPr lang="en-US" altLang="ko-KR" sz="2400" dirty="0">
                <a:latin typeface="Consolas" panose="020B0609020204030204" pitchFamily="49" charset="0"/>
              </a:rPr>
              <a:t> 1100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2</a:t>
            </a:r>
            <a:r>
              <a:rPr lang="en-US" altLang="ko-KR" sz="2400" dirty="0">
                <a:latin typeface="Consolas" panose="020B0609020204030204" pitchFamily="49" charset="0"/>
              </a:rPr>
              <a:t> = </a:t>
            </a:r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2400" dirty="0">
                <a:solidFill>
                  <a:srgbClr val="00B050"/>
                </a:solidFill>
                <a:latin typeface="Consolas" panose="020B0609020204030204" pitchFamily="49" charset="0"/>
              </a:rPr>
              <a:t>D</a:t>
            </a:r>
            <a:r>
              <a:rPr lang="en-US" altLang="ko-KR" sz="2400" dirty="0">
                <a:latin typeface="Consolas" panose="020B0609020204030204" pitchFamily="49" charset="0"/>
              </a:rPr>
              <a:t>.</a:t>
            </a:r>
            <a:r>
              <a:rPr lang="en-US" altLang="ko-KR" sz="2400" dirty="0">
                <a:solidFill>
                  <a:srgbClr val="3333FF"/>
                </a:solidFill>
                <a:latin typeface="Consolas" panose="020B0609020204030204" pitchFamily="49" charset="0"/>
              </a:rPr>
              <a:t>5</a:t>
            </a:r>
            <a:r>
              <a:rPr lang="en-US" altLang="ko-KR" sz="2400" dirty="0">
                <a:latin typeface="Consolas" panose="020B0609020204030204" pitchFamily="49" charset="0"/>
              </a:rPr>
              <a:t>C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16</a:t>
            </a:r>
            <a:endParaRPr lang="ko-KR" altLang="en-US" sz="2400" baseline="-25000" dirty="0">
              <a:latin typeface="Consolas" panose="020B0609020204030204" pitchFamily="49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F8A484EA-6A0E-488E-8C57-B32B01D1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02025"/>
            <a:ext cx="8109912" cy="655167"/>
          </a:xfrm>
          <a:prstGeom prst="rect">
            <a:avLst/>
          </a:prstGeom>
          <a:solidFill>
            <a:schemeClr val="bg1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indent="0" eaLnBrk="1" hangingPunct="1">
              <a:spcBef>
                <a:spcPts val="0"/>
              </a:spcBef>
            </a:pPr>
            <a:r>
              <a:rPr lang="en-US" altLang="ko-KR" sz="2400" dirty="0">
                <a:solidFill>
                  <a:srgbClr val="00B0F0"/>
                </a:solidFill>
                <a:latin typeface="Consolas" panose="020B0609020204030204" pitchFamily="49" charset="0"/>
              </a:rPr>
              <a:t>11</a:t>
            </a:r>
            <a:r>
              <a:rPr lang="en-US" altLang="ko-KR" sz="2400" dirty="0">
                <a:solidFill>
                  <a:srgbClr val="FF0000"/>
                </a:solidFill>
                <a:latin typeface="Consolas" panose="020B0609020204030204" pitchFamily="49" charset="0"/>
              </a:rPr>
              <a:t>0110</a:t>
            </a:r>
            <a:r>
              <a:rPr lang="en-US" altLang="ko-KR" sz="2400" dirty="0">
                <a:latin typeface="Consolas" panose="020B0609020204030204" pitchFamily="49" charset="0"/>
              </a:rPr>
              <a:t>1000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2 </a:t>
            </a:r>
            <a:r>
              <a:rPr lang="en-US" altLang="ko-KR" sz="2400" dirty="0">
                <a:latin typeface="Consolas" panose="020B0609020204030204" pitchFamily="49" charset="0"/>
              </a:rPr>
              <a:t>= (          )</a:t>
            </a:r>
            <a:r>
              <a:rPr lang="en-US" altLang="ko-KR" sz="2400" baseline="-25000" dirty="0">
                <a:latin typeface="Consolas" panose="020B0609020204030204" pitchFamily="49" charset="0"/>
              </a:rPr>
              <a:t>16</a:t>
            </a:r>
            <a:endParaRPr lang="en-US" altLang="ko-KR" sz="24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Binary Arithmetic</a:t>
            </a:r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838200" y="1524000"/>
            <a:ext cx="1141512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Addition</a:t>
            </a:r>
            <a:r>
              <a:rPr lang="en-US" altLang="ko-KR">
                <a:latin typeface="굴림" pitchFamily="50" charset="-127"/>
              </a:rPr>
              <a:t> </a:t>
            </a:r>
          </a:p>
        </p:txBody>
      </p: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838200" y="4038600"/>
            <a:ext cx="1192213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Example: 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36358"/>
              </p:ext>
            </p:extLst>
          </p:nvPr>
        </p:nvGraphicFramePr>
        <p:xfrm>
          <a:off x="2195736" y="1524000"/>
          <a:ext cx="576064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6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3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+ 0 = 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+ 1 = 1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+ 0 = 1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+ 1 = 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and </a:t>
                      </a:r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carry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to the next column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44864"/>
              </p:ext>
            </p:extLst>
          </p:nvPr>
        </p:nvGraphicFramePr>
        <p:xfrm>
          <a:off x="2452130" y="4033232"/>
          <a:ext cx="3344006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carries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24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직선 연결선 6"/>
          <p:cNvCxnSpPr/>
          <p:nvPr/>
        </p:nvCxnSpPr>
        <p:spPr bwMode="auto">
          <a:xfrm>
            <a:off x="2411760" y="5157192"/>
            <a:ext cx="2304256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Binary Arithmetic</a:t>
            </a:r>
          </a:p>
        </p:txBody>
      </p:sp>
      <p:grpSp>
        <p:nvGrpSpPr>
          <p:cNvPr id="18436" name="Group 22"/>
          <p:cNvGrpSpPr>
            <a:grpSpLocks/>
          </p:cNvGrpSpPr>
          <p:nvPr/>
        </p:nvGrpSpPr>
        <p:grpSpPr bwMode="auto">
          <a:xfrm>
            <a:off x="1043608" y="2550944"/>
            <a:ext cx="6608660" cy="3225800"/>
            <a:chOff x="1474" y="2115"/>
            <a:chExt cx="4290" cy="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38" name="Object 11"/>
                <p:cNvSpPr txBox="1"/>
                <p:nvPr/>
              </p:nvSpPr>
              <p:spPr bwMode="auto">
                <a:xfrm>
                  <a:off x="1474" y="2115"/>
                  <a:ext cx="2813" cy="2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205−18=[2×1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+0×1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−[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+8×1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br>
                    <a:rPr lang="ko-KR" altLang="en-US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:br>
                    <a:rPr lang="ko-KR" altLang="en-US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=[2×1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+(0−1)×1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+(10+5)×1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8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br>
                    <a:rPr lang="ko-KR" altLang="en-US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:br>
                    <a:rPr lang="ko-KR" altLang="en-US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=[(2−1)×1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+(10+0−1)×1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+15×1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1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=[1×1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8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7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]=187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18438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4" y="2115"/>
                  <a:ext cx="2813" cy="20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39" name="Line 13"/>
            <p:cNvSpPr>
              <a:spLocks noChangeShapeType="1"/>
            </p:cNvSpPr>
            <p:nvPr/>
          </p:nvSpPr>
          <p:spPr bwMode="auto">
            <a:xfrm>
              <a:off x="2925" y="265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0" name="Line 14"/>
            <p:cNvSpPr>
              <a:spLocks noChangeShapeType="1"/>
            </p:cNvSpPr>
            <p:nvPr/>
          </p:nvSpPr>
          <p:spPr bwMode="auto">
            <a:xfrm>
              <a:off x="3515" y="265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1" name="Line 16"/>
            <p:cNvSpPr>
              <a:spLocks noChangeShapeType="1"/>
            </p:cNvSpPr>
            <p:nvPr/>
          </p:nvSpPr>
          <p:spPr bwMode="auto">
            <a:xfrm>
              <a:off x="2925" y="2659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2" name="Text Box 17"/>
            <p:cNvSpPr txBox="1">
              <a:spLocks noChangeArrowheads="1"/>
            </p:cNvSpPr>
            <p:nvPr/>
          </p:nvSpPr>
          <p:spPr bwMode="auto">
            <a:xfrm>
              <a:off x="3833" y="2523"/>
              <a:ext cx="19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 borrow from column 1</a:t>
              </a:r>
            </a:p>
          </p:txBody>
        </p:sp>
        <p:sp>
          <p:nvSpPr>
            <p:cNvPr id="18443" name="Line 18"/>
            <p:cNvSpPr>
              <a:spLocks noChangeShapeType="1"/>
            </p:cNvSpPr>
            <p:nvPr/>
          </p:nvSpPr>
          <p:spPr bwMode="auto">
            <a:xfrm>
              <a:off x="1927" y="333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4" name="Line 19"/>
            <p:cNvSpPr>
              <a:spLocks noChangeShapeType="1"/>
            </p:cNvSpPr>
            <p:nvPr/>
          </p:nvSpPr>
          <p:spPr bwMode="auto">
            <a:xfrm>
              <a:off x="2517" y="333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5" name="Line 20"/>
            <p:cNvSpPr>
              <a:spLocks noChangeShapeType="1"/>
            </p:cNvSpPr>
            <p:nvPr/>
          </p:nvSpPr>
          <p:spPr bwMode="auto">
            <a:xfrm>
              <a:off x="1927" y="3339"/>
              <a:ext cx="19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6" name="Text Box 21"/>
            <p:cNvSpPr txBox="1">
              <a:spLocks noChangeArrowheads="1"/>
            </p:cNvSpPr>
            <p:nvPr/>
          </p:nvSpPr>
          <p:spPr bwMode="auto">
            <a:xfrm>
              <a:off x="3833" y="3203"/>
              <a:ext cx="193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 borrow from column 2</a:t>
              </a:r>
            </a:p>
          </p:txBody>
        </p:sp>
      </p:grpSp>
      <p:sp>
        <p:nvSpPr>
          <p:cNvPr id="18437" name="Text Box 23"/>
          <p:cNvSpPr txBox="1">
            <a:spLocks noChangeArrowheads="1"/>
          </p:cNvSpPr>
          <p:nvPr/>
        </p:nvSpPr>
        <p:spPr bwMode="auto">
          <a:xfrm>
            <a:off x="457200" y="1529967"/>
            <a:ext cx="4419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Subtraction Example with 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8F1DF6-E8C8-4930-B541-9252DC8C5441}"/>
                  </a:ext>
                </a:extLst>
              </p:cNvPr>
              <p:cNvSpPr txBox="1"/>
              <p:nvPr/>
            </p:nvSpPr>
            <p:spPr>
              <a:xfrm>
                <a:off x="6660232" y="1529967"/>
                <a:ext cx="1225015" cy="120032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2 0 5</m:t>
                      </m:r>
                    </m:oMath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−     1 8</m:t>
                      </m:r>
                    </m:oMath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1 8 7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8F1DF6-E8C8-4930-B541-9252DC8C5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529967"/>
                <a:ext cx="1225015" cy="1200329"/>
              </a:xfrm>
              <a:prstGeom prst="rect">
                <a:avLst/>
              </a:prstGeom>
              <a:blipFill>
                <a:blip r:embed="rId5"/>
                <a:stretch>
                  <a:fillRect r="-1478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9F3E1E3F-D209-45F2-BD65-FB82A7F1051E}"/>
              </a:ext>
            </a:extLst>
          </p:cNvPr>
          <p:cNvCxnSpPr/>
          <p:nvPr/>
        </p:nvCxnSpPr>
        <p:spPr bwMode="auto">
          <a:xfrm>
            <a:off x="6660232" y="2326020"/>
            <a:ext cx="12250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Binary Arithmetic</a:t>
            </a:r>
          </a:p>
        </p:txBody>
      </p:sp>
      <p:grpSp>
        <p:nvGrpSpPr>
          <p:cNvPr id="17412" name="Group 23"/>
          <p:cNvGrpSpPr>
            <a:grpSpLocks/>
          </p:cNvGrpSpPr>
          <p:nvPr/>
        </p:nvGrpSpPr>
        <p:grpSpPr bwMode="auto">
          <a:xfrm>
            <a:off x="914400" y="4191000"/>
            <a:ext cx="7713663" cy="1508125"/>
            <a:chOff x="558" y="2296"/>
            <a:chExt cx="4859" cy="9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5" name="Object 14"/>
                <p:cNvSpPr txBox="1"/>
                <p:nvPr/>
              </p:nvSpPr>
              <p:spPr bwMode="auto">
                <a:xfrm>
                  <a:off x="558" y="2354"/>
                  <a:ext cx="606" cy="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11101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0011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1010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1741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8" y="2354"/>
                  <a:ext cx="606" cy="892"/>
                </a:xfrm>
                <a:prstGeom prst="rect">
                  <a:avLst/>
                </a:prstGeom>
                <a:blipFill>
                  <a:blip r:embed="rId2"/>
                  <a:stretch>
                    <a:fillRect r="-5063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6" name="Line 15"/>
            <p:cNvSpPr>
              <a:spLocks noChangeShapeType="1"/>
            </p:cNvSpPr>
            <p:nvPr/>
          </p:nvSpPr>
          <p:spPr bwMode="auto">
            <a:xfrm flipH="1">
              <a:off x="1065" y="243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7" name="Text Box 16"/>
            <p:cNvSpPr txBox="1">
              <a:spLocks noChangeArrowheads="1"/>
            </p:cNvSpPr>
            <p:nvPr/>
          </p:nvSpPr>
          <p:spPr bwMode="auto">
            <a:xfrm>
              <a:off x="1383" y="2329"/>
              <a:ext cx="5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sz="1600" dirty="0">
                  <a:solidFill>
                    <a:srgbClr val="99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borrow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8" name="Object 17"/>
                <p:cNvSpPr txBox="1"/>
                <p:nvPr/>
              </p:nvSpPr>
              <p:spPr bwMode="auto">
                <a:xfrm>
                  <a:off x="2270" y="2341"/>
                  <a:ext cx="567" cy="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1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11  </m:t>
                        </m: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1101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17418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70" y="2341"/>
                  <a:ext cx="567" cy="892"/>
                </a:xfrm>
                <a:prstGeom prst="rect">
                  <a:avLst/>
                </a:prstGeom>
                <a:blipFill>
                  <a:blip r:embed="rId3"/>
                  <a:stretch>
                    <a:fillRect r="-544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9" name="Line 18"/>
            <p:cNvSpPr>
              <a:spLocks noChangeShapeType="1"/>
            </p:cNvSpPr>
            <p:nvPr/>
          </p:nvSpPr>
          <p:spPr bwMode="auto">
            <a:xfrm flipH="1">
              <a:off x="2834" y="243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0" name="Text Box 19"/>
            <p:cNvSpPr txBox="1">
              <a:spLocks noChangeArrowheads="1"/>
            </p:cNvSpPr>
            <p:nvPr/>
          </p:nvSpPr>
          <p:spPr bwMode="auto">
            <a:xfrm>
              <a:off x="3152" y="2296"/>
              <a:ext cx="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borrows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1" name="Object 20"/>
                <p:cNvSpPr txBox="1"/>
                <p:nvPr/>
              </p:nvSpPr>
              <p:spPr bwMode="auto">
                <a:xfrm>
                  <a:off x="3755" y="2341"/>
                  <a:ext cx="685" cy="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ko-KR" alt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11    </m:t>
                        </m: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111001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ko-KR" alt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101110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1742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5" y="2341"/>
                  <a:ext cx="685" cy="892"/>
                </a:xfrm>
                <a:prstGeom prst="rect">
                  <a:avLst/>
                </a:prstGeom>
                <a:blipFill>
                  <a:blip r:embed="rId4"/>
                  <a:stretch>
                    <a:fillRect r="-11236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22" name="Line 21"/>
            <p:cNvSpPr>
              <a:spLocks noChangeShapeType="1"/>
            </p:cNvSpPr>
            <p:nvPr/>
          </p:nvSpPr>
          <p:spPr bwMode="auto">
            <a:xfrm flipH="1">
              <a:off x="4467" y="243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23" name="Text Box 22"/>
            <p:cNvSpPr txBox="1">
              <a:spLocks noChangeArrowheads="1"/>
            </p:cNvSpPr>
            <p:nvPr/>
          </p:nvSpPr>
          <p:spPr bwMode="auto">
            <a:xfrm>
              <a:off x="4785" y="2296"/>
              <a:ext cx="63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borrows</a:t>
              </a:r>
            </a:p>
          </p:txBody>
        </p:sp>
      </p:grp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533400" y="1524000"/>
            <a:ext cx="159032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Subtraction</a:t>
            </a:r>
          </a:p>
        </p:txBody>
      </p:sp>
      <p:sp>
        <p:nvSpPr>
          <p:cNvPr id="17414" name="Text Box 25"/>
          <p:cNvSpPr txBox="1">
            <a:spLocks noChangeArrowheads="1"/>
          </p:cNvSpPr>
          <p:nvPr/>
        </p:nvSpPr>
        <p:spPr bwMode="auto">
          <a:xfrm>
            <a:off x="533400" y="3505200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Example:</a:t>
            </a:r>
            <a:r>
              <a:rPr lang="en-US" altLang="ko-KR">
                <a:latin typeface="굴림" pitchFamily="50" charset="-127"/>
              </a:rPr>
              <a:t> 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65711"/>
              </p:ext>
            </p:extLst>
          </p:nvPr>
        </p:nvGraphicFramePr>
        <p:xfrm>
          <a:off x="2438400" y="1524000"/>
          <a:ext cx="604867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9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0 - 0 = 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0 - 1 = 1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and </a:t>
                      </a:r>
                      <a:r>
                        <a:rPr lang="en-US" altLang="ko-KR" b="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borrow</a:t>
                      </a:r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altLang="ko-KR" b="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</a:t>
                      </a:r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from the next column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1 - 0 = 1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1 - 1 = 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Binary Arithmetic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228600" y="1371600"/>
            <a:ext cx="1981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Text Box 18"/>
              <p:cNvSpPr txBox="1">
                <a:spLocks noChangeArrowheads="1"/>
              </p:cNvSpPr>
              <p:nvPr/>
            </p:nvSpPr>
            <p:spPr bwMode="auto">
              <a:xfrm>
                <a:off x="4191000" y="1371600"/>
                <a:ext cx="3333328" cy="3693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Multiply: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143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946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371600"/>
                <a:ext cx="3333328" cy="369332"/>
              </a:xfrm>
              <a:prstGeom prst="rect">
                <a:avLst/>
              </a:prstGeom>
              <a:blipFill>
                <a:blip r:embed="rId2"/>
                <a:stretch>
                  <a:fillRect l="-1648" t="-8197" b="-2459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8685-6250-46DC-BFDD-34C6C8CB28B8}"/>
                  </a:ext>
                </a:extLst>
              </p:cNvPr>
              <p:cNvSpPr txBox="1"/>
              <p:nvPr/>
            </p:nvSpPr>
            <p:spPr>
              <a:xfrm>
                <a:off x="838912" y="1923127"/>
                <a:ext cx="1370888" cy="132343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×0=0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1=0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0=0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×1=1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8685-6250-46DC-BFDD-34C6C8CB2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12" y="1923127"/>
                <a:ext cx="1370888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A4AFD95F-26F2-4681-8ECA-6C15D2CB56DE}"/>
              </a:ext>
            </a:extLst>
          </p:cNvPr>
          <p:cNvGrpSpPr/>
          <p:nvPr/>
        </p:nvGrpSpPr>
        <p:grpSpPr>
          <a:xfrm>
            <a:off x="4191000" y="2276872"/>
            <a:ext cx="3966195" cy="2677656"/>
            <a:chOff x="4191000" y="2276872"/>
            <a:chExt cx="3966195" cy="26776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C16C14-8B65-466D-AD17-FF15C542C234}"/>
                </a:ext>
              </a:extLst>
            </p:cNvPr>
            <p:cNvSpPr txBox="1"/>
            <p:nvPr/>
          </p:nvSpPr>
          <p:spPr>
            <a:xfrm>
              <a:off x="6459294" y="2276951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← multiplicand</a:t>
              </a:r>
              <a:endParaRPr lang="ko-KR" alt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33E1C6E-74DE-44E3-87B5-439E3041F27D}"/>
                </a:ext>
              </a:extLst>
            </p:cNvPr>
            <p:cNvSpPr txBox="1"/>
            <p:nvPr/>
          </p:nvSpPr>
          <p:spPr>
            <a:xfrm>
              <a:off x="6459294" y="2630651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← multiplier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EB77EB-325A-4770-9D2D-E4D8E69900EA}"/>
                    </a:ext>
                  </a:extLst>
                </p:cNvPr>
                <p:cNvSpPr txBox="1"/>
                <p:nvPr/>
              </p:nvSpPr>
              <p:spPr>
                <a:xfrm>
                  <a:off x="4216916" y="2276872"/>
                  <a:ext cx="2100255" cy="267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1 1 0 1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1 0 1 1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0 0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0 0 0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0 </m:t>
                        </m:r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en-US" altLang="ko-KR" sz="2400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EB77EB-325A-4770-9D2D-E4D8E6990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916" y="2276872"/>
                  <a:ext cx="2100255" cy="2677656"/>
                </a:xfrm>
                <a:prstGeom prst="rect">
                  <a:avLst/>
                </a:prstGeom>
                <a:blipFill>
                  <a:blip r:embed="rId4"/>
                  <a:stretch>
                    <a:fillRect r="-87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73A5E73-6BE0-44D9-BF9D-A005D0239048}"/>
                </a:ext>
              </a:extLst>
            </p:cNvPr>
            <p:cNvCxnSpPr/>
            <p:nvPr/>
          </p:nvCxnSpPr>
          <p:spPr bwMode="auto">
            <a:xfrm flipV="1">
              <a:off x="4191000" y="3053720"/>
              <a:ext cx="21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07A43DD8-1307-494C-B2BF-0C32CB139F69}"/>
                </a:ext>
              </a:extLst>
            </p:cNvPr>
            <p:cNvCxnSpPr/>
            <p:nvPr/>
          </p:nvCxnSpPr>
          <p:spPr bwMode="auto">
            <a:xfrm flipV="1">
              <a:off x="4191000" y="4529316"/>
              <a:ext cx="216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D4387D-4188-470C-BF5B-CA49389E6690}"/>
                    </a:ext>
                  </a:extLst>
                </p:cNvPr>
                <p:cNvSpPr txBox="1"/>
                <p:nvPr/>
              </p:nvSpPr>
              <p:spPr>
                <a:xfrm>
                  <a:off x="6214323" y="4438881"/>
                  <a:ext cx="135941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143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D4387D-4188-470C-BF5B-CA49389E66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323" y="4438881"/>
                  <a:ext cx="135941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Binary Arithmetic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361971" y="1403192"/>
            <a:ext cx="1905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Division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AB3DAB7-A2A8-4467-B932-913AF5BD9466}"/>
              </a:ext>
            </a:extLst>
          </p:cNvPr>
          <p:cNvGrpSpPr/>
          <p:nvPr/>
        </p:nvGrpSpPr>
        <p:grpSpPr>
          <a:xfrm>
            <a:off x="4427984" y="2235214"/>
            <a:ext cx="3240360" cy="3046988"/>
            <a:chOff x="5148064" y="1848644"/>
            <a:chExt cx="3240360" cy="3046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56FCD0C-3F13-4BB0-AB75-608D08B69FE4}"/>
                    </a:ext>
                  </a:extLst>
                </p:cNvPr>
                <p:cNvSpPr txBox="1"/>
                <p:nvPr/>
              </p:nvSpPr>
              <p:spPr>
                <a:xfrm>
                  <a:off x="5148064" y="1848644"/>
                  <a:ext cx="3166251" cy="30469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1 1 0 1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1 0 1 1   1 0 0 1 0 0 0 1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1 0 1 1 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0 0 0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1 1 1 0</m:t>
                        </m:r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0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1 0 1 1 </m:t>
                        </m:r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0 0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1 1 0 1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1 0 1 1</m:t>
                        </m:r>
                      </m:oMath>
                      <m:oMath xmlns:m="http://schemas.openxmlformats.org/officeDocument/2006/math"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1 0</m:t>
                        </m:r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56FCD0C-3F13-4BB0-AB75-608D08B69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1848644"/>
                  <a:ext cx="3166251" cy="3046988"/>
                </a:xfrm>
                <a:prstGeom prst="rect">
                  <a:avLst/>
                </a:prstGeom>
                <a:blipFill>
                  <a:blip r:embed="rId2"/>
                  <a:stretch>
                    <a:fillRect r="-5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F217F72-3F4F-4512-8814-23A0C08C98BA}"/>
                </a:ext>
              </a:extLst>
            </p:cNvPr>
            <p:cNvGrpSpPr/>
            <p:nvPr/>
          </p:nvGrpSpPr>
          <p:grpSpPr>
            <a:xfrm>
              <a:off x="5256304" y="2269252"/>
              <a:ext cx="3132120" cy="360000"/>
              <a:chOff x="5220072" y="2269252"/>
              <a:chExt cx="3132120" cy="36000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99199F88-EB32-4615-924E-C84A7B339146}"/>
                  </a:ext>
                </a:extLst>
              </p:cNvPr>
              <p:cNvCxnSpPr/>
              <p:nvPr/>
            </p:nvCxnSpPr>
            <p:spPr bwMode="auto">
              <a:xfrm>
                <a:off x="5220072" y="2623616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직선 연결선 18">
                <a:extLst>
                  <a:ext uri="{FF2B5EF4-FFF2-40B4-BE49-F238E27FC236}">
                    <a16:creationId xmlns:a16="http://schemas.microsoft.com/office/drawing/2014/main" id="{D4BFA360-73B1-4343-9E0B-6DA6733D0CBE}"/>
                  </a:ext>
                </a:extLst>
              </p:cNvPr>
              <p:cNvCxnSpPr/>
              <p:nvPr/>
            </p:nvCxnSpPr>
            <p:spPr bwMode="auto">
              <a:xfrm>
                <a:off x="6300192" y="2269253"/>
                <a:ext cx="20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직선 연결선 11">
                <a:extLst>
                  <a:ext uri="{FF2B5EF4-FFF2-40B4-BE49-F238E27FC236}">
                    <a16:creationId xmlns:a16="http://schemas.microsoft.com/office/drawing/2014/main" id="{AA02C46C-C951-42B3-AFC8-88A52B921F46}"/>
                  </a:ext>
                </a:extLst>
              </p:cNvPr>
              <p:cNvCxnSpPr/>
              <p:nvPr/>
            </p:nvCxnSpPr>
            <p:spPr bwMode="auto">
              <a:xfrm flipV="1">
                <a:off x="6300192" y="2269252"/>
                <a:ext cx="0" cy="36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DCF8CE88-8ECA-4CAA-85D6-FE2FF4F87946}"/>
                </a:ext>
              </a:extLst>
            </p:cNvPr>
            <p:cNvCxnSpPr/>
            <p:nvPr/>
          </p:nvCxnSpPr>
          <p:spPr bwMode="auto">
            <a:xfrm>
              <a:off x="6588424" y="2996952"/>
              <a:ext cx="18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0B8F3A15-6851-4D75-AA29-02E5612E421A}"/>
                </a:ext>
              </a:extLst>
            </p:cNvPr>
            <p:cNvCxnSpPr/>
            <p:nvPr/>
          </p:nvCxnSpPr>
          <p:spPr bwMode="auto">
            <a:xfrm>
              <a:off x="6588424" y="3717032"/>
              <a:ext cx="18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6B54259-DA49-45EE-AB64-E57E255A46F0}"/>
                </a:ext>
              </a:extLst>
            </p:cNvPr>
            <p:cNvCxnSpPr/>
            <p:nvPr/>
          </p:nvCxnSpPr>
          <p:spPr bwMode="auto">
            <a:xfrm>
              <a:off x="7308304" y="4471020"/>
              <a:ext cx="10801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A9823-310C-4E23-89BE-F6080473FC9C}"/>
                  </a:ext>
                </a:extLst>
              </p:cNvPr>
              <p:cNvSpPr txBox="1"/>
              <p:nvPr/>
            </p:nvSpPr>
            <p:spPr>
              <a:xfrm>
                <a:off x="1714500" y="5097536"/>
                <a:ext cx="49005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The quotient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with a remainder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2A9823-310C-4E23-89BE-F6080473F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5097536"/>
                <a:ext cx="4900572" cy="369332"/>
              </a:xfrm>
              <a:prstGeom prst="rect">
                <a:avLst/>
              </a:prstGeom>
              <a:blipFill>
                <a:blip r:embed="rId3"/>
                <a:stretch>
                  <a:fillRect l="-995" t="-8197" r="-249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AE6F0936-3546-4434-AFB1-8A4EEA41D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7780" y="1406223"/>
                <a:ext cx="4270483" cy="369332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145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remainder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AE6F0936-3546-4434-AFB1-8A4EEA41D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7780" y="1406223"/>
                <a:ext cx="42704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060848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ko-KR" sz="4000" dirty="0">
                <a:solidFill>
                  <a:srgbClr val="0033CC"/>
                </a:solidFill>
              </a:rPr>
              <a:t>Part</a:t>
            </a:r>
            <a:r>
              <a:rPr lang="ko-KR" altLang="en-US" sz="4000" dirty="0">
                <a:solidFill>
                  <a:srgbClr val="0033CC"/>
                </a:solidFill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1</a:t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>
                <a:solidFill>
                  <a:srgbClr val="CC0000"/>
                </a:solidFill>
              </a:rPr>
              <a:t>Introduction to</a:t>
            </a:r>
            <a:br>
              <a:rPr lang="en-US" altLang="ko-KR" sz="4000" dirty="0">
                <a:solidFill>
                  <a:srgbClr val="CC0000"/>
                </a:solidFill>
              </a:rPr>
            </a:br>
            <a:r>
              <a:rPr lang="en-US" altLang="ko-KR" sz="4000" dirty="0">
                <a:solidFill>
                  <a:srgbClr val="CC0000"/>
                </a:solidFill>
              </a:rPr>
              <a:t>Number System and Conversion</a:t>
            </a:r>
          </a:p>
        </p:txBody>
      </p:sp>
    </p:spTree>
    <p:extLst>
      <p:ext uri="{BB962C8B-B14F-4D97-AF65-F5344CB8AC3E}">
        <p14:creationId xmlns:p14="http://schemas.microsoft.com/office/powerpoint/2010/main" val="11570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25182"/>
              </p:ext>
            </p:extLst>
          </p:nvPr>
        </p:nvGraphicFramePr>
        <p:xfrm>
          <a:off x="6189697" y="1988840"/>
          <a:ext cx="2448644" cy="40180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Binary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Decimal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814854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A6AD55-290A-4D75-BC7D-0D4730EA6F25}"/>
              </a:ext>
            </a:extLst>
          </p:cNvPr>
          <p:cNvSpPr txBox="1"/>
          <p:nvPr/>
        </p:nvSpPr>
        <p:spPr>
          <a:xfrm>
            <a:off x="1505579" y="4725144"/>
            <a:ext cx="3403496" cy="369332"/>
          </a:xfrm>
          <a:prstGeom prst="rect">
            <a:avLst/>
          </a:prstGeom>
          <a:solidFill>
            <a:srgbClr val="99FF33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Zero and positive numbers only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5BB07-108B-436E-B6DD-D9D941A31818}"/>
              </a:ext>
            </a:extLst>
          </p:cNvPr>
          <p:cNvSpPr txBox="1"/>
          <p:nvPr/>
        </p:nvSpPr>
        <p:spPr>
          <a:xfrm>
            <a:off x="634468" y="1498399"/>
            <a:ext cx="3118161" cy="40011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(a) 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000" dirty="0"/>
              <a:t>-bit </a:t>
            </a:r>
            <a:r>
              <a:rPr lang="en-US" altLang="ko-KR" sz="2000" dirty="0">
                <a:solidFill>
                  <a:srgbClr val="3333FF"/>
                </a:solidFill>
              </a:rPr>
              <a:t>unsigned</a:t>
            </a:r>
            <a:r>
              <a:rPr lang="en-US" altLang="ko-KR" sz="2000" dirty="0"/>
              <a:t> number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표 29">
                <a:extLst>
                  <a:ext uri="{FF2B5EF4-FFF2-40B4-BE49-F238E27FC236}">
                    <a16:creationId xmlns:a16="http://schemas.microsoft.com/office/drawing/2014/main" id="{0F818F11-247F-43FD-A70B-41D8BE685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105511"/>
                  </p:ext>
                </p:extLst>
              </p:nvPr>
            </p:nvGraphicFramePr>
            <p:xfrm>
              <a:off x="1115616" y="2500294"/>
              <a:ext cx="4117400" cy="5864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88200">
                      <a:extLst>
                        <a:ext uri="{9D8B030D-6E8A-4147-A177-3AD203B41FA5}">
                          <a16:colId xmlns:a16="http://schemas.microsoft.com/office/drawing/2014/main" val="1109832361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1283089"/>
                        </a:ext>
                      </a:extLst>
                    </a:gridCol>
                    <a:gridCol w="1764600">
                      <a:extLst>
                        <a:ext uri="{9D8B030D-6E8A-4147-A177-3AD203B41FA5}">
                          <a16:colId xmlns:a16="http://schemas.microsoft.com/office/drawing/2014/main" val="178908268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978462563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1772774932"/>
                        </a:ext>
                      </a:extLst>
                    </a:gridCol>
                  </a:tblGrid>
                  <a:tr h="586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MSB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LSB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4781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표 29">
                <a:extLst>
                  <a:ext uri="{FF2B5EF4-FFF2-40B4-BE49-F238E27FC236}">
                    <a16:creationId xmlns:a16="http://schemas.microsoft.com/office/drawing/2014/main" id="{0F818F11-247F-43FD-A70B-41D8BE6858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4105511"/>
                  </p:ext>
                </p:extLst>
              </p:nvPr>
            </p:nvGraphicFramePr>
            <p:xfrm>
              <a:off x="1115616" y="2500294"/>
              <a:ext cx="4117400" cy="5864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88200">
                      <a:extLst>
                        <a:ext uri="{9D8B030D-6E8A-4147-A177-3AD203B41FA5}">
                          <a16:colId xmlns:a16="http://schemas.microsoft.com/office/drawing/2014/main" val="1109832361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1283089"/>
                        </a:ext>
                      </a:extLst>
                    </a:gridCol>
                    <a:gridCol w="1764600">
                      <a:extLst>
                        <a:ext uri="{9D8B030D-6E8A-4147-A177-3AD203B41FA5}">
                          <a16:colId xmlns:a16="http://schemas.microsoft.com/office/drawing/2014/main" val="178908268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978462563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1772774932"/>
                        </a:ext>
                      </a:extLst>
                    </a:gridCol>
                  </a:tblGrid>
                  <a:tr h="586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MSB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7241" t="-1031" r="-67241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LSB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47817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8CC60-121D-42BD-9CF8-37E32979DF75}"/>
                  </a:ext>
                </a:extLst>
              </p:cNvPr>
              <p:cNvSpPr txBox="1"/>
              <p:nvPr/>
            </p:nvSpPr>
            <p:spPr>
              <a:xfrm>
                <a:off x="1043608" y="2154342"/>
                <a:ext cx="41213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                  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B8CC60-121D-42BD-9CF8-37E32979D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54342"/>
                <a:ext cx="412138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459124-D30A-4CFC-8A46-387E91A3A133}"/>
              </a:ext>
            </a:extLst>
          </p:cNvPr>
          <p:cNvSpPr txBox="1"/>
          <p:nvPr/>
        </p:nvSpPr>
        <p:spPr>
          <a:xfrm>
            <a:off x="1245800" y="3423152"/>
            <a:ext cx="2488182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</a:rPr>
              <a:t>MSB</a:t>
            </a:r>
            <a:r>
              <a:rPr lang="en-US" altLang="ko-KR" sz="1600" dirty="0"/>
              <a:t>: Most Significant Bit</a:t>
            </a:r>
          </a:p>
          <a:p>
            <a:r>
              <a:rPr lang="en-US" altLang="ko-KR" sz="1600" dirty="0">
                <a:solidFill>
                  <a:srgbClr val="3333FF"/>
                </a:solidFill>
                <a:latin typeface="Consolas" panose="020B0609020204030204" pitchFamily="49" charset="0"/>
              </a:rPr>
              <a:t>LSB</a:t>
            </a:r>
            <a:r>
              <a:rPr lang="en-US" altLang="ko-KR" sz="1600" dirty="0"/>
              <a:t>: Least Significant Bit</a:t>
            </a:r>
            <a:endParaRPr lang="ko-KR" altLang="en-US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AB12A6-9069-4393-91FE-3E337E439DE4}"/>
              </a:ext>
            </a:extLst>
          </p:cNvPr>
          <p:cNvSpPr txBox="1"/>
          <p:nvPr/>
        </p:nvSpPr>
        <p:spPr>
          <a:xfrm>
            <a:off x="6084168" y="1462824"/>
            <a:ext cx="265970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ko-KR" dirty="0"/>
              <a:t>3-bit unsigned numbers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36464"/>
              </p:ext>
            </p:extLst>
          </p:nvPr>
        </p:nvGraphicFramePr>
        <p:xfrm>
          <a:off x="6202725" y="2301111"/>
          <a:ext cx="2050691" cy="35715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-4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-3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-2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</a:t>
                      </a:r>
                      <a:endParaRPr lang="ko-KR" altLang="en-US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6F82001-FD48-459F-9522-E1E14C7C4911}"/>
              </a:ext>
            </a:extLst>
          </p:cNvPr>
          <p:cNvSpPr txBox="1"/>
          <p:nvPr/>
        </p:nvSpPr>
        <p:spPr>
          <a:xfrm>
            <a:off x="527524" y="1544122"/>
            <a:ext cx="484959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(b) </a:t>
            </a:r>
            <a:r>
              <a:rPr lang="en-US" altLang="ko-K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000" dirty="0"/>
              <a:t>-bit </a:t>
            </a:r>
            <a:r>
              <a:rPr lang="en-US" altLang="ko-KR" sz="2000" dirty="0">
                <a:solidFill>
                  <a:srgbClr val="3333FF"/>
                </a:solidFill>
              </a:rPr>
              <a:t>signed</a:t>
            </a:r>
            <a:r>
              <a:rPr lang="en-US" altLang="ko-KR" sz="2000" dirty="0"/>
              <a:t> number (2’s complement)</a:t>
            </a:r>
            <a:endParaRPr lang="ko-KR" alt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532596-0DBC-43E1-B468-842B66E41543}"/>
              </a:ext>
            </a:extLst>
          </p:cNvPr>
          <p:cNvSpPr txBox="1"/>
          <p:nvPr/>
        </p:nvSpPr>
        <p:spPr>
          <a:xfrm>
            <a:off x="1248536" y="5129212"/>
            <a:ext cx="3916457" cy="369332"/>
          </a:xfrm>
          <a:prstGeom prst="rect">
            <a:avLst/>
          </a:prstGeom>
          <a:solidFill>
            <a:srgbClr val="99FF33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Zero, positive and negative numbers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2073CC17-9836-4B86-A02F-DEC312349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874471"/>
                  </p:ext>
                </p:extLst>
              </p:nvPr>
            </p:nvGraphicFramePr>
            <p:xfrm>
              <a:off x="971600" y="3530243"/>
              <a:ext cx="2817069" cy="1112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1920">
                      <a:extLst>
                        <a:ext uri="{9D8B030D-6E8A-4147-A177-3AD203B41FA5}">
                          <a16:colId xmlns:a16="http://schemas.microsoft.com/office/drawing/2014/main" val="1619982420"/>
                        </a:ext>
                      </a:extLst>
                    </a:gridCol>
                    <a:gridCol w="1905149">
                      <a:extLst>
                        <a:ext uri="{9D8B030D-6E8A-4147-A177-3AD203B41FA5}">
                          <a16:colId xmlns:a16="http://schemas.microsoft.com/office/drawing/2014/main" val="30354715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 bit</a:t>
                          </a:r>
                          <a:endParaRPr lang="ko-KR" alt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Meaning</a:t>
                          </a:r>
                          <a:endParaRPr lang="ko-KR" alt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0186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Consolas" panose="020B0609020204030204" pitchFamily="49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ko-KR" altLang="en-US" sz="1400" dirty="0">
                            <a:latin typeface="Consolas" panose="020B0609020204030204" pitchFamily="49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Positive number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altLang="ko-K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03008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1400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Negative number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40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ko-K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64485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2073CC17-9836-4B86-A02F-DEC3123490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3874471"/>
                  </p:ext>
                </p:extLst>
              </p:nvPr>
            </p:nvGraphicFramePr>
            <p:xfrm>
              <a:off x="971600" y="3530243"/>
              <a:ext cx="2817069" cy="111252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1920">
                      <a:extLst>
                        <a:ext uri="{9D8B030D-6E8A-4147-A177-3AD203B41FA5}">
                          <a16:colId xmlns:a16="http://schemas.microsoft.com/office/drawing/2014/main" val="1619982420"/>
                        </a:ext>
                      </a:extLst>
                    </a:gridCol>
                    <a:gridCol w="1905149">
                      <a:extLst>
                        <a:ext uri="{9D8B030D-6E8A-4147-A177-3AD203B41FA5}">
                          <a16:colId xmlns:a16="http://schemas.microsoft.com/office/drawing/2014/main" val="303547152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 bit</a:t>
                          </a:r>
                          <a:endParaRPr lang="ko-KR" alt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Meaning</a:t>
                          </a:r>
                          <a:endParaRPr lang="ko-KR" alt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01867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latin typeface="Consolas" panose="020B0609020204030204" pitchFamily="49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ko-KR" altLang="en-US" sz="1400" dirty="0">
                            <a:latin typeface="Consolas" panose="020B0609020204030204" pitchFamily="49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243" t="-101639" r="-639" b="-10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008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40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ko-KR" altLang="en-US" sz="1400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243" t="-201639" r="-639" b="-8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64485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4432515F-C9F7-41B2-AE62-6401C650B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728352"/>
                  </p:ext>
                </p:extLst>
              </p:nvPr>
            </p:nvGraphicFramePr>
            <p:xfrm>
              <a:off x="1115616" y="2500294"/>
              <a:ext cx="4117400" cy="5864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88200">
                      <a:extLst>
                        <a:ext uri="{9D8B030D-6E8A-4147-A177-3AD203B41FA5}">
                          <a16:colId xmlns:a16="http://schemas.microsoft.com/office/drawing/2014/main" val="1109832361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1283089"/>
                        </a:ext>
                      </a:extLst>
                    </a:gridCol>
                    <a:gridCol w="1764600">
                      <a:extLst>
                        <a:ext uri="{9D8B030D-6E8A-4147-A177-3AD203B41FA5}">
                          <a16:colId xmlns:a16="http://schemas.microsoft.com/office/drawing/2014/main" val="178908268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978462563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1772774932"/>
                        </a:ext>
                      </a:extLst>
                    </a:gridCol>
                  </a:tblGrid>
                  <a:tr h="586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MSB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</a:rPr>
                            <a:t>LSB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4781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4432515F-C9F7-41B2-AE62-6401C650B0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0728352"/>
                  </p:ext>
                </p:extLst>
              </p:nvPr>
            </p:nvGraphicFramePr>
            <p:xfrm>
              <a:off x="1115616" y="2500294"/>
              <a:ext cx="4117400" cy="586477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588200">
                      <a:extLst>
                        <a:ext uri="{9D8B030D-6E8A-4147-A177-3AD203B41FA5}">
                          <a16:colId xmlns:a16="http://schemas.microsoft.com/office/drawing/2014/main" val="1109832361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1283089"/>
                        </a:ext>
                      </a:extLst>
                    </a:gridCol>
                    <a:gridCol w="1764600">
                      <a:extLst>
                        <a:ext uri="{9D8B030D-6E8A-4147-A177-3AD203B41FA5}">
                          <a16:colId xmlns:a16="http://schemas.microsoft.com/office/drawing/2014/main" val="178908268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3978462563"/>
                        </a:ext>
                      </a:extLst>
                    </a:gridCol>
                    <a:gridCol w="588200">
                      <a:extLst>
                        <a:ext uri="{9D8B030D-6E8A-4147-A177-3AD203B41FA5}">
                          <a16:colId xmlns:a16="http://schemas.microsoft.com/office/drawing/2014/main" val="1772774932"/>
                        </a:ext>
                      </a:extLst>
                    </a:gridCol>
                  </a:tblGrid>
                  <a:tr h="58647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</a:rPr>
                            <a:t>MSB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241" t="-1031" r="-67241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dirty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</a:rPr>
                            <a:t>LSB</a:t>
                          </a:r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47817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4284F5-CBD0-4F7D-895D-7400CAE0B770}"/>
                  </a:ext>
                </a:extLst>
              </p:cNvPr>
              <p:cNvSpPr txBox="1"/>
              <p:nvPr/>
            </p:nvSpPr>
            <p:spPr>
              <a:xfrm>
                <a:off x="1043608" y="2154342"/>
                <a:ext cx="41213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                  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4284F5-CBD0-4F7D-895D-7400CAE0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54342"/>
                <a:ext cx="412138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3835CD7-5F27-4A8C-A830-0C9BA487B8D6}"/>
              </a:ext>
            </a:extLst>
          </p:cNvPr>
          <p:cNvCxnSpPr/>
          <p:nvPr/>
        </p:nvCxnSpPr>
        <p:spPr bwMode="auto">
          <a:xfrm flipV="1">
            <a:off x="1403648" y="3128299"/>
            <a:ext cx="0" cy="3422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D064F4-4CE2-48FA-9692-B5B9E238CC37}"/>
              </a:ext>
            </a:extLst>
          </p:cNvPr>
          <p:cNvSpPr txBox="1"/>
          <p:nvPr/>
        </p:nvSpPr>
        <p:spPr>
          <a:xfrm>
            <a:off x="6084168" y="1462824"/>
            <a:ext cx="2287806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ko-KR" dirty="0"/>
              <a:t>3-bit signed number </a:t>
            </a:r>
          </a:p>
          <a:p>
            <a:pPr algn="ctr">
              <a:spcBef>
                <a:spcPts val="0"/>
              </a:spcBef>
            </a:pPr>
            <a:r>
              <a:rPr lang="en-US" altLang="ko-KR" dirty="0"/>
              <a:t>(2’s complement)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58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p:sp>
        <p:nvSpPr>
          <p:cNvPr id="22534" name="Line 29"/>
          <p:cNvSpPr>
            <a:spLocks noChangeShapeType="1"/>
          </p:cNvSpPr>
          <p:nvPr/>
        </p:nvSpPr>
        <p:spPr bwMode="auto">
          <a:xfrm>
            <a:off x="755650" y="2852738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5" name="Line 35"/>
          <p:cNvSpPr>
            <a:spLocks noChangeShapeType="1"/>
          </p:cNvSpPr>
          <p:nvPr/>
        </p:nvSpPr>
        <p:spPr bwMode="auto">
          <a:xfrm>
            <a:off x="7667625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6" name="Line 115"/>
          <p:cNvSpPr>
            <a:spLocks noChangeShapeType="1"/>
          </p:cNvSpPr>
          <p:nvPr/>
        </p:nvSpPr>
        <p:spPr bwMode="auto">
          <a:xfrm>
            <a:off x="1439863" y="2852738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7" name="Line 116"/>
          <p:cNvSpPr>
            <a:spLocks noChangeShapeType="1"/>
          </p:cNvSpPr>
          <p:nvPr/>
        </p:nvSpPr>
        <p:spPr bwMode="auto">
          <a:xfrm>
            <a:off x="755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8" name="Line 117"/>
          <p:cNvSpPr>
            <a:spLocks noChangeShapeType="1"/>
          </p:cNvSpPr>
          <p:nvPr/>
        </p:nvSpPr>
        <p:spPr bwMode="auto">
          <a:xfrm>
            <a:off x="2808288" y="2852738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39" name="Line 119"/>
          <p:cNvSpPr>
            <a:spLocks noChangeShapeType="1"/>
          </p:cNvSpPr>
          <p:nvPr/>
        </p:nvSpPr>
        <p:spPr bwMode="auto">
          <a:xfrm>
            <a:off x="3459163" y="2852738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0" name="Line 122"/>
          <p:cNvSpPr>
            <a:spLocks noChangeShapeType="1"/>
          </p:cNvSpPr>
          <p:nvPr/>
        </p:nvSpPr>
        <p:spPr bwMode="auto">
          <a:xfrm>
            <a:off x="7667625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1" name="Line 131"/>
          <p:cNvSpPr>
            <a:spLocks noChangeShapeType="1"/>
          </p:cNvSpPr>
          <p:nvPr/>
        </p:nvSpPr>
        <p:spPr bwMode="auto">
          <a:xfrm>
            <a:off x="7667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543" name="Text Box 257"/>
          <p:cNvSpPr txBox="1">
            <a:spLocks noChangeArrowheads="1"/>
          </p:cNvSpPr>
          <p:nvPr/>
        </p:nvSpPr>
        <p:spPr bwMode="auto">
          <a:xfrm>
            <a:off x="467544" y="1371600"/>
            <a:ext cx="6324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4-bit representations for negative numbers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79320"/>
              </p:ext>
            </p:extLst>
          </p:nvPr>
        </p:nvGraphicFramePr>
        <p:xfrm>
          <a:off x="467544" y="1919157"/>
          <a:ext cx="1800200" cy="43901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2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+N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 integers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+4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+5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+6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+7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표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282995"/>
                  </p:ext>
                </p:extLst>
              </p:nvPr>
            </p:nvGraphicFramePr>
            <p:xfrm>
              <a:off x="2411761" y="1916832"/>
              <a:ext cx="6336703" cy="43789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267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33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033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3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-N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Negative integers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7272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 and magnitude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2’s complement 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333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baseline="30000" dirty="0">
                            <a:solidFill>
                              <a:srgbClr val="3333F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1’s complement 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-2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-3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-4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-5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-6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-7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-8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표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9282995"/>
                  </p:ext>
                </p:extLst>
              </p:nvPr>
            </p:nvGraphicFramePr>
            <p:xfrm>
              <a:off x="2411761" y="1916832"/>
              <a:ext cx="6336703" cy="43789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26707"/>
                    <a:gridCol w="1903332"/>
                    <a:gridCol w="1903332"/>
                    <a:gridCol w="1903332"/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-N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Negative integers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</a:tr>
                  <a:tr h="67056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Sign and magnitude</a:t>
                          </a:r>
                          <a:endParaRPr lang="ko-KR" altLang="en-US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33654" t="-60000" r="-101282" b="-51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32907" t="-60000" r="-958" b="-5118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-2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-3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-4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-5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-6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1010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-7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1111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1001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-8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solidFill>
                                <a:srgbClr val="3333FF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1000</a:t>
                          </a:r>
                          <a:endParaRPr lang="ko-KR" altLang="en-US" dirty="0">
                            <a:solidFill>
                              <a:srgbClr val="3333FF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-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92280" y="1374419"/>
                <a:ext cx="1521763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374419"/>
                <a:ext cx="152176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Text Box 14"/>
              <p:cNvSpPr txBox="1">
                <a:spLocks noChangeArrowheads="1"/>
              </p:cNvSpPr>
              <p:nvPr/>
            </p:nvSpPr>
            <p:spPr bwMode="auto">
              <a:xfrm>
                <a:off x="759750" y="1397113"/>
                <a:ext cx="6324600" cy="369332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1’s complement representation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ko-KR" dirty="0"/>
                  <a:t> for the given number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355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750" y="1397113"/>
                <a:ext cx="6324600" cy="369332"/>
              </a:xfrm>
              <a:prstGeom prst="rect">
                <a:avLst/>
              </a:prstGeom>
              <a:blipFill>
                <a:blip r:embed="rId2"/>
                <a:stretch>
                  <a:fillRect l="-770" t="-6349" b="-22222"/>
                </a:stretch>
              </a:blipFill>
              <a:ln w="95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9" name="Text Box 16"/>
              <p:cNvSpPr txBox="1">
                <a:spLocks noChangeArrowheads="1"/>
              </p:cNvSpPr>
              <p:nvPr/>
            </p:nvSpPr>
            <p:spPr bwMode="auto">
              <a:xfrm>
                <a:off x="755564" y="2930926"/>
                <a:ext cx="5328592" cy="36933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Example: Find the 1’s complement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010101</m:t>
                    </m:r>
                  </m:oMath>
                </a14:m>
                <a:r>
                  <a:rPr lang="en-US" altLang="ko-KR" dirty="0"/>
                  <a:t>.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3333FF"/>
                    </a:solidFill>
                    <a:latin typeface="굴림" pitchFamily="50" charset="-127"/>
                  </a:rPr>
                  <a:t> </a:t>
                </a:r>
                <a:endParaRPr lang="en-US" altLang="ko-KR" dirty="0">
                  <a:latin typeface="굴림" pitchFamily="50" charset="-127"/>
                </a:endParaRPr>
              </a:p>
            </p:txBody>
          </p:sp>
        </mc:Choice>
        <mc:Fallback xmlns="">
          <p:sp>
            <p:nvSpPr>
              <p:cNvPr id="2355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64" y="2930926"/>
                <a:ext cx="532859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30" t="-8333" b="-28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9860" y="2021235"/>
                <a:ext cx="2224327" cy="400110"/>
              </a:xfrm>
              <a:prstGeom prst="rect">
                <a:avLst/>
              </a:prstGeom>
              <a:solidFill>
                <a:srgbClr val="CCCCFF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sz="200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altLang="ko-KR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ko-KR" alt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60" y="2021235"/>
                <a:ext cx="222432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0620" y="3389559"/>
                <a:ext cx="268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=6,  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=010101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20" y="3389559"/>
                <a:ext cx="268527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3233" y="3501008"/>
                <a:ext cx="2508443" cy="1357744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0 0 0 0 0 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1 1 1 1 1 1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bar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i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33" y="3501008"/>
                <a:ext cx="2508443" cy="13577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3913873" y="4449064"/>
            <a:ext cx="241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Text Box 14"/>
              <p:cNvSpPr txBox="1">
                <a:spLocks noChangeArrowheads="1"/>
              </p:cNvSpPr>
              <p:nvPr/>
            </p:nvSpPr>
            <p:spPr bwMode="auto">
              <a:xfrm>
                <a:off x="395536" y="1412776"/>
                <a:ext cx="6324600" cy="369332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2’s complement representation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/>
                  <a:t> for the given number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355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412776"/>
                <a:ext cx="6324600" cy="369332"/>
              </a:xfrm>
              <a:prstGeom prst="rect">
                <a:avLst/>
              </a:prstGeom>
              <a:blipFill>
                <a:blip r:embed="rId2"/>
                <a:stretch>
                  <a:fillRect l="-770" t="-8065" b="-24194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9" name="Text Box 16"/>
              <p:cNvSpPr txBox="1">
                <a:spLocks noChangeArrowheads="1"/>
              </p:cNvSpPr>
              <p:nvPr/>
            </p:nvSpPr>
            <p:spPr bwMode="auto">
              <a:xfrm>
                <a:off x="395536" y="3533108"/>
                <a:ext cx="5328592" cy="36933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Example: Find the 2’s complement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010101</m:t>
                    </m:r>
                  </m:oMath>
                </a14:m>
                <a:r>
                  <a:rPr lang="en-US" altLang="ko-KR" dirty="0"/>
                  <a:t>.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3333FF"/>
                    </a:solidFill>
                    <a:latin typeface="굴림" pitchFamily="50" charset="-127"/>
                  </a:rPr>
                  <a:t> </a:t>
                </a:r>
                <a:endParaRPr lang="en-US" altLang="ko-KR" dirty="0">
                  <a:latin typeface="굴림" pitchFamily="50" charset="-127"/>
                </a:endParaRPr>
              </a:p>
            </p:txBody>
          </p:sp>
        </mc:Choice>
        <mc:Fallback xmlns="">
          <p:sp>
            <p:nvSpPr>
              <p:cNvPr id="2355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33108"/>
                <a:ext cx="532859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30" t="-8333" b="-28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0552" y="2056763"/>
                <a:ext cx="4872616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ko-KR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altLang="ko-KR" sz="20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ko-KR" alt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2" y="2056763"/>
                <a:ext cx="487261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47664" y="4064757"/>
                <a:ext cx="268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=6,  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=010101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064757"/>
                <a:ext cx="268527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31840" y="2689167"/>
            <a:ext cx="4173781" cy="3667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2’s complement = </a:t>
            </a:r>
            <a:r>
              <a:rPr lang="en-US" altLang="ko-KR" dirty="0">
                <a:solidFill>
                  <a:srgbClr val="FF0000"/>
                </a:solidFill>
              </a:rPr>
              <a:t>1’s complement + 1</a:t>
            </a:r>
          </a:p>
        </p:txBody>
      </p:sp>
      <p:sp>
        <p:nvSpPr>
          <p:cNvPr id="3" name="아래쪽 화살표 2"/>
          <p:cNvSpPr/>
          <p:nvPr/>
        </p:nvSpPr>
        <p:spPr bwMode="auto">
          <a:xfrm rot="10800000">
            <a:off x="4716016" y="2492896"/>
            <a:ext cx="419026" cy="2160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4434089"/>
                <a:ext cx="5112568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=1000000−010101=101011</m:t>
                      </m:r>
                    </m:oMath>
                  </m:oMathPara>
                </a14:m>
                <a:endParaRPr lang="en-US" altLang="ko-KR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34089"/>
                <a:ext cx="51125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1084" y="4434089"/>
            <a:ext cx="7745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방법</a:t>
            </a:r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84" y="5095983"/>
            <a:ext cx="7745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방법</a:t>
            </a:r>
            <a:r>
              <a:rPr lang="en-US" altLang="ko-KR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19672" y="5095983"/>
                <a:ext cx="4084195" cy="9233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𝑐𝑜𝑚𝑝𝑙𝑒𝑚𝑒𝑛𝑡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010101=101010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101011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95983"/>
                <a:ext cx="4084195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연결선 13"/>
          <p:cNvCxnSpPr/>
          <p:nvPr/>
        </p:nvCxnSpPr>
        <p:spPr bwMode="auto">
          <a:xfrm>
            <a:off x="4836621" y="5697104"/>
            <a:ext cx="86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371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1045586" y="1826656"/>
            <a:ext cx="6324600" cy="779462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Given a negative number by its 2’s complement,</a:t>
            </a:r>
          </a:p>
          <a:p>
            <a:pPr eaLnBrk="1" hangingPunct="1"/>
            <a:r>
              <a:rPr lang="en-US" altLang="ko-KR"/>
              <a:t> </a:t>
            </a:r>
            <a:r>
              <a:rPr lang="en-US" altLang="ko-KR">
                <a:sym typeface="Wingdings" pitchFamily="2" charset="2"/>
              </a:rPr>
              <a:t></a:t>
            </a:r>
            <a:r>
              <a:rPr lang="en-US" altLang="ko-KR"/>
              <a:t> To obtain the magnitude of the integer</a:t>
            </a: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3004915" y="2801257"/>
            <a:ext cx="331152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Taking 2’s complement of </a:t>
            </a:r>
            <a:r>
              <a:rPr lang="en-US" altLang="ko-KR" i="1" dirty="0"/>
              <a:t>N*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9552" y="1351692"/>
            <a:ext cx="6324600" cy="36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2’s complement representation for the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5616" y="2814027"/>
                <a:ext cx="1889299" cy="70788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aln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814027"/>
                <a:ext cx="1889299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540544" y="3951868"/>
                <a:ext cx="7847880" cy="36933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rgbClr val="00B050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Example: 2</a:t>
                </a:r>
                <a:r>
                  <a:rPr lang="ko-KR" altLang="en-US" dirty="0"/>
                  <a:t>의 보수 형태로 표시된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101011</m:t>
                    </m:r>
                  </m:oMath>
                </a14:m>
                <a:r>
                  <a:rPr lang="ko-KR" altLang="en-US" dirty="0"/>
                  <a:t>은  </a:t>
                </a:r>
                <a:r>
                  <a:rPr lang="en-US" altLang="ko-KR" dirty="0"/>
                  <a:t>10</a:t>
                </a:r>
                <a:r>
                  <a:rPr lang="ko-KR" altLang="en-US" dirty="0"/>
                  <a:t>진수 얼마에 해당하는가</a:t>
                </a:r>
                <a:r>
                  <a:rPr lang="en-US" altLang="ko-KR" dirty="0"/>
                  <a:t>?</a:t>
                </a:r>
                <a:r>
                  <a:rPr lang="en-US" altLang="ko-KR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ko-KR" dirty="0">
                    <a:solidFill>
                      <a:srgbClr val="3333FF"/>
                    </a:solidFill>
                    <a:latin typeface="굴림" pitchFamily="50" charset="-127"/>
                  </a:rPr>
                  <a:t> </a:t>
                </a:r>
                <a:endParaRPr lang="en-US" altLang="ko-KR" dirty="0">
                  <a:latin typeface="굴림" pitchFamily="50" charset="-127"/>
                </a:endParaRPr>
              </a:p>
            </p:txBody>
          </p:sp>
        </mc:Choice>
        <mc:Fallback xmlns="">
          <p:sp>
            <p:nvSpPr>
              <p:cNvPr id="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44" y="3951868"/>
                <a:ext cx="784788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21" t="-9524" b="-23810"/>
                </a:stretch>
              </a:blipFill>
              <a:ln>
                <a:solidFill>
                  <a:srgbClr val="00B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1211476" y="451005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01011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76" y="4510050"/>
                <a:ext cx="128913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65309" y="5290268"/>
            <a:ext cx="64633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ko-KR" altLang="en-US" dirty="0"/>
              <a:t>음수</a:t>
            </a:r>
            <a:endParaRPr lang="en-US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331640" y="4581128"/>
            <a:ext cx="18000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38724" y="4542739"/>
                <a:ext cx="2959080" cy="120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101011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=1000000−101011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=010101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24" y="4542739"/>
                <a:ext cx="2959080" cy="12003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화살표 연결선 14"/>
          <p:cNvCxnSpPr>
            <a:stCxn id="5" idx="0"/>
          </p:cNvCxnSpPr>
          <p:nvPr/>
        </p:nvCxnSpPr>
        <p:spPr bwMode="auto">
          <a:xfrm flipV="1">
            <a:off x="1188475" y="4941168"/>
            <a:ext cx="143165" cy="349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835696" y="5297618"/>
            <a:ext cx="51809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dirty="0"/>
              <a:t>-</a:t>
            </a:r>
            <a:r>
              <a:rPr lang="en-US" altLang="ko-KR" dirty="0">
                <a:solidFill>
                  <a:srgbClr val="3333FF"/>
                </a:solidFill>
              </a:rPr>
              <a:t>??</a:t>
            </a:r>
            <a:endParaRPr lang="en-US" dirty="0">
              <a:solidFill>
                <a:srgbClr val="3333FF"/>
              </a:solidFill>
            </a:endParaRPr>
          </a:p>
        </p:txBody>
      </p:sp>
      <p:cxnSp>
        <p:nvCxnSpPr>
          <p:cNvPr id="21" name="직선 화살표 연결선 20"/>
          <p:cNvCxnSpPr>
            <a:endCxn id="20" idx="0"/>
          </p:cNvCxnSpPr>
          <p:nvPr/>
        </p:nvCxnSpPr>
        <p:spPr bwMode="auto">
          <a:xfrm>
            <a:off x="1511640" y="4956442"/>
            <a:ext cx="583102" cy="3411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오른쪽 화살표 17"/>
          <p:cNvSpPr/>
          <p:nvPr/>
        </p:nvSpPr>
        <p:spPr bwMode="auto">
          <a:xfrm>
            <a:off x="2620775" y="4666941"/>
            <a:ext cx="936104" cy="14788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464" y="447476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ko-KR" altLang="en-US" sz="1200" dirty="0"/>
              <a:t>의 보수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1852" y="5877272"/>
                <a:ext cx="2056332" cy="3693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101011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852" y="5877272"/>
                <a:ext cx="205633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  <a:endParaRPr kumimoji="0" lang="en-US" altLang="ko-KR" sz="28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grpSp>
        <p:nvGrpSpPr>
          <p:cNvPr id="26627" name="Group 18"/>
          <p:cNvGrpSpPr>
            <a:grpSpLocks/>
          </p:cNvGrpSpPr>
          <p:nvPr/>
        </p:nvGrpSpPr>
        <p:grpSpPr bwMode="auto">
          <a:xfrm>
            <a:off x="1828800" y="2074863"/>
            <a:ext cx="3235325" cy="1066800"/>
            <a:chOff x="757" y="832"/>
            <a:chExt cx="2242" cy="7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41" name="Object 4"/>
                <p:cNvSpPr txBox="1"/>
                <p:nvPr/>
              </p:nvSpPr>
              <p:spPr bwMode="auto">
                <a:xfrm>
                  <a:off x="757" y="832"/>
                  <a:ext cx="276" cy="7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+7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41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7" y="832"/>
                  <a:ext cx="276" cy="726"/>
                </a:xfrm>
                <a:prstGeom prst="rect">
                  <a:avLst/>
                </a:prstGeom>
                <a:blipFill>
                  <a:blip r:embed="rId2"/>
                  <a:stretch>
                    <a:fillRect r="-1846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42" name="Object 6"/>
                <p:cNvSpPr txBox="1"/>
                <p:nvPr/>
              </p:nvSpPr>
              <p:spPr bwMode="auto">
                <a:xfrm>
                  <a:off x="1306" y="832"/>
                  <a:ext cx="406" cy="7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0011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0100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0111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42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06" y="832"/>
                  <a:ext cx="406" cy="726"/>
                </a:xfrm>
                <a:prstGeom prst="rect">
                  <a:avLst/>
                </a:prstGeom>
                <a:blipFill>
                  <a:blip r:embed="rId3"/>
                  <a:stretch>
                    <a:fillRect r="-16667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1837" y="1344"/>
              <a:ext cx="116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(correct answer)</a:t>
              </a:r>
            </a:p>
          </p:txBody>
        </p:sp>
      </p:grpSp>
      <p:grpSp>
        <p:nvGrpSpPr>
          <p:cNvPr id="26628" name="Group 19"/>
          <p:cNvGrpSpPr>
            <a:grpSpLocks/>
          </p:cNvGrpSpPr>
          <p:nvPr/>
        </p:nvGrpSpPr>
        <p:grpSpPr bwMode="auto">
          <a:xfrm>
            <a:off x="1828800" y="3679825"/>
            <a:ext cx="6826250" cy="1262063"/>
            <a:chOff x="761" y="1694"/>
            <a:chExt cx="4492" cy="9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7" name="Object 7"/>
                <p:cNvSpPr txBox="1"/>
                <p:nvPr/>
              </p:nvSpPr>
              <p:spPr bwMode="auto">
                <a:xfrm>
                  <a:off x="761" y="1694"/>
                  <a:ext cx="261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ba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37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1" y="1694"/>
                  <a:ext cx="261" cy="493"/>
                </a:xfrm>
                <a:prstGeom prst="rect">
                  <a:avLst/>
                </a:prstGeom>
                <a:blipFill>
                  <a:blip r:embed="rId4"/>
                  <a:stretch>
                    <a:fillRect r="-13846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8" name="Object 8"/>
                <p:cNvSpPr txBox="1"/>
                <p:nvPr/>
              </p:nvSpPr>
              <p:spPr bwMode="auto">
                <a:xfrm>
                  <a:off x="1306" y="1694"/>
                  <a:ext cx="406" cy="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0101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0110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38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06" y="1694"/>
                  <a:ext cx="406" cy="725"/>
                </a:xfrm>
                <a:prstGeom prst="rect">
                  <a:avLst/>
                </a:prstGeom>
                <a:blipFill>
                  <a:blip r:embed="rId5"/>
                  <a:stretch>
                    <a:fillRect r="-10891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H="1">
              <a:off x="1759" y="232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2064" y="2160"/>
              <a:ext cx="3189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wrong answer because of </a:t>
              </a:r>
              <a:r>
                <a:rPr lang="en-US" altLang="ko-KR" b="1">
                  <a:solidFill>
                    <a:srgbClr val="FF0000"/>
                  </a:solidFill>
                  <a:latin typeface="Times New Roman" pitchFamily="18" charset="0"/>
                </a:rPr>
                <a:t>overflow</a:t>
              </a:r>
              <a:r>
                <a:rPr lang="en-US" altLang="ko-KR">
                  <a:latin typeface="Times New Roman" pitchFamily="18" charset="0"/>
                </a:rPr>
                <a:t> (+11</a:t>
              </a:r>
              <a:r>
                <a:rPr lang="en-US" altLang="ko-KR" baseline="-25000">
                  <a:latin typeface="Times New Roman" pitchFamily="18" charset="0"/>
                </a:rPr>
                <a:t>10</a:t>
              </a:r>
              <a:r>
                <a:rPr lang="en-US" altLang="ko-KR">
                  <a:latin typeface="Times New Roman" pitchFamily="18" charset="0"/>
                </a:rPr>
                <a:t> requires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5 bits including sign)</a:t>
              </a:r>
            </a:p>
          </p:txBody>
        </p:sp>
      </p:grpSp>
      <p:grpSp>
        <p:nvGrpSpPr>
          <p:cNvPr id="26629" name="Group 20"/>
          <p:cNvGrpSpPr>
            <a:grpSpLocks/>
          </p:cNvGrpSpPr>
          <p:nvPr/>
        </p:nvGrpSpPr>
        <p:grpSpPr bwMode="auto">
          <a:xfrm>
            <a:off x="1752600" y="5270500"/>
            <a:ext cx="3344863" cy="1071563"/>
            <a:chOff x="740" y="2969"/>
            <a:chExt cx="2199" cy="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4" name="Object 9"/>
                <p:cNvSpPr txBox="1"/>
                <p:nvPr/>
              </p:nvSpPr>
              <p:spPr bwMode="auto">
                <a:xfrm>
                  <a:off x="740" y="2969"/>
                  <a:ext cx="261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ba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34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0" y="2969"/>
                  <a:ext cx="261" cy="493"/>
                </a:xfrm>
                <a:prstGeom prst="rect">
                  <a:avLst/>
                </a:prstGeom>
                <a:blipFill>
                  <a:blip r:embed="rId6"/>
                  <a:stretch>
                    <a:fillRect r="-1846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35" name="Object 10"/>
                <p:cNvSpPr txBox="1"/>
                <p:nvPr/>
              </p:nvSpPr>
              <p:spPr bwMode="auto">
                <a:xfrm>
                  <a:off x="1292" y="2976"/>
                  <a:ext cx="391" cy="7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0101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1010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1111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6635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2" y="2976"/>
                  <a:ext cx="391" cy="710"/>
                </a:xfrm>
                <a:prstGeom prst="rect">
                  <a:avLst/>
                </a:prstGeom>
                <a:blipFill>
                  <a:blip r:embed="rId7"/>
                  <a:stretch>
                    <a:fillRect r="-15306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36" name="Text Box 17"/>
            <p:cNvSpPr txBox="1">
              <a:spLocks noChangeArrowheads="1"/>
            </p:cNvSpPr>
            <p:nvPr/>
          </p:nvSpPr>
          <p:spPr bwMode="auto">
            <a:xfrm>
              <a:off x="1837" y="3475"/>
              <a:ext cx="110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(correct answer)</a:t>
              </a:r>
            </a:p>
          </p:txBody>
        </p:sp>
      </p:grpSp>
      <p:sp>
        <p:nvSpPr>
          <p:cNvPr id="26630" name="Text Box 24"/>
          <p:cNvSpPr txBox="1">
            <a:spLocks noChangeArrowheads="1"/>
          </p:cNvSpPr>
          <p:nvPr/>
        </p:nvSpPr>
        <p:spPr bwMode="auto">
          <a:xfrm>
            <a:off x="304800" y="2151063"/>
            <a:ext cx="10668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1</a:t>
            </a:r>
          </a:p>
        </p:txBody>
      </p:sp>
      <p:sp>
        <p:nvSpPr>
          <p:cNvPr id="26631" name="Text Box 25"/>
          <p:cNvSpPr txBox="1">
            <a:spLocks noChangeArrowheads="1"/>
          </p:cNvSpPr>
          <p:nvPr/>
        </p:nvSpPr>
        <p:spPr bwMode="auto">
          <a:xfrm>
            <a:off x="304800" y="3762375"/>
            <a:ext cx="1143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2</a:t>
            </a:r>
            <a:r>
              <a:rPr lang="en-US" altLang="ko-KR" sz="1600">
                <a:latin typeface="굴림" pitchFamily="50" charset="-127"/>
              </a:rPr>
              <a:t> </a:t>
            </a:r>
          </a:p>
        </p:txBody>
      </p:sp>
      <p:sp>
        <p:nvSpPr>
          <p:cNvPr id="26632" name="Text Box 26"/>
          <p:cNvSpPr txBox="1">
            <a:spLocks noChangeArrowheads="1"/>
          </p:cNvSpPr>
          <p:nvPr/>
        </p:nvSpPr>
        <p:spPr bwMode="auto">
          <a:xfrm>
            <a:off x="304800" y="5229225"/>
            <a:ext cx="1143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3</a:t>
            </a:r>
            <a:r>
              <a:rPr lang="en-US" altLang="ko-KR" sz="1600">
                <a:latin typeface="굴림" pitchFamily="50" charset="-127"/>
              </a:rPr>
              <a:t> </a:t>
            </a:r>
          </a:p>
        </p:txBody>
      </p:sp>
      <p:sp>
        <p:nvSpPr>
          <p:cNvPr id="26633" name="Rectangle 29"/>
          <p:cNvSpPr>
            <a:spLocks noChangeArrowheads="1"/>
          </p:cNvSpPr>
          <p:nvPr/>
        </p:nvSpPr>
        <p:spPr bwMode="auto">
          <a:xfrm>
            <a:off x="304800" y="1373188"/>
            <a:ext cx="432541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2000">
                <a:solidFill>
                  <a:srgbClr val="006600"/>
                </a:solidFill>
              </a:rPr>
              <a:t>Addition of 2’s complement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07C7EE-2A64-4D4F-B83A-1ABEFBE47631}"/>
              </a:ext>
            </a:extLst>
          </p:cNvPr>
          <p:cNvSpPr txBox="1"/>
          <p:nvPr/>
        </p:nvSpPr>
        <p:spPr>
          <a:xfrm>
            <a:off x="3720767" y="5618917"/>
            <a:ext cx="4365516" cy="338554"/>
          </a:xfrm>
          <a:prstGeom prst="rect">
            <a:avLst/>
          </a:prstGeom>
          <a:solidFill>
            <a:srgbClr val="EDF0AE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1600" dirty="0"/>
              <a:t>2</a:t>
            </a:r>
            <a:r>
              <a:rPr lang="ko-KR" altLang="en-US" sz="1600" dirty="0"/>
              <a:t>의 보수를 취해서 더하면 뺄셈을 할 수 있음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A014B601-DDD0-4DA4-A88B-E2FDE641D146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>
            <a:off x="3273983" y="5788194"/>
            <a:ext cx="4467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  <a:endParaRPr kumimoji="0" lang="en-US" altLang="ko-KR" sz="28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grpSp>
        <p:nvGrpSpPr>
          <p:cNvPr id="27651" name="Group 16"/>
          <p:cNvGrpSpPr>
            <a:grpSpLocks/>
          </p:cNvGrpSpPr>
          <p:nvPr/>
        </p:nvGrpSpPr>
        <p:grpSpPr bwMode="auto">
          <a:xfrm>
            <a:off x="1619250" y="2282825"/>
            <a:ext cx="6699250" cy="1335088"/>
            <a:chOff x="2686" y="2704"/>
            <a:chExt cx="4312" cy="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56" name="Object 17"/>
                <p:cNvSpPr txBox="1"/>
                <p:nvPr/>
              </p:nvSpPr>
              <p:spPr bwMode="auto">
                <a:xfrm>
                  <a:off x="2686" y="2718"/>
                  <a:ext cx="261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ba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7656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86" y="2718"/>
                  <a:ext cx="261" cy="493"/>
                </a:xfrm>
                <a:prstGeom prst="rect">
                  <a:avLst/>
                </a:prstGeom>
                <a:blipFill>
                  <a:blip r:embed="rId2"/>
                  <a:stretch>
                    <a:fillRect r="-1818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57" name="Object 18"/>
                <p:cNvSpPr txBox="1"/>
                <p:nvPr/>
              </p:nvSpPr>
              <p:spPr bwMode="auto">
                <a:xfrm>
                  <a:off x="3152" y="2704"/>
                  <a:ext cx="564" cy="7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0110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(1)0001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7657" name="Object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52" y="2704"/>
                  <a:ext cx="564" cy="753"/>
                </a:xfrm>
                <a:prstGeom prst="rect">
                  <a:avLst/>
                </a:prstGeom>
                <a:blipFill>
                  <a:blip r:embed="rId3"/>
                  <a:stretch>
                    <a:fillRect l="-1389" r="-6944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658" name="Line 19"/>
            <p:cNvSpPr>
              <a:spLocks noChangeShapeType="1"/>
            </p:cNvSpPr>
            <p:nvPr/>
          </p:nvSpPr>
          <p:spPr bwMode="auto">
            <a:xfrm flipH="1">
              <a:off x="3742" y="333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59" name="Text Box 20"/>
            <p:cNvSpPr txBox="1">
              <a:spLocks noChangeArrowheads="1"/>
            </p:cNvSpPr>
            <p:nvPr/>
          </p:nvSpPr>
          <p:spPr bwMode="auto">
            <a:xfrm>
              <a:off x="4092" y="3217"/>
              <a:ext cx="2906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correct answer when the carry from the sign bit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is ignored (this is </a:t>
              </a:r>
              <a:r>
                <a:rPr lang="en-US" altLang="ko-KR" i="1">
                  <a:latin typeface="Times New Roman" pitchFamily="18" charset="0"/>
                </a:rPr>
                <a:t>not</a:t>
              </a:r>
              <a:r>
                <a:rPr lang="en-US" altLang="ko-KR">
                  <a:latin typeface="Times New Roman" pitchFamily="18" charset="0"/>
                </a:rPr>
                <a:t> an overflow)</a:t>
              </a:r>
            </a:p>
          </p:txBody>
        </p:sp>
      </p:grpSp>
      <p:sp>
        <p:nvSpPr>
          <p:cNvPr id="27652" name="Text Box 24"/>
          <p:cNvSpPr txBox="1">
            <a:spLocks noChangeArrowheads="1"/>
          </p:cNvSpPr>
          <p:nvPr/>
        </p:nvSpPr>
        <p:spPr bwMode="auto">
          <a:xfrm>
            <a:off x="304800" y="2276475"/>
            <a:ext cx="12192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4</a:t>
            </a:r>
            <a:r>
              <a:rPr lang="en-US" altLang="ko-KR" sz="1600">
                <a:latin typeface="굴림" pitchFamily="50" charset="-127"/>
              </a:rPr>
              <a:t> </a:t>
            </a:r>
          </a:p>
        </p:txBody>
      </p:sp>
      <p:sp>
        <p:nvSpPr>
          <p:cNvPr id="27653" name="Rectangle 25"/>
          <p:cNvSpPr>
            <a:spLocks noChangeArrowheads="1"/>
          </p:cNvSpPr>
          <p:nvPr/>
        </p:nvSpPr>
        <p:spPr bwMode="auto">
          <a:xfrm>
            <a:off x="304800" y="1373188"/>
            <a:ext cx="432541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2000">
                <a:solidFill>
                  <a:srgbClr val="006600"/>
                </a:solidFill>
              </a:rPr>
              <a:t>Addition of 2’s complement numbers</a:t>
            </a:r>
          </a:p>
        </p:txBody>
      </p:sp>
      <p:sp>
        <p:nvSpPr>
          <p:cNvPr id="27654" name="Text Box 26"/>
          <p:cNvSpPr txBox="1">
            <a:spLocks noChangeArrowheads="1"/>
          </p:cNvSpPr>
          <p:nvPr/>
        </p:nvSpPr>
        <p:spPr bwMode="auto">
          <a:xfrm>
            <a:off x="304800" y="3933056"/>
            <a:ext cx="12192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Proof</a:t>
            </a:r>
            <a:r>
              <a:rPr lang="en-US" altLang="ko-KR" sz="1600">
                <a:latin typeface="굴림" pitchFamily="50" charset="-127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Object 29"/>
              <p:cNvSpPr txBox="1"/>
              <p:nvPr/>
            </p:nvSpPr>
            <p:spPr bwMode="auto">
              <a:xfrm>
                <a:off x="1979712" y="3844085"/>
                <a:ext cx="5597525" cy="14906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만일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일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경우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윗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식에서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마지막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자리올림수를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버리면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그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결과는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27655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844085"/>
                <a:ext cx="5597525" cy="1490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  <a:endParaRPr kumimoji="0" lang="en-US" altLang="ko-KR" sz="28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1905000" y="2209800"/>
            <a:ext cx="6186488" cy="1281113"/>
            <a:chOff x="930" y="1383"/>
            <a:chExt cx="3897" cy="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0" name="Object 5"/>
                <p:cNvSpPr txBox="1"/>
                <p:nvPr/>
              </p:nvSpPr>
              <p:spPr bwMode="auto">
                <a:xfrm>
                  <a:off x="930" y="1389"/>
                  <a:ext cx="250" cy="6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8680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" y="1389"/>
                  <a:ext cx="250" cy="607"/>
                </a:xfrm>
                <a:prstGeom prst="rect">
                  <a:avLst/>
                </a:prstGeom>
                <a:blipFill>
                  <a:blip r:embed="rId2"/>
                  <a:stretch>
                    <a:fillRect r="-1846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81" name="Object 6"/>
                <p:cNvSpPr txBox="1"/>
                <p:nvPr/>
              </p:nvSpPr>
              <p:spPr bwMode="auto">
                <a:xfrm>
                  <a:off x="1337" y="1383"/>
                  <a:ext cx="527" cy="6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1101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1100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(1)1001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8681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7" y="1383"/>
                  <a:ext cx="527" cy="632"/>
                </a:xfrm>
                <a:prstGeom prst="rect">
                  <a:avLst/>
                </a:prstGeom>
                <a:blipFill>
                  <a:blip r:embed="rId3"/>
                  <a:stretch>
                    <a:fillRect l="-1449" r="-11594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H="1">
              <a:off x="1839" y="1928"/>
              <a:ext cx="3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3" name="Text Box 8"/>
            <p:cNvSpPr txBox="1">
              <a:spLocks noChangeArrowheads="1"/>
            </p:cNvSpPr>
            <p:nvPr/>
          </p:nvSpPr>
          <p:spPr bwMode="auto">
            <a:xfrm>
              <a:off x="2131" y="1786"/>
              <a:ext cx="26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correct answer when the last carry is ignored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>
                  <a:latin typeface="Times New Roman" pitchFamily="18" charset="0"/>
                </a:rPr>
                <a:t>(this is </a:t>
              </a:r>
              <a:r>
                <a:rPr lang="en-US" altLang="ko-KR" i="1">
                  <a:latin typeface="Times New Roman" pitchFamily="18" charset="0"/>
                </a:rPr>
                <a:t>not</a:t>
              </a:r>
              <a:r>
                <a:rPr lang="en-US" altLang="ko-KR">
                  <a:latin typeface="Times New Roman" pitchFamily="18" charset="0"/>
                </a:rPr>
                <a:t> an overflow)</a:t>
              </a:r>
            </a:p>
          </p:txBody>
        </p:sp>
      </p:grp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228600" y="2209800"/>
            <a:ext cx="1524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5</a:t>
            </a:r>
          </a:p>
        </p:txBody>
      </p:sp>
      <p:sp>
        <p:nvSpPr>
          <p:cNvPr id="28677" name="Rectangle 18"/>
          <p:cNvSpPr>
            <a:spLocks noChangeArrowheads="1"/>
          </p:cNvSpPr>
          <p:nvPr/>
        </p:nvSpPr>
        <p:spPr bwMode="auto">
          <a:xfrm>
            <a:off x="228600" y="1373188"/>
            <a:ext cx="432541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2000">
                <a:solidFill>
                  <a:srgbClr val="006600"/>
                </a:solidFill>
              </a:rPr>
              <a:t>Addition of 2’s complement numbers</a:t>
            </a:r>
          </a:p>
        </p:txBody>
      </p:sp>
      <p:sp>
        <p:nvSpPr>
          <p:cNvPr id="28678" name="Text Box 19"/>
          <p:cNvSpPr txBox="1">
            <a:spLocks noChangeArrowheads="1"/>
          </p:cNvSpPr>
          <p:nvPr/>
        </p:nvSpPr>
        <p:spPr bwMode="auto">
          <a:xfrm>
            <a:off x="315930" y="3985359"/>
            <a:ext cx="12192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Proof</a:t>
            </a:r>
            <a:r>
              <a:rPr lang="en-US" altLang="ko-KR" sz="1600">
                <a:latin typeface="굴림" pitchFamily="50" charset="-127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Object 20"/>
              <p:cNvSpPr txBox="1"/>
              <p:nvPr/>
            </p:nvSpPr>
            <p:spPr bwMode="auto">
              <a:xfrm>
                <a:off x="1752600" y="3985359"/>
                <a:ext cx="6888162" cy="161448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∗=(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만일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일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경우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윗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식에서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마지막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자리올림수를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버리면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그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결과는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28679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985359"/>
                <a:ext cx="6888162" cy="1614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1.4	Representation of Negative Numbers</a:t>
            </a:r>
            <a:endParaRPr kumimoji="0" lang="en-US" altLang="ko-KR" sz="2800" dirty="0">
              <a:solidFill>
                <a:srgbClr val="3333FF"/>
              </a:solidFill>
              <a:latin typeface="Arial Narrow" pitchFamily="34" charset="0"/>
            </a:endParaRPr>
          </a:p>
        </p:txBody>
      </p: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1905000" y="2441575"/>
            <a:ext cx="5541963" cy="1281113"/>
            <a:chOff x="884" y="2148"/>
            <a:chExt cx="3491" cy="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02" name="Object 9"/>
                <p:cNvSpPr txBox="1"/>
                <p:nvPr/>
              </p:nvSpPr>
              <p:spPr bwMode="auto">
                <a:xfrm>
                  <a:off x="884" y="2160"/>
                  <a:ext cx="250" cy="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ba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9702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4" y="2160"/>
                  <a:ext cx="250" cy="413"/>
                </a:xfrm>
                <a:prstGeom prst="rect">
                  <a:avLst/>
                </a:prstGeom>
                <a:blipFill>
                  <a:blip r:embed="rId2"/>
                  <a:stretch>
                    <a:fillRect r="-18462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03" name="Object 10"/>
                <p:cNvSpPr txBox="1"/>
                <p:nvPr/>
              </p:nvSpPr>
              <p:spPr bwMode="auto">
                <a:xfrm>
                  <a:off x="1330" y="2148"/>
                  <a:ext cx="541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1011</m:t>
                        </m:r>
                      </m:oMath>
                      <m:oMath xmlns:m="http://schemas.openxmlformats.org/officeDocument/2006/math">
                        <m:bar>
                          <m:bar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1010</m:t>
                            </m:r>
                          </m:e>
                        </m:bar>
                      </m:oMath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(1)0101</m:t>
                        </m:r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29703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0" y="2148"/>
                  <a:ext cx="541" cy="633"/>
                </a:xfrm>
                <a:prstGeom prst="rect">
                  <a:avLst/>
                </a:prstGeom>
                <a:blipFill>
                  <a:blip r:embed="rId3"/>
                  <a:stretch>
                    <a:fillRect l="-1418" r="-8511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704" name="Line 11"/>
            <p:cNvSpPr>
              <a:spLocks noChangeShapeType="1"/>
            </p:cNvSpPr>
            <p:nvPr/>
          </p:nvSpPr>
          <p:spPr bwMode="auto">
            <a:xfrm flipH="1">
              <a:off x="1839" y="2693"/>
              <a:ext cx="3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705" name="Text Box 12"/>
            <p:cNvSpPr txBox="1">
              <a:spLocks noChangeArrowheads="1"/>
            </p:cNvSpPr>
            <p:nvPr/>
          </p:nvSpPr>
          <p:spPr bwMode="auto">
            <a:xfrm>
              <a:off x="2131" y="2551"/>
              <a:ext cx="2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dirty="0">
                  <a:latin typeface="Times New Roman" pitchFamily="18" charset="0"/>
                </a:rPr>
                <a:t>wrong answer because of </a:t>
              </a:r>
              <a:r>
                <a:rPr lang="en-US" altLang="ko-KR" b="1" dirty="0">
                  <a:solidFill>
                    <a:srgbClr val="FF0000"/>
                  </a:solidFill>
                  <a:latin typeface="Times New Roman" pitchFamily="18" charset="0"/>
                </a:rPr>
                <a:t>overflow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ko-KR" dirty="0">
                  <a:latin typeface="Times New Roman" pitchFamily="18" charset="0"/>
                </a:rPr>
                <a:t> (-11</a:t>
              </a:r>
              <a:r>
                <a:rPr lang="en-US" altLang="ko-KR" baseline="-25000" dirty="0">
                  <a:latin typeface="Times New Roman" pitchFamily="18" charset="0"/>
                </a:rPr>
                <a:t>10</a:t>
              </a:r>
              <a:r>
                <a:rPr lang="en-US" altLang="ko-KR" dirty="0">
                  <a:latin typeface="Times New Roman" pitchFamily="18" charset="0"/>
                </a:rPr>
                <a:t> requires 5 bits including sign)</a:t>
              </a:r>
            </a:p>
          </p:txBody>
        </p:sp>
      </p:grpSp>
      <p:sp>
        <p:nvSpPr>
          <p:cNvPr id="29700" name="Text Box 14"/>
          <p:cNvSpPr txBox="1">
            <a:spLocks noChangeArrowheads="1"/>
          </p:cNvSpPr>
          <p:nvPr/>
        </p:nvSpPr>
        <p:spPr bwMode="auto">
          <a:xfrm>
            <a:off x="239713" y="2420938"/>
            <a:ext cx="1524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600"/>
              <a:t>Case 6</a:t>
            </a:r>
          </a:p>
        </p:txBody>
      </p:sp>
      <p:sp>
        <p:nvSpPr>
          <p:cNvPr id="29701" name="Rectangle 15"/>
          <p:cNvSpPr>
            <a:spLocks noChangeArrowheads="1"/>
          </p:cNvSpPr>
          <p:nvPr/>
        </p:nvSpPr>
        <p:spPr bwMode="auto">
          <a:xfrm>
            <a:off x="228600" y="1373188"/>
            <a:ext cx="432541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ko-KR" sz="2000">
                <a:solidFill>
                  <a:srgbClr val="006600"/>
                </a:solidFill>
              </a:rPr>
              <a:t>Addition of 2’s complement numbers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56382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0" lang="en-US" altLang="ko-KR" sz="4000" dirty="0">
                <a:solidFill>
                  <a:srgbClr val="3333FF"/>
                </a:solidFill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1556792"/>
            <a:ext cx="7924800" cy="323165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cs typeface="Arial" panose="020B0604020202020204" pitchFamily="34" charset="0"/>
              </a:rPr>
              <a:t>Topics introduced in this chapter</a:t>
            </a:r>
          </a:p>
          <a:p>
            <a:pPr eaLnBrk="1" hangingPunct="1">
              <a:buFontTx/>
              <a:buChar char="•"/>
            </a:pP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sz="2000" dirty="0">
                <a:cs typeface="Arial" panose="020B0604020202020204" pitchFamily="34" charset="0"/>
              </a:rPr>
              <a:t>Difference between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analog</a:t>
            </a:r>
            <a:r>
              <a:rPr lang="en-US" altLang="ko-KR" sz="2000" dirty="0">
                <a:cs typeface="Arial" panose="020B0604020202020204" pitchFamily="34" charset="0"/>
              </a:rPr>
              <a:t> and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digital</a:t>
            </a:r>
            <a:r>
              <a:rPr lang="en-US" altLang="ko-KR" sz="2000" dirty="0">
                <a:cs typeface="Arial" panose="020B0604020202020204" pitchFamily="34" charset="0"/>
              </a:rPr>
              <a:t> signal</a:t>
            </a:r>
          </a:p>
          <a:p>
            <a:pPr eaLnBrk="1" hangingPunct="1">
              <a:buFontTx/>
              <a:buChar char="•"/>
            </a:pP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 Binary</a:t>
            </a:r>
            <a:r>
              <a:rPr lang="en-US" altLang="ko-KR" sz="2000" dirty="0">
                <a:cs typeface="Arial" panose="020B0604020202020204" pitchFamily="34" charset="0"/>
              </a:rPr>
              <a:t> number and digital systems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Number systems and conversion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Add, subtract, multiply, divide positive binary numbers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1’s complement</a:t>
            </a:r>
            <a:r>
              <a:rPr lang="en-US" altLang="ko-KR" sz="2000" dirty="0">
                <a:cs typeface="Arial" panose="020B0604020202020204" pitchFamily="34" charset="0"/>
              </a:rPr>
              <a:t>,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2’s complement</a:t>
            </a:r>
            <a:r>
              <a:rPr lang="en-US" altLang="ko-KR" sz="2000" dirty="0">
                <a:cs typeface="Arial" panose="020B0604020202020204" pitchFamily="34" charset="0"/>
              </a:rPr>
              <a:t> for negative binary number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BCD code, 8-4-2-1 code, excess-3 code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	Binary Codes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85479"/>
              </p:ext>
            </p:extLst>
          </p:nvPr>
        </p:nvGraphicFramePr>
        <p:xfrm>
          <a:off x="899592" y="1484784"/>
          <a:ext cx="7344816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8-4-2-1 Code (BCD)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Excess-3 Code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Gray Code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B58772-EB86-4888-ABCA-04486E25D8B0}"/>
              </a:ext>
            </a:extLst>
          </p:cNvPr>
          <p:cNvSpPr txBox="1"/>
          <p:nvPr/>
        </p:nvSpPr>
        <p:spPr>
          <a:xfrm>
            <a:off x="5879658" y="5988318"/>
            <a:ext cx="2364750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Gray</a:t>
            </a:r>
            <a:r>
              <a:rPr lang="ko-KR" altLang="en-US" dirty="0"/>
              <a:t> </a:t>
            </a:r>
            <a:r>
              <a:rPr lang="en-US" altLang="ko-KR" dirty="0"/>
              <a:t>code</a:t>
            </a:r>
            <a:r>
              <a:rPr lang="ko-KR" altLang="en-US" dirty="0"/>
              <a:t>의 특징은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	Binary Codes</a:t>
            </a: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554339" y="2420888"/>
            <a:ext cx="7644851" cy="830997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1010011  1110100  1100001  1110010  1110100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	   t        	a        	       r        	   t</a:t>
            </a:r>
            <a:r>
              <a:rPr lang="en-US" altLang="ko-KR" sz="24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455541" y="1628800"/>
            <a:ext cx="784244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/>
              <a:t>ASCII (American Standard Code for Information Interchange) Code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4000" kern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ASCII Code (incomplete)</a:t>
            </a:r>
          </a:p>
        </p:txBody>
      </p:sp>
      <p:pic>
        <p:nvPicPr>
          <p:cNvPr id="39952" name="Picture 16" descr="http://www.globaliconnect.com/excel/images/ExcelFormulas/StringFunctions/asciitable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41250"/>
            <a:ext cx="6029325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0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56382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0" lang="en-US" altLang="ko-KR" sz="4000" dirty="0">
                <a:solidFill>
                  <a:srgbClr val="3333FF"/>
                </a:solidFill>
                <a:cs typeface="Arial" panose="020B0604020202020204" pitchFamily="34" charset="0"/>
              </a:rPr>
              <a:t>Part 1 Summary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F065CE6-C04E-4147-B333-0AA322D37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56792"/>
            <a:ext cx="7924800" cy="323165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cs typeface="Arial" panose="020B0604020202020204" pitchFamily="34" charset="0"/>
              </a:rPr>
              <a:t>Topics introduced in this chapter</a:t>
            </a:r>
          </a:p>
          <a:p>
            <a:pPr eaLnBrk="1" hangingPunct="1">
              <a:buFontTx/>
              <a:buChar char="•"/>
            </a:pP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sz="2000" dirty="0">
                <a:cs typeface="Arial" panose="020B0604020202020204" pitchFamily="34" charset="0"/>
              </a:rPr>
              <a:t>Difference between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analog</a:t>
            </a:r>
            <a:r>
              <a:rPr lang="en-US" altLang="ko-KR" sz="2000" dirty="0">
                <a:cs typeface="Arial" panose="020B0604020202020204" pitchFamily="34" charset="0"/>
              </a:rPr>
              <a:t> and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digital</a:t>
            </a:r>
            <a:r>
              <a:rPr lang="en-US" altLang="ko-KR" sz="2000" dirty="0">
                <a:cs typeface="Arial" panose="020B0604020202020204" pitchFamily="34" charset="0"/>
              </a:rPr>
              <a:t> signal</a:t>
            </a:r>
          </a:p>
          <a:p>
            <a:pPr eaLnBrk="1" hangingPunct="1">
              <a:buFontTx/>
              <a:buChar char="•"/>
            </a:pP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 Binary</a:t>
            </a:r>
            <a:r>
              <a:rPr lang="en-US" altLang="ko-KR" sz="2000" dirty="0">
                <a:cs typeface="Arial" panose="020B0604020202020204" pitchFamily="34" charset="0"/>
              </a:rPr>
              <a:t> number and digital systems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Number systems and conversion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Add, subtract, multiply, divide positive binary numbers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1’s complement</a:t>
            </a:r>
            <a:r>
              <a:rPr lang="en-US" altLang="ko-KR" sz="2000" dirty="0">
                <a:cs typeface="Arial" panose="020B0604020202020204" pitchFamily="34" charset="0"/>
              </a:rPr>
              <a:t>,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2’s complement</a:t>
            </a:r>
            <a:r>
              <a:rPr lang="en-US" altLang="ko-KR" sz="2000" dirty="0">
                <a:cs typeface="Arial" panose="020B0604020202020204" pitchFamily="34" charset="0"/>
              </a:rPr>
              <a:t> for negative binary number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BCD code, 8-4-2-1 code, excess-3 code </a:t>
            </a:r>
          </a:p>
        </p:txBody>
      </p:sp>
    </p:spTree>
    <p:extLst>
      <p:ext uri="{BB962C8B-B14F-4D97-AF65-F5344CB8AC3E}">
        <p14:creationId xmlns:p14="http://schemas.microsoft.com/office/powerpoint/2010/main" val="2468076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56382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kumimoji="0" lang="en-US" altLang="ko-KR" sz="4000" dirty="0">
                <a:solidFill>
                  <a:srgbClr val="3333FF"/>
                </a:solidFill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5800" y="1556792"/>
            <a:ext cx="7924800" cy="375487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cs typeface="Arial" panose="020B0604020202020204" pitchFamily="34" charset="0"/>
              </a:rPr>
              <a:t>Topics introduced in this chapter</a:t>
            </a:r>
          </a:p>
          <a:p>
            <a:pPr eaLnBrk="1" hangingPunct="1">
              <a:buFontTx/>
              <a:buChar char="•"/>
            </a:pPr>
            <a:r>
              <a:rPr lang="en-US" altLang="ko-KR" dirty="0">
                <a:cs typeface="Arial" panose="020B0604020202020204" pitchFamily="34" charset="0"/>
              </a:rPr>
              <a:t> </a:t>
            </a:r>
            <a:r>
              <a:rPr lang="en-US" altLang="ko-KR" sz="2000" dirty="0">
                <a:cs typeface="Arial" panose="020B0604020202020204" pitchFamily="34" charset="0"/>
              </a:rPr>
              <a:t>Difference between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Analog</a:t>
            </a:r>
            <a:r>
              <a:rPr lang="en-US" altLang="ko-KR" sz="2000" dirty="0">
                <a:cs typeface="Arial" panose="020B0604020202020204" pitchFamily="34" charset="0"/>
              </a:rPr>
              <a:t> and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Digital</a:t>
            </a:r>
            <a:r>
              <a:rPr lang="en-US" altLang="ko-KR" sz="2000" dirty="0">
                <a:cs typeface="Arial" panose="020B0604020202020204" pitchFamily="34" charset="0"/>
              </a:rPr>
              <a:t> signal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Difference between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Combinational</a:t>
            </a:r>
            <a:r>
              <a:rPr lang="en-US" altLang="ko-KR" sz="2000" dirty="0">
                <a:cs typeface="Arial" panose="020B0604020202020204" pitchFamily="34" charset="0"/>
              </a:rPr>
              <a:t> and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Sequential</a:t>
            </a:r>
            <a:r>
              <a:rPr lang="en-US" altLang="ko-KR" sz="2000" dirty="0">
                <a:cs typeface="Arial" panose="020B0604020202020204" pitchFamily="34" charset="0"/>
              </a:rPr>
              <a:t> Circuits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Binary</a:t>
            </a:r>
            <a:r>
              <a:rPr lang="en-US" altLang="ko-KR" sz="2000" dirty="0">
                <a:cs typeface="Arial" panose="020B0604020202020204" pitchFamily="34" charset="0"/>
              </a:rPr>
              <a:t> number and digital systems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Number systems and Conversion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Add, Subtract, Multiply, Divide Positive Binary Numbers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1’s Complement</a:t>
            </a:r>
            <a:r>
              <a:rPr lang="en-US" altLang="ko-KR" sz="2000" dirty="0">
                <a:cs typeface="Arial" panose="020B0604020202020204" pitchFamily="34" charset="0"/>
              </a:rPr>
              <a:t>, </a:t>
            </a:r>
            <a:r>
              <a:rPr lang="en-US" altLang="ko-KR" sz="2000" i="1" dirty="0">
                <a:solidFill>
                  <a:srgbClr val="FF0000"/>
                </a:solidFill>
                <a:cs typeface="Arial" panose="020B0604020202020204" pitchFamily="34" charset="0"/>
              </a:rPr>
              <a:t>2’s Complement</a:t>
            </a:r>
            <a:r>
              <a:rPr lang="en-US" altLang="ko-KR" sz="2000" dirty="0">
                <a:cs typeface="Arial" panose="020B0604020202020204" pitchFamily="34" charset="0"/>
              </a:rPr>
              <a:t> for Negative binary number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>
                <a:cs typeface="Arial" panose="020B0604020202020204" pitchFamily="34" charset="0"/>
              </a:rPr>
              <a:t> BCD code, excess-3 code, gray code </a:t>
            </a:r>
          </a:p>
        </p:txBody>
      </p:sp>
      <p:pic>
        <p:nvPicPr>
          <p:cNvPr id="4" name="Picture 4" descr="Dscf0017-shrink">
            <a:extLst>
              <a:ext uri="{FF2B5EF4-FFF2-40B4-BE49-F238E27FC236}">
                <a16:creationId xmlns:a16="http://schemas.microsoft.com/office/drawing/2014/main" id="{201CE41B-0877-4330-8202-9CE44F63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12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03C1629C-0AB7-4C28-BC04-B19C6D025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44824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rgbClr val="0033CC"/>
                </a:solidFill>
              </a:rPr>
              <a:t>Week 2 - Part</a:t>
            </a:r>
            <a:r>
              <a:rPr lang="ko-KR" altLang="en-US" sz="4000" dirty="0">
                <a:solidFill>
                  <a:srgbClr val="0033CC"/>
                </a:solidFill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2</a:t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>
                <a:solidFill>
                  <a:srgbClr val="CC0000"/>
                </a:solidFill>
              </a:rPr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300138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3333FF"/>
                </a:solidFill>
              </a:rPr>
              <a:t>Objectives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9512" y="1628800"/>
            <a:ext cx="8784976" cy="455509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dirty="0">
                <a:solidFill>
                  <a:schemeClr val="tx1"/>
                </a:solidFill>
              </a:rPr>
              <a:t>Topics introduced in this chapter: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Understand the basic operations and </a:t>
            </a:r>
            <a:r>
              <a:rPr lang="en-US" altLang="ko-KR" dirty="0">
                <a:solidFill>
                  <a:srgbClr val="FF0000"/>
                </a:solidFill>
              </a:rPr>
              <a:t>laws of Boolean algebra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Relate these operations and laws to </a:t>
            </a:r>
            <a:r>
              <a:rPr lang="en-US" altLang="ko-KR" dirty="0">
                <a:solidFill>
                  <a:srgbClr val="FF0000"/>
                </a:solidFill>
              </a:rPr>
              <a:t>AND, OR, NOT gates</a:t>
            </a:r>
            <a:r>
              <a:rPr lang="en-US" altLang="ko-KR" dirty="0">
                <a:solidFill>
                  <a:schemeClr val="tx1"/>
                </a:solidFill>
              </a:rPr>
              <a:t> and switches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Prove these laws using a truth table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Manipulation</a:t>
            </a:r>
            <a:r>
              <a:rPr lang="en-US" altLang="ko-KR" dirty="0">
                <a:solidFill>
                  <a:schemeClr val="tx1"/>
                </a:solidFill>
              </a:rPr>
              <a:t> of algebraic expression using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Multiplying out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Factoring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Simplifying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Finding the complement of an expression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XOR, XNOR, NAND, NOR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2.1 Introduction</a:t>
            </a:r>
            <a:endParaRPr kumimoji="0" lang="en-US" altLang="ko-KR" sz="4000">
              <a:solidFill>
                <a:schemeClr val="hlink"/>
              </a:solidFill>
            </a:endParaRPr>
          </a:p>
        </p:txBody>
      </p:sp>
      <p:sp>
        <p:nvSpPr>
          <p:cNvPr id="4099" name="Text Box 1031"/>
          <p:cNvSpPr txBox="1">
            <a:spLocks noChangeArrowheads="1"/>
          </p:cNvSpPr>
          <p:nvPr/>
        </p:nvSpPr>
        <p:spPr bwMode="auto">
          <a:xfrm>
            <a:off x="381000" y="1556792"/>
            <a:ext cx="8153400" cy="37877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Developed by George Boole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Basic mathematics for logic design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Restrict to switching circuits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</a:rPr>
              <a:t> Two state values: 0, 1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</a:rPr>
              <a:t> Switching algebra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Boolean Variable : </a:t>
            </a:r>
            <a:r>
              <a:rPr lang="en-US" altLang="ko-KR" i="1">
                <a:solidFill>
                  <a:schemeClr val="tx1"/>
                </a:solidFill>
              </a:rPr>
              <a:t>X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en-US" altLang="ko-KR" i="1">
                <a:solidFill>
                  <a:schemeClr val="tx1"/>
                </a:solidFill>
              </a:rPr>
              <a:t>Y</a:t>
            </a:r>
            <a:r>
              <a:rPr lang="en-US" altLang="ko-KR">
                <a:solidFill>
                  <a:schemeClr val="tx1"/>
                </a:solidFill>
              </a:rPr>
              <a:t>, …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sz="1800">
                <a:solidFill>
                  <a:schemeClr val="tx1"/>
                </a:solidFill>
              </a:rPr>
              <a:t>Can only have two state values: 0, 1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Representing  True(1) or False (0)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F6050FC-A4AA-44FC-BDFB-F1AA434AE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63600"/>
            <a:ext cx="7872412" cy="17851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>
                <a:solidFill>
                  <a:srgbClr val="000000"/>
                </a:solidFill>
              </a:rPr>
              <a:t> Basic Operations of Boolean Algebra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2908EE"/>
                </a:solidFill>
                <a:latin typeface="Consolas" panose="020B0609020204030204" pitchFamily="49" charset="0"/>
              </a:rPr>
              <a:t>AND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rgbClr val="2908EE"/>
                </a:solidFill>
                <a:latin typeface="Consolas" panose="020B0609020204030204" pitchFamily="49" charset="0"/>
              </a:rPr>
              <a:t>OR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rgbClr val="2908EE"/>
                </a:solidFill>
                <a:latin typeface="Consolas" panose="020B0609020204030204" pitchFamily="49" charset="0"/>
              </a:rPr>
              <a:t>NOT</a:t>
            </a:r>
            <a:r>
              <a:rPr lang="en-US" altLang="ko-KR" dirty="0">
                <a:solidFill>
                  <a:srgbClr val="000000"/>
                </a:solidFill>
              </a:rPr>
              <a:t> (Complement, Inverse)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013937C-B51C-4555-9DB1-9A0A7386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3789040"/>
            <a:ext cx="8424936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ko-KR" dirty="0">
                <a:solidFill>
                  <a:srgbClr val="000000"/>
                </a:solidFill>
              </a:rPr>
              <a:t> </a:t>
            </a:r>
            <a:r>
              <a:rPr lang="en-US" altLang="ko-KR" u="sng" dirty="0">
                <a:solidFill>
                  <a:schemeClr val="tx1"/>
                </a:solidFill>
              </a:rPr>
              <a:t>Logic Gate</a:t>
            </a:r>
          </a:p>
          <a:p>
            <a:pPr lvl="2" indent="-45720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rgbClr val="000000"/>
                </a:solidFill>
              </a:rPr>
              <a:t>Electronic device implementing a Boolean function or a logical operation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NOT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9" name="Group 4">
            <a:extLst>
              <a:ext uri="{FF2B5EF4-FFF2-40B4-BE49-F238E27FC236}">
                <a16:creationId xmlns:a16="http://schemas.microsoft.com/office/drawing/2014/main" id="{2E318947-9759-4F3C-AE67-77B873B179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601" y="2252679"/>
          <a:ext cx="3073270" cy="1357632"/>
        </p:xfrm>
        <a:graphic>
          <a:graphicData uri="http://schemas.openxmlformats.org/drawingml/2006/table">
            <a:tbl>
              <a:tblPr/>
              <a:tblGrid>
                <a:gridCol w="153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 = A</a:t>
                      </a: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351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22">
            <a:extLst>
              <a:ext uri="{FF2B5EF4-FFF2-40B4-BE49-F238E27FC236}">
                <a16:creationId xmlns:a16="http://schemas.microsoft.com/office/drawing/2014/main" id="{26B54512-38C0-4D32-A5DE-95732065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3" y="1604683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5E865-B768-4793-86E5-6EEE9BA774D0}"/>
                  </a:ext>
                </a:extLst>
              </p:cNvPr>
              <p:cNvSpPr txBox="1"/>
              <p:nvPr/>
            </p:nvSpPr>
            <p:spPr>
              <a:xfrm>
                <a:off x="688683" y="4327394"/>
                <a:ext cx="118058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35E865-B768-4793-86E5-6EEE9BA77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3" y="4327394"/>
                <a:ext cx="1180580" cy="461665"/>
              </a:xfrm>
              <a:prstGeom prst="rect">
                <a:avLst/>
              </a:prstGeom>
              <a:blipFill>
                <a:blip r:embed="rId2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B25A10-A58F-4329-9137-5F46EE800A68}"/>
                  </a:ext>
                </a:extLst>
              </p:cNvPr>
              <p:cNvSpPr txBox="1"/>
              <p:nvPr/>
            </p:nvSpPr>
            <p:spPr>
              <a:xfrm>
                <a:off x="2645428" y="4327394"/>
                <a:ext cx="1103443" cy="46243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B25A10-A58F-4329-9137-5F46EE800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428" y="4327394"/>
                <a:ext cx="1103443" cy="462434"/>
              </a:xfrm>
              <a:prstGeom prst="rect">
                <a:avLst/>
              </a:prstGeom>
              <a:blipFill>
                <a:blip r:embed="rId3"/>
                <a:stretch>
                  <a:fillRect r="-28729" b="-144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25">
            <a:extLst>
              <a:ext uri="{FF2B5EF4-FFF2-40B4-BE49-F238E27FC236}">
                <a16:creationId xmlns:a16="http://schemas.microsoft.com/office/drawing/2014/main" id="{C8C3E7AD-DA74-4399-A3E4-7F1916B7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5" y="1604683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Gate Symbol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E52C8C0-7BF5-468C-A710-612DC7CC9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77539"/>
            <a:ext cx="2376264" cy="8632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546CBA-9F1E-47BF-882A-9363E44EF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6" y="2471560"/>
            <a:ext cx="2305755" cy="863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Digital Systems</a:t>
            </a:r>
          </a:p>
        </p:txBody>
      </p:sp>
      <p:sp>
        <p:nvSpPr>
          <p:cNvPr id="4099" name="Text Box 23"/>
          <p:cNvSpPr txBox="1">
            <a:spLocks noChangeArrowheads="1"/>
          </p:cNvSpPr>
          <p:nvPr/>
        </p:nvSpPr>
        <p:spPr bwMode="auto">
          <a:xfrm>
            <a:off x="838200" y="1484784"/>
            <a:ext cx="7694240" cy="1015663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ts val="0"/>
              </a:spcBef>
              <a:buFontTx/>
              <a:buChar char="•"/>
            </a:pPr>
            <a:r>
              <a:rPr lang="en-US" altLang="ko-KR" dirty="0">
                <a:latin typeface="굴림" pitchFamily="50" charset="-127"/>
              </a:rPr>
              <a:t> </a:t>
            </a:r>
            <a:r>
              <a:rPr lang="en-US" altLang="ko-KR" sz="2000" dirty="0"/>
              <a:t>Digital systems: used in </a:t>
            </a:r>
            <a:r>
              <a:rPr lang="en-US" altLang="ko-KR" sz="2000" i="1" dirty="0"/>
              <a:t>computation</a:t>
            </a:r>
            <a:r>
              <a:rPr lang="en-US" altLang="ko-KR" sz="2000" dirty="0"/>
              <a:t>, </a:t>
            </a:r>
            <a:r>
              <a:rPr lang="en-US" altLang="ko-KR" sz="2000" i="1" dirty="0"/>
              <a:t>data processing</a:t>
            </a:r>
            <a:r>
              <a:rPr lang="en-US" altLang="ko-KR" sz="2000" dirty="0"/>
              <a:t>, </a:t>
            </a:r>
            <a:r>
              <a:rPr lang="en-US" altLang="ko-KR" sz="2000" i="1" dirty="0"/>
              <a:t>control</a:t>
            </a:r>
            <a:r>
              <a:rPr lang="en-US" altLang="ko-KR" sz="2000" dirty="0"/>
              <a:t>,                   </a:t>
            </a:r>
          </a:p>
          <a:p>
            <a:pPr eaLnBrk="1" hangingPunct="1">
              <a:spcBef>
                <a:spcPts val="0"/>
              </a:spcBef>
            </a:pPr>
            <a:r>
              <a:rPr lang="en-US" altLang="ko-KR" sz="2000" dirty="0"/>
              <a:t>                             </a:t>
            </a:r>
            <a:r>
              <a:rPr lang="en-US" altLang="ko-KR" sz="2000" i="1" dirty="0"/>
              <a:t>communication</a:t>
            </a:r>
            <a:r>
              <a:rPr lang="en-US" altLang="ko-KR" sz="2000" dirty="0"/>
              <a:t>, </a:t>
            </a:r>
            <a:r>
              <a:rPr lang="en-US" altLang="ko-KR" sz="2000" i="1" dirty="0"/>
              <a:t>measurement</a:t>
            </a:r>
          </a:p>
          <a:p>
            <a:pPr eaLnBrk="1" hangingPunct="1">
              <a:spcBef>
                <a:spcPts val="0"/>
              </a:spcBef>
            </a:pPr>
            <a:r>
              <a:rPr lang="en-US" altLang="ko-KR" sz="2000" dirty="0"/>
              <a:t>    - </a:t>
            </a:r>
            <a:r>
              <a:rPr lang="en-US" altLang="ko-KR" sz="2000" dirty="0">
                <a:solidFill>
                  <a:srgbClr val="7030A0"/>
                </a:solidFill>
              </a:rPr>
              <a:t>Accuracy</a:t>
            </a:r>
            <a:r>
              <a:rPr lang="en-US" altLang="ko-KR" sz="2000" dirty="0"/>
              <a:t>, </a:t>
            </a:r>
            <a:r>
              <a:rPr lang="en-US" altLang="ko-KR" sz="2000" dirty="0">
                <a:solidFill>
                  <a:srgbClr val="7030A0"/>
                </a:solidFill>
              </a:rPr>
              <a:t>reliability</a:t>
            </a:r>
            <a:r>
              <a:rPr lang="en-US" altLang="ko-KR" sz="2000" dirty="0"/>
              <a:t>: better than analog system</a:t>
            </a:r>
            <a:endParaRPr lang="en-US" altLang="ko-KR" dirty="0"/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838200" y="2852936"/>
            <a:ext cx="7239000" cy="309315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dirty="0">
                <a:latin typeface="굴림" pitchFamily="50" charset="-127"/>
              </a:rPr>
              <a:t> </a:t>
            </a:r>
            <a:r>
              <a:rPr lang="en-US" altLang="ko-KR" sz="2000" dirty="0">
                <a:solidFill>
                  <a:srgbClr val="7030A0"/>
                </a:solidFill>
              </a:rPr>
              <a:t>Analog</a:t>
            </a:r>
            <a:r>
              <a:rPr lang="en-US" altLang="ko-KR" sz="2000" dirty="0"/>
              <a:t> – </a:t>
            </a:r>
            <a:r>
              <a:rPr lang="en-US" altLang="ko-KR" sz="2000" dirty="0">
                <a:solidFill>
                  <a:srgbClr val="FF3300"/>
                </a:solidFill>
              </a:rPr>
              <a:t>continuous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 - Natural phenomena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   (pressure, temperature, speed…)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 - Difficulty in realizing, processing using electronics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7030A0"/>
                </a:solidFill>
              </a:rPr>
              <a:t>Digital</a:t>
            </a:r>
            <a:r>
              <a:rPr lang="en-US" altLang="ko-KR" sz="2000" dirty="0"/>
              <a:t> – </a:t>
            </a:r>
            <a:r>
              <a:rPr lang="en-US" altLang="ko-KR" sz="2000" dirty="0">
                <a:solidFill>
                  <a:srgbClr val="FF3300"/>
                </a:solidFill>
              </a:rPr>
              <a:t>discrete</a:t>
            </a:r>
            <a:r>
              <a:rPr lang="en-US" altLang="ko-KR" sz="2000" dirty="0"/>
              <a:t>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- Binary digit →</a:t>
            </a:r>
            <a:r>
              <a:rPr lang="en-US" altLang="ko-KR" sz="2000" dirty="0">
                <a:sym typeface="Wingdings" pitchFamily="2" charset="2"/>
              </a:rPr>
              <a:t> signal processing as bit unit</a:t>
            </a:r>
            <a:endParaRPr lang="en-US" altLang="ko-KR" sz="20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- Easy in realizing, processing using electronics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ko-KR" sz="2000" dirty="0"/>
              <a:t> - High performance due to integrated circuit technology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AND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10" name="Group 23">
            <a:extLst>
              <a:ext uri="{FF2B5EF4-FFF2-40B4-BE49-F238E27FC236}">
                <a16:creationId xmlns:a16="http://schemas.microsoft.com/office/drawing/2014/main" id="{AC678659-CAEE-4AA5-8914-D7DFD4DEA7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328" y="2247255"/>
          <a:ext cx="3733800" cy="2304256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 = A·B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4">
            <a:extLst>
              <a:ext uri="{FF2B5EF4-FFF2-40B4-BE49-F238E27FC236}">
                <a16:creationId xmlns:a16="http://schemas.microsoft.com/office/drawing/2014/main" id="{16CA7C9B-FB09-40B6-91EA-6871DA63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8" y="1447949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413B5E8D-D089-4E81-89AD-B540A178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67" y="1447949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Gate Symbol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D2EA915-8B28-4512-9E25-13C0F65E7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06" y="3364534"/>
            <a:ext cx="1940749" cy="70499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2EE6503-ABBA-487D-9D64-4DC5AB706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06" y="2147940"/>
            <a:ext cx="2047338" cy="704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A6CDBE-C359-4E7B-BE68-87A2AC169D1E}"/>
                  </a:ext>
                </a:extLst>
              </p:cNvPr>
              <p:cNvSpPr txBox="1"/>
              <p:nvPr/>
            </p:nvSpPr>
            <p:spPr>
              <a:xfrm>
                <a:off x="685328" y="4911551"/>
                <a:ext cx="1537087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A6CDBE-C359-4E7B-BE68-87A2AC169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28" y="4911551"/>
                <a:ext cx="1537087" cy="461665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9B2537-137A-4E2D-BA11-168AAF35DDCB}"/>
                  </a:ext>
                </a:extLst>
              </p:cNvPr>
              <p:cNvSpPr txBox="1"/>
              <p:nvPr/>
            </p:nvSpPr>
            <p:spPr>
              <a:xfrm>
                <a:off x="3108448" y="4911551"/>
                <a:ext cx="1310680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9B2537-137A-4E2D-BA11-168AAF35D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448" y="4911551"/>
                <a:ext cx="1310680" cy="461665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336A9493-F8B9-48C1-BAC6-7CC6C2780EE3}"/>
              </a:ext>
            </a:extLst>
          </p:cNvPr>
          <p:cNvGrpSpPr/>
          <p:nvPr/>
        </p:nvGrpSpPr>
        <p:grpSpPr>
          <a:xfrm>
            <a:off x="5621006" y="4581128"/>
            <a:ext cx="2805666" cy="720805"/>
            <a:chOff x="5726774" y="4797152"/>
            <a:chExt cx="2805666" cy="720805"/>
          </a:xfrm>
        </p:grpSpPr>
        <p:pic>
          <p:nvPicPr>
            <p:cNvPr id="9" name="Picture 103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774" y="4797152"/>
              <a:ext cx="2736304" cy="7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4278FB-2243-4B40-BDF3-0BC8D63E290D}"/>
                    </a:ext>
                  </a:extLst>
                </p:cNvPr>
                <p:cNvSpPr txBox="1"/>
                <p:nvPr/>
              </p:nvSpPr>
              <p:spPr>
                <a:xfrm>
                  <a:off x="7535052" y="4973106"/>
                  <a:ext cx="99738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4278FB-2243-4B40-BDF3-0BC8D63E29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052" y="4973106"/>
                  <a:ext cx="99738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OR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E05D9531-96EF-432B-8AFB-E73D3E9624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600" y="2252679"/>
          <a:ext cx="4176713" cy="2235456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 = A +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323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22">
            <a:extLst>
              <a:ext uri="{FF2B5EF4-FFF2-40B4-BE49-F238E27FC236}">
                <a16:creationId xmlns:a16="http://schemas.microsoft.com/office/drawing/2014/main" id="{4B4D4DB2-C256-4750-A7F2-D3519E12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83" y="151386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B4D926-312E-474F-971F-8806E1F657E6}"/>
                  </a:ext>
                </a:extLst>
              </p:cNvPr>
              <p:cNvSpPr txBox="1"/>
              <p:nvPr/>
            </p:nvSpPr>
            <p:spPr>
              <a:xfrm>
                <a:off x="685328" y="4941168"/>
                <a:ext cx="1679755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B4D926-312E-474F-971F-8806E1F6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28" y="4941168"/>
                <a:ext cx="1679755" cy="461665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433FE949-9D0F-41D1-B0CF-20EAD67879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72" y="2282264"/>
            <a:ext cx="1942517" cy="665429"/>
          </a:xfrm>
          <a:prstGeom prst="rect">
            <a:avLst/>
          </a:prstGeom>
        </p:spPr>
      </p:pic>
      <p:sp>
        <p:nvSpPr>
          <p:cNvPr id="14" name="Text Box 25">
            <a:extLst>
              <a:ext uri="{FF2B5EF4-FFF2-40B4-BE49-F238E27FC236}">
                <a16:creationId xmlns:a16="http://schemas.microsoft.com/office/drawing/2014/main" id="{5E190E56-8BCB-41B3-A5C4-CEEA5990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172" y="151386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Gate Symbol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CBFDC42-0811-4A4A-B253-A32444F3F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72" y="3428328"/>
            <a:ext cx="1831826" cy="66542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95F0409-BC5A-43F4-A59A-7A4F3C1E7D48}"/>
              </a:ext>
            </a:extLst>
          </p:cNvPr>
          <p:cNvGrpSpPr/>
          <p:nvPr/>
        </p:nvGrpSpPr>
        <p:grpSpPr>
          <a:xfrm>
            <a:off x="5700172" y="4597813"/>
            <a:ext cx="2981915" cy="661187"/>
            <a:chOff x="5700172" y="4597813"/>
            <a:chExt cx="2981915" cy="661187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172" y="4597813"/>
              <a:ext cx="2961037" cy="66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2979F0F-71DD-4A73-A963-5FEB8DA4DF9C}"/>
                    </a:ext>
                  </a:extLst>
                </p:cNvPr>
                <p:cNvSpPr txBox="1"/>
                <p:nvPr/>
              </p:nvSpPr>
              <p:spPr>
                <a:xfrm>
                  <a:off x="7556459" y="4734819"/>
                  <a:ext cx="1125628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2979F0F-71DD-4A73-A963-5FEB8DA4DF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6459" y="4734819"/>
                  <a:ext cx="112562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</a:t>
            </a:r>
          </a:p>
        </p:txBody>
      </p:sp>
      <p:pic>
        <p:nvPicPr>
          <p:cNvPr id="9219" name="Picture 3" descr="roth+u02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412876"/>
            <a:ext cx="4834780" cy="7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447949"/>
            <a:ext cx="239871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Apply to Switch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2852738"/>
            <a:ext cx="1676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chemeClr val="tx1"/>
                </a:solidFill>
              </a:rPr>
              <a:t>AND</a:t>
            </a:r>
          </a:p>
        </p:txBody>
      </p:sp>
      <p:pic>
        <p:nvPicPr>
          <p:cNvPr id="9224" name="Picture 8" descr="roth+u02-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28956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16764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chemeClr val="tx1"/>
                </a:solidFill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1421885"/>
                <a:ext cx="2419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21885"/>
                <a:ext cx="241926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0000" r="-20000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0163" y="5229200"/>
                <a:ext cx="2349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63" y="5229200"/>
                <a:ext cx="234936" cy="307777"/>
              </a:xfrm>
              <a:prstGeom prst="rect">
                <a:avLst/>
              </a:prstGeom>
              <a:blipFill rotWithShape="1">
                <a:blip r:embed="rId13"/>
                <a:stretch>
                  <a:fillRect l="-20513" r="-2307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07130" y="5857527"/>
                <a:ext cx="2457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30" y="5857527"/>
                <a:ext cx="245708" cy="307777"/>
              </a:xfrm>
              <a:prstGeom prst="rect">
                <a:avLst/>
              </a:prstGeom>
              <a:blipFill rotWithShape="1">
                <a:blip r:embed="rId14"/>
                <a:stretch>
                  <a:fillRect l="-19512" r="-19512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622" y="5764078"/>
                <a:ext cx="2132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2" y="5764078"/>
                <a:ext cx="213200" cy="307777"/>
              </a:xfrm>
              <a:prstGeom prst="rect">
                <a:avLst/>
              </a:prstGeom>
              <a:blipFill rotWithShape="1">
                <a:blip r:embed="rId16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FDB47D6F-B3F3-4367-B5CB-C720DCA04375}"/>
              </a:ext>
            </a:extLst>
          </p:cNvPr>
          <p:cNvGrpSpPr/>
          <p:nvPr/>
        </p:nvGrpSpPr>
        <p:grpSpPr>
          <a:xfrm>
            <a:off x="183992" y="3434517"/>
            <a:ext cx="7624622" cy="613716"/>
            <a:chOff x="183992" y="3434517"/>
            <a:chExt cx="7624622" cy="613716"/>
          </a:xfrm>
        </p:grpSpPr>
        <p:pic>
          <p:nvPicPr>
            <p:cNvPr id="9220" name="Picture 4" descr="roth+u02-04a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78296"/>
              <a:ext cx="7580014" cy="5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55576" y="3434517"/>
                  <a:ext cx="21223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3434517"/>
                  <a:ext cx="21223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25714" r="-20000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63688" y="3434517"/>
                  <a:ext cx="222625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434517"/>
                  <a:ext cx="222625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1622" r="-18919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3992" y="3655040"/>
                  <a:ext cx="19236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92" y="3655040"/>
                  <a:ext cx="192360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5000" r="-25000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108593" y="3647291"/>
                  <a:ext cx="19236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593" y="3647291"/>
                  <a:ext cx="192360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29032" r="-25806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8681" y="5753804"/>
                <a:ext cx="2131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681" y="5753804"/>
                <a:ext cx="213199" cy="307777"/>
              </a:xfrm>
              <a:prstGeom prst="rect">
                <a:avLst/>
              </a:prstGeom>
              <a:blipFill rotWithShape="1">
                <a:blip r:embed="rId22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963C54-7E08-4042-9631-563BBBAB44E8}"/>
                  </a:ext>
                </a:extLst>
              </p:cNvPr>
              <p:cNvSpPr txBox="1"/>
              <p:nvPr/>
            </p:nvSpPr>
            <p:spPr>
              <a:xfrm>
                <a:off x="1905000" y="2837349"/>
                <a:ext cx="1273682" cy="400110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963C54-7E08-4042-9631-563BBBAB4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37349"/>
                <a:ext cx="1273682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78FF50-82CF-45E3-854E-22E2E6BF3F06}"/>
                  </a:ext>
                </a:extLst>
              </p:cNvPr>
              <p:cNvSpPr txBox="1"/>
              <p:nvPr/>
            </p:nvSpPr>
            <p:spPr>
              <a:xfrm>
                <a:off x="1905000" y="4724618"/>
                <a:ext cx="1393908" cy="400110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78FF50-82CF-45E3-854E-22E2E6BF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24618"/>
                <a:ext cx="1393908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258888" y="479742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 sz="1800" i="1">
              <a:solidFill>
                <a:schemeClr val="tx1"/>
              </a:solidFill>
            </a:endParaRP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395288" y="1484784"/>
            <a:ext cx="8208962" cy="44704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Boolean  Expression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Consists of the </a:t>
            </a:r>
            <a:r>
              <a:rPr lang="en-US" altLang="ko-KR" sz="1800" dirty="0">
                <a:solidFill>
                  <a:srgbClr val="C00000"/>
                </a:solidFill>
              </a:rPr>
              <a:t>basic operations</a:t>
            </a:r>
            <a:r>
              <a:rPr lang="en-US" altLang="ko-KR" sz="1800" dirty="0">
                <a:solidFill>
                  <a:schemeClr val="tx1"/>
                </a:solidFill>
              </a:rPr>
              <a:t> to one or more </a:t>
            </a:r>
            <a:r>
              <a:rPr lang="en-US" altLang="ko-KR" sz="1800" dirty="0">
                <a:solidFill>
                  <a:srgbClr val="C00000"/>
                </a:solidFill>
              </a:rPr>
              <a:t>Boolean variables</a:t>
            </a:r>
            <a:r>
              <a:rPr lang="en-US" altLang="ko-KR" sz="1800" dirty="0">
                <a:solidFill>
                  <a:schemeClr val="tx1"/>
                </a:solidFill>
              </a:rPr>
              <a:t> or constants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</a:rPr>
              <a:t> Precedence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Parentheses ()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NOT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AND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Example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59116" y="4996273"/>
                <a:ext cx="11426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6" y="4996273"/>
                <a:ext cx="114268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9116" y="5419477"/>
                <a:ext cx="21903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6" y="5419477"/>
                <a:ext cx="219034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 sz="1800" i="1">
              <a:solidFill>
                <a:schemeClr val="tx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28082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Boolean Expression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3176588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Logic Circuit for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4411" y="1679312"/>
                <a:ext cx="14071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11" y="1679312"/>
                <a:ext cx="14071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6926" r="-6494"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189E5E73-85AF-41F4-B57D-151EF4A121FD}"/>
              </a:ext>
            </a:extLst>
          </p:cNvPr>
          <p:cNvGrpSpPr/>
          <p:nvPr/>
        </p:nvGrpSpPr>
        <p:grpSpPr>
          <a:xfrm>
            <a:off x="1119433" y="3731794"/>
            <a:ext cx="6477000" cy="2130425"/>
            <a:chOff x="1119433" y="3731794"/>
            <a:chExt cx="6477000" cy="21304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268" name="Object 4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119433" y="3731794"/>
                <a:ext cx="6477000" cy="21304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35" name="비트맵 이미지" r:id="rId12" imgW="5152381" imgH="1695687" progId="Paint.Picture">
                        <p:embed/>
                      </p:oleObj>
                    </mc:Choice>
                    <mc:Fallback>
                      <p:oleObj name="비트맵 이미지" r:id="rId12" imgW="5152381" imgH="1695687" progId="Paint.Picture">
                        <p:embed/>
                        <p:pic>
                          <p:nvPicPr>
                            <p:cNvPr id="11268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9433" y="3731794"/>
                              <a:ext cx="6477000" cy="21304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268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03008667"/>
                    </p:ext>
                  </p:extLst>
                </p:nvPr>
              </p:nvGraphicFramePr>
              <p:xfrm>
                <a:off x="1119433" y="3731794"/>
                <a:ext cx="6477000" cy="21304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31" name="비트맵 이미지" r:id="rId14" imgW="5152381" imgH="1695687" progId="Paint.Picture">
                        <p:embed/>
                      </p:oleObj>
                    </mc:Choice>
                    <mc:Fallback>
                      <p:oleObj name="비트맵 이미지" r:id="rId14" imgW="5152381" imgH="1695687" progId="Paint.Picture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19433" y="3731794"/>
                              <a:ext cx="6477000" cy="21304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13071" y="4581128"/>
                  <a:ext cx="24570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071" y="4581128"/>
                  <a:ext cx="245708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22500" r="-20000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96049" y="4162980"/>
                  <a:ext cx="2349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049" y="4162980"/>
                  <a:ext cx="234936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23684" r="-23684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848229" y="4797152"/>
                  <a:ext cx="30457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229" y="4797152"/>
                  <a:ext cx="304571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20000" r="-24000" b="-14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22418" y="4160388"/>
                  <a:ext cx="46647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𝐴𝐵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18" y="4160388"/>
                  <a:ext cx="466473" cy="307777"/>
                </a:xfrm>
                <a:prstGeom prst="rect">
                  <a:avLst/>
                </a:prstGeom>
                <a:blipFill>
                  <a:blip r:embed="rId19"/>
                  <a:stretch>
                    <a:fillRect l="-14474" r="-14474" b="-137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43867" y="4797151"/>
                  <a:ext cx="23410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867" y="4797151"/>
                  <a:ext cx="234102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23684" r="-18421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12160" y="4581127"/>
                  <a:ext cx="116961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4581127"/>
                  <a:ext cx="1169616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6771" r="-6771" b="-3725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C5048ABF-F68D-47EF-8AD9-16C0078CA50D}"/>
                </a:ext>
              </a:extLst>
            </p:cNvPr>
            <p:cNvSpPr/>
            <p:nvPr/>
          </p:nvSpPr>
          <p:spPr bwMode="auto">
            <a:xfrm>
              <a:off x="4143867" y="5301208"/>
              <a:ext cx="42813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04800" y="1652588"/>
            <a:ext cx="24669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Boolean Expression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323850" y="2997200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Logic Circuit for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6623" y="1687146"/>
                <a:ext cx="24059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23" y="1687146"/>
                <a:ext cx="2405980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77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>
            <a:extLst>
              <a:ext uri="{FF2B5EF4-FFF2-40B4-BE49-F238E27FC236}">
                <a16:creationId xmlns:a16="http://schemas.microsoft.com/office/drawing/2014/main" id="{329B918C-806F-4ACE-9CB0-D86CC3E8343E}"/>
              </a:ext>
            </a:extLst>
          </p:cNvPr>
          <p:cNvGrpSpPr/>
          <p:nvPr/>
        </p:nvGrpSpPr>
        <p:grpSpPr>
          <a:xfrm>
            <a:off x="120435" y="3716338"/>
            <a:ext cx="8807665" cy="2541587"/>
            <a:chOff x="120435" y="3716338"/>
            <a:chExt cx="8807665" cy="254158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291" name="Object 6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179388" y="3716338"/>
                <a:ext cx="8748712" cy="25415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9" name="비트맵 이미지" r:id="rId16" imgW="7706801" imgH="2238687" progId="Paint.Picture">
                        <p:embed/>
                      </p:oleObj>
                    </mc:Choice>
                    <mc:Fallback>
                      <p:oleObj name="비트맵 이미지" r:id="rId16" imgW="7706801" imgH="2238687" progId="Paint.Picture">
                        <p:embed/>
                        <p:pic>
                          <p:nvPicPr>
                            <p:cNvPr id="12291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9388" y="3716338"/>
                              <a:ext cx="8748712" cy="2541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291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09267240"/>
                    </p:ext>
                  </p:extLst>
                </p:nvPr>
              </p:nvGraphicFramePr>
              <p:xfrm>
                <a:off x="179388" y="3716338"/>
                <a:ext cx="8748712" cy="25415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353" name="비트맵 이미지" r:id="rId18" imgW="7706801" imgH="2238687" progId="Paint.Picture">
                        <p:embed/>
                      </p:oleObj>
                    </mc:Choice>
                    <mc:Fallback>
                      <p:oleObj name="비트맵 이미지" r:id="rId18" imgW="7706801" imgH="2238687" progId="Paint.Picture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9388" y="3716338"/>
                              <a:ext cx="8748712" cy="254158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4375558"/>
                  <a:ext cx="41960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4375558"/>
                  <a:ext cx="419602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628851" y="5373216"/>
                  <a:ext cx="425501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8851" y="5373216"/>
                  <a:ext cx="425501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26414" y="5013176"/>
                  <a:ext cx="43037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414" y="5013176"/>
                  <a:ext cx="430374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22872" y="4179992"/>
                  <a:ext cx="440633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72" y="4179992"/>
                  <a:ext cx="440633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20435" y="3819952"/>
                  <a:ext cx="418769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435" y="3819952"/>
                  <a:ext cx="418769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75656" y="3891870"/>
                  <a:ext cx="84722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𝐷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3891870"/>
                  <a:ext cx="84722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8633" r="-8633" b="-3478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16623" y="4047081"/>
                  <a:ext cx="99533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𝐶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𝐷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623" y="4047081"/>
                  <a:ext cx="995337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4908" r="-7975" b="-3777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716016" y="4057283"/>
                  <a:ext cx="1214179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US" altLang="ko-KR" sz="18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ko-KR" sz="1800" b="0" i="1" smtClean="0">
                                <a:latin typeface="Cambria Math"/>
                              </a:rPr>
                              <m:t>𝐷</m:t>
                            </m:r>
                          </m:e>
                        </m:d>
                        <m:r>
                          <a:rPr lang="en-US" altLang="ko-KR" sz="1800" b="0" i="1" smtClean="0">
                            <a:latin typeface="Cambria Math"/>
                          </a:rPr>
                          <m:t>]′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4057283"/>
                  <a:ext cx="1214179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6533" t="-2222" r="-5025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38246" y="5074731"/>
                  <a:ext cx="36971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0" i="1" smtClean="0">
                            <a:latin typeface="Cambria Math"/>
                          </a:rPr>
                          <m:t>𝐵𝐸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246" y="5074731"/>
                  <a:ext cx="369717" cy="276999"/>
                </a:xfrm>
                <a:prstGeom prst="rect">
                  <a:avLst/>
                </a:prstGeom>
                <a:blipFill>
                  <a:blip r:embed="rId28"/>
                  <a:stretch>
                    <a:fillRect l="-14754" r="-9836" b="-869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02237" y="4441602"/>
                  <a:ext cx="1806328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800" b="0" i="1" smtClean="0">
                                    <a:latin typeface="Cambria Math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800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  <m:r>
                                      <a:rPr lang="en-US" altLang="ko-KR" sz="1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ko-KR" sz="18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sz="1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𝐵𝐸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237" y="4441602"/>
                  <a:ext cx="1806328" cy="276999"/>
                </a:xfrm>
                <a:prstGeom prst="rect">
                  <a:avLst/>
                </a:prstGeom>
                <a:blipFill>
                  <a:blip r:embed="rId29"/>
                  <a:stretch>
                    <a:fillRect r="-2365" b="-888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E1031C55-5DA7-4FB5-A597-CB082592A8E5}"/>
                </a:ext>
              </a:extLst>
            </p:cNvPr>
            <p:cNvSpPr/>
            <p:nvPr/>
          </p:nvSpPr>
          <p:spPr bwMode="auto">
            <a:xfrm>
              <a:off x="4357933" y="5821137"/>
              <a:ext cx="428133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539750" y="4292600"/>
            <a:ext cx="7416800" cy="1954213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rgbClr val="FF0000"/>
                </a:solidFill>
              </a:rPr>
              <a:t> Literal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>
                <a:solidFill>
                  <a:schemeClr val="tx1"/>
                </a:solidFill>
              </a:rPr>
              <a:t>Each appearance of a variable or its complement in a Boolean expression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Example	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Corresponds to a gate input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5508104" y="5444744"/>
            <a:ext cx="1371600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10</a:t>
            </a:r>
            <a:r>
              <a:rPr lang="en-US" altLang="ko-KR" sz="1800" i="1" dirty="0">
                <a:solidFill>
                  <a:schemeClr val="tx1"/>
                </a:solidFill>
              </a:rPr>
              <a:t> </a:t>
            </a:r>
            <a:r>
              <a:rPr lang="en-US" altLang="ko-KR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literals</a:t>
            </a:r>
          </a:p>
        </p:txBody>
      </p:sp>
      <p:sp>
        <p:nvSpPr>
          <p:cNvPr id="13337" name="Text Box 9"/>
          <p:cNvSpPr txBox="1">
            <a:spLocks noChangeArrowheads="1"/>
          </p:cNvSpPr>
          <p:nvPr/>
        </p:nvSpPr>
        <p:spPr bwMode="auto">
          <a:xfrm>
            <a:off x="539750" y="1557338"/>
            <a:ext cx="7416800" cy="254952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Evaluation of Boolean Expression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 By substituting a value </a:t>
            </a:r>
            <a:r>
              <a:rPr lang="en-US" altLang="ko-KR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ko-KR" dirty="0">
                <a:solidFill>
                  <a:schemeClr val="tx1"/>
                </a:solidFill>
              </a:rPr>
              <a:t> or </a:t>
            </a:r>
            <a:r>
              <a:rPr lang="en-US" altLang="ko-KR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ko-KR" dirty="0">
                <a:solidFill>
                  <a:schemeClr val="tx1"/>
                </a:solidFill>
              </a:rPr>
              <a:t> for each variable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Example 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8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50000"/>
              </a:spcBef>
            </a:pPr>
            <a:endParaRPr lang="en-US" altLang="ko-KR" sz="18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50000"/>
              </a:spcBef>
            </a:pPr>
            <a:endParaRPr lang="en-US" altLang="ko-KR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17527" y="2849504"/>
                <a:ext cx="68580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𝐵𝐸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27" y="2849504"/>
                <a:ext cx="6858096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978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7354" y="3435351"/>
                <a:ext cx="6081217" cy="40011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1∙1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+0=0+0=0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4" y="3435351"/>
                <a:ext cx="608121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00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7744" y="5436628"/>
                <a:ext cx="3032240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36628"/>
                <a:ext cx="3032240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pic>
        <p:nvPicPr>
          <p:cNvPr id="14339" name="Picture 4" descr="roth+f0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42164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6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65656"/>
              </p:ext>
            </p:extLst>
          </p:nvPr>
        </p:nvGraphicFramePr>
        <p:xfrm>
          <a:off x="5076056" y="4005064"/>
          <a:ext cx="3346450" cy="1892300"/>
        </p:xfrm>
        <a:graphic>
          <a:graphicData uri="http://schemas.openxmlformats.org/drawingml/2006/table">
            <a:tbl>
              <a:tblPr/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A  B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A’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F = A’ + B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927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0" name="Text Box 37"/>
          <p:cNvSpPr txBox="1">
            <a:spLocks noChangeArrowheads="1"/>
          </p:cNvSpPr>
          <p:nvPr/>
        </p:nvSpPr>
        <p:spPr bwMode="auto">
          <a:xfrm>
            <a:off x="468313" y="1484313"/>
            <a:ext cx="7796212" cy="163121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Truth Table</a:t>
            </a:r>
          </a:p>
          <a:p>
            <a:pPr marL="742950" lvl="1" indent="-285750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</a:rPr>
              <a:t>Specifies the value of a Boolean expression for every possible combination of value of the variables in the expression</a:t>
            </a:r>
          </a:p>
          <a:p>
            <a:pPr marL="742950" lvl="1" indent="-285750" eaLnBrk="1" hangingPunct="1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</a:rPr>
              <a:t>Specifies the output values for a circuit logic gates in terms of the values of the input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7618" y="4673684"/>
                <a:ext cx="4196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8" y="4673684"/>
                <a:ext cx="41960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217" y="4691462"/>
                <a:ext cx="4196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7" y="4691462"/>
                <a:ext cx="4196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8835" y="4402520"/>
                <a:ext cx="48282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r>
                        <a:rPr lang="en-US" altLang="ko-KR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35" y="4402520"/>
                <a:ext cx="48282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7330" y="5085184"/>
                <a:ext cx="43037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30" y="5085184"/>
                <a:ext cx="43037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9872" y="4908455"/>
                <a:ext cx="147604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𝐹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908455"/>
                <a:ext cx="147604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EADF4B-D52A-48D3-9F90-4FCD1C56ECCC}"/>
              </a:ext>
            </a:extLst>
          </p:cNvPr>
          <p:cNvSpPr txBox="1"/>
          <p:nvPr/>
        </p:nvSpPr>
        <p:spPr>
          <a:xfrm>
            <a:off x="499205" y="3525275"/>
            <a:ext cx="3121367" cy="369332"/>
          </a:xfrm>
          <a:prstGeom prst="rect">
            <a:avLst/>
          </a:prstGeom>
          <a:solidFill>
            <a:srgbClr val="EDF0AE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Example: 2-input logic circuit</a:t>
            </a:r>
            <a:endParaRPr lang="ko-KR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graphicFrame>
        <p:nvGraphicFramePr>
          <p:cNvPr id="56386" name="Group 66"/>
          <p:cNvGraphicFramePr>
            <a:graphicFrameLocks noGrp="1"/>
          </p:cNvGraphicFramePr>
          <p:nvPr>
            <p:extLst/>
          </p:nvPr>
        </p:nvGraphicFramePr>
        <p:xfrm>
          <a:off x="768350" y="3929063"/>
          <a:ext cx="7548563" cy="2401878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B  C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+ C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 (</a:t>
                      </a:r>
                      <a:r>
                        <a:rPr kumimoji="1" lang="en-US" altLang="ko-KR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 + C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6" name="Text Box 57"/>
          <p:cNvSpPr txBox="1">
            <a:spLocks noChangeArrowheads="1"/>
          </p:cNvSpPr>
          <p:nvPr/>
        </p:nvSpPr>
        <p:spPr bwMode="auto">
          <a:xfrm>
            <a:off x="250825" y="3429000"/>
            <a:ext cx="28813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p:sp>
        <p:nvSpPr>
          <p:cNvPr id="15387" name="Rectangle 58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4465191" cy="509587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ko-KR" sz="2000">
                <a:latin typeface="Arial" pitchFamily="34" charset="0"/>
              </a:rPr>
              <a:t> Proof an equation using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1513188"/>
                <a:ext cx="3258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  <m:r>
                        <a:rPr lang="en-US" altLang="ko-KR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  <m:r>
                        <a:rPr lang="en-US" altLang="ko-KR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13188"/>
                <a:ext cx="3258135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250825" y="2420293"/>
            <a:ext cx="5027145" cy="865623"/>
            <a:chOff x="250825" y="2420293"/>
            <a:chExt cx="5027145" cy="865623"/>
          </a:xfrm>
        </p:grpSpPr>
        <p:sp>
          <p:nvSpPr>
            <p:cNvPr id="15388" name="AutoShape 4"/>
            <p:cNvSpPr>
              <a:spLocks/>
            </p:cNvSpPr>
            <p:nvPr/>
          </p:nvSpPr>
          <p:spPr bwMode="auto">
            <a:xfrm rot="16200000">
              <a:off x="2926854" y="2207625"/>
              <a:ext cx="182562" cy="1379538"/>
            </a:xfrm>
            <a:prstGeom prst="leftBrace">
              <a:avLst>
                <a:gd name="adj1" fmla="val 629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50825" y="2420293"/>
                  <a:ext cx="50271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ko-KR" dirty="0"/>
                    <a:t> variable needs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×2×2×⋯=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 </a:t>
                  </a:r>
                  <a:r>
                    <a:rPr lang="en-US" altLang="ko-KR" dirty="0"/>
                    <a:t>rows.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2420293"/>
                  <a:ext cx="5027145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12" t="-7576" b="-2575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502197" y="2919203"/>
              <a:ext cx="10318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ko-KR" sz="1800" dirty="0">
                  <a:solidFill>
                    <a:srgbClr val="FF0000"/>
                  </a:solidFill>
                </a:rPr>
                <a:t> </a:t>
              </a:r>
              <a:r>
                <a:rPr lang="en-US" altLang="ko-KR" sz="1800" dirty="0">
                  <a:solidFill>
                    <a:schemeClr val="tx1"/>
                  </a:solidFill>
                </a:rPr>
                <a:t>times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</a:rPr>
              <a:t>2.4 Basic Theorems</a:t>
            </a:r>
          </a:p>
        </p:txBody>
      </p:sp>
      <p:sp>
        <p:nvSpPr>
          <p:cNvPr id="16387" name="Object 9"/>
          <p:cNvSpPr txBox="1"/>
          <p:nvPr/>
        </p:nvSpPr>
        <p:spPr bwMode="auto">
          <a:xfrm>
            <a:off x="4514850" y="3209925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16388" name="Object 10"/>
          <p:cNvSpPr txBox="1"/>
          <p:nvPr/>
        </p:nvSpPr>
        <p:spPr bwMode="auto">
          <a:xfrm>
            <a:off x="4514850" y="3209925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16391" name="Object 14"/>
          <p:cNvSpPr txBox="1"/>
          <p:nvPr/>
        </p:nvSpPr>
        <p:spPr bwMode="auto">
          <a:xfrm>
            <a:off x="4514850" y="3209925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16392" name="Rectangle 22"/>
          <p:cNvSpPr>
            <a:spLocks noChangeArrowheads="1"/>
          </p:cNvSpPr>
          <p:nvPr/>
        </p:nvSpPr>
        <p:spPr bwMode="auto">
          <a:xfrm>
            <a:off x="539750" y="5085184"/>
            <a:ext cx="16764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Example</a:t>
            </a:r>
          </a:p>
        </p:txBody>
      </p:sp>
      <p:sp>
        <p:nvSpPr>
          <p:cNvPr id="16403" name="Rectangle 20"/>
          <p:cNvSpPr>
            <a:spLocks noChangeArrowheads="1"/>
          </p:cNvSpPr>
          <p:nvPr/>
        </p:nvSpPr>
        <p:spPr bwMode="auto">
          <a:xfrm>
            <a:off x="539751" y="1473225"/>
            <a:ext cx="2808114" cy="5765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800" dirty="0"/>
              <a:t> </a:t>
            </a:r>
            <a:r>
              <a:rPr lang="en-US" altLang="ko-KR" dirty="0"/>
              <a:t>Operations with 0, 1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39750" y="2524834"/>
            <a:ext cx="2808115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 Idempotent Laws</a:t>
            </a:r>
          </a:p>
        </p:txBody>
      </p:sp>
      <p:sp>
        <p:nvSpPr>
          <p:cNvPr id="16399" name="Rectangle 83"/>
          <p:cNvSpPr>
            <a:spLocks noChangeArrowheads="1"/>
          </p:cNvSpPr>
          <p:nvPr/>
        </p:nvSpPr>
        <p:spPr bwMode="auto">
          <a:xfrm>
            <a:off x="539750" y="3429000"/>
            <a:ext cx="2808115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 Involution Laws</a:t>
            </a:r>
          </a:p>
        </p:txBody>
      </p:sp>
      <p:sp>
        <p:nvSpPr>
          <p:cNvPr id="16397" name="Rectangle 86"/>
          <p:cNvSpPr>
            <a:spLocks noChangeArrowheads="1"/>
          </p:cNvSpPr>
          <p:nvPr/>
        </p:nvSpPr>
        <p:spPr bwMode="auto">
          <a:xfrm>
            <a:off x="539750" y="4114800"/>
            <a:ext cx="2808115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Complementary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7784" y="5085184"/>
                <a:ext cx="3026213" cy="400174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085184"/>
                <a:ext cx="3026213" cy="4001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5673833"/>
                <a:ext cx="3055132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673833"/>
                <a:ext cx="305513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E42EC9-A5DB-4EA7-B98D-3BB306AA078D}"/>
                  </a:ext>
                </a:extLst>
              </p:cNvPr>
              <p:cNvSpPr txBox="1"/>
              <p:nvPr/>
            </p:nvSpPr>
            <p:spPr>
              <a:xfrm>
                <a:off x="3563888" y="1473225"/>
                <a:ext cx="1381853" cy="70788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+0=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E42EC9-A5DB-4EA7-B98D-3BB306AA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473225"/>
                <a:ext cx="138185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74D13-DCC3-477F-9C80-2B49978CFCC4}"/>
                  </a:ext>
                </a:extLst>
              </p:cNvPr>
              <p:cNvSpPr txBox="1"/>
              <p:nvPr/>
            </p:nvSpPr>
            <p:spPr>
              <a:xfrm>
                <a:off x="5095191" y="1473225"/>
                <a:ext cx="1261627" cy="70788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A74D13-DCC3-477F-9C80-2B49978CF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91" y="1473225"/>
                <a:ext cx="1261627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E1113-BBD9-4E0D-8E1B-2917B4BCF5DD}"/>
                  </a:ext>
                </a:extLst>
              </p:cNvPr>
              <p:cNvSpPr txBox="1"/>
              <p:nvPr/>
            </p:nvSpPr>
            <p:spPr>
              <a:xfrm>
                <a:off x="3563888" y="2524834"/>
                <a:ext cx="141057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E1113-BBD9-4E0D-8E1B-2917B4BCF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524834"/>
                <a:ext cx="141057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03AAE-92A6-408C-BFFE-2308E632C5DD}"/>
                  </a:ext>
                </a:extLst>
              </p:cNvPr>
              <p:cNvSpPr txBox="1"/>
              <p:nvPr/>
            </p:nvSpPr>
            <p:spPr>
              <a:xfrm>
                <a:off x="5095191" y="2524834"/>
                <a:ext cx="1290353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403AAE-92A6-408C-BFFE-2308E632C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91" y="2524834"/>
                <a:ext cx="129035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40A98EC-E1BD-4248-AB93-968A1BEDFEEC}"/>
              </a:ext>
            </a:extLst>
          </p:cNvPr>
          <p:cNvSpPr txBox="1"/>
          <p:nvPr/>
        </p:nvSpPr>
        <p:spPr>
          <a:xfrm>
            <a:off x="539750" y="2958207"/>
            <a:ext cx="7993062" cy="276999"/>
          </a:xfrm>
          <a:prstGeom prst="rect">
            <a:avLst/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Idempotent law</a:t>
            </a:r>
            <a:r>
              <a:rPr lang="en-US" altLang="ko-KR" sz="1200" dirty="0"/>
              <a:t> </a:t>
            </a:r>
            <a:r>
              <a:rPr lang="ko-KR" altLang="en-US" sz="1200" dirty="0" err="1"/>
              <a:t>멱등법칙</a:t>
            </a:r>
            <a:r>
              <a:rPr lang="en-US" altLang="ko-KR" sz="1200" dirty="0"/>
              <a:t>(</a:t>
            </a:r>
            <a:r>
              <a:rPr lang="ko-KR" altLang="en-US" sz="1200" dirty="0"/>
              <a:t>冪等法則</a:t>
            </a:r>
            <a:r>
              <a:rPr lang="en-US" altLang="ko-KR" sz="1200" dirty="0"/>
              <a:t>) </a:t>
            </a:r>
            <a:r>
              <a:rPr lang="ko-KR" altLang="en-US" sz="1200" dirty="0"/>
              <a:t>또는 </a:t>
            </a:r>
            <a:r>
              <a:rPr lang="ko-KR" altLang="en-US" sz="1200" dirty="0" err="1"/>
              <a:t>멱등성</a:t>
            </a:r>
            <a:r>
              <a:rPr lang="en-US" altLang="ko-KR" sz="1200" dirty="0"/>
              <a:t>(</a:t>
            </a:r>
            <a:r>
              <a:rPr lang="ko-KR" altLang="en-US" sz="1200" dirty="0"/>
              <a:t>冪等性</a:t>
            </a:r>
            <a:r>
              <a:rPr lang="en-US" altLang="ko-KR" sz="1200" dirty="0"/>
              <a:t>): </a:t>
            </a:r>
            <a:r>
              <a:rPr lang="ko-KR" altLang="en-US" sz="1200" dirty="0"/>
              <a:t>연산을 여러 번 적용하더라도 결과가 달라지지 않는 성질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D83CD-8A7A-4753-ADFA-42A0D9AAF992}"/>
                  </a:ext>
                </a:extLst>
              </p:cNvPr>
              <p:cNvSpPr txBox="1"/>
              <p:nvPr/>
            </p:nvSpPr>
            <p:spPr>
              <a:xfrm>
                <a:off x="3563888" y="3433281"/>
                <a:ext cx="1307666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FD83CD-8A7A-4753-ADFA-42A0D9AAF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433281"/>
                <a:ext cx="1307666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AF741-401B-44D3-9FA0-3A7FC8F5D6D9}"/>
                  </a:ext>
                </a:extLst>
              </p:cNvPr>
              <p:cNvSpPr txBox="1"/>
              <p:nvPr/>
            </p:nvSpPr>
            <p:spPr>
              <a:xfrm>
                <a:off x="3563888" y="4108390"/>
                <a:ext cx="334174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          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AAF741-401B-44D3-9FA0-3A7FC8F5D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108390"/>
                <a:ext cx="334174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950" y="1773238"/>
            <a:ext cx="8856663" cy="4494212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  <a:p>
            <a:pPr eaLnBrk="1" hangingPunct="1"/>
            <a:endParaRPr lang="en-US" altLang="ko-KR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279400" y="2193925"/>
            <a:ext cx="4364038" cy="3122613"/>
            <a:chOff x="249" y="1895"/>
            <a:chExt cx="1989" cy="1485"/>
          </a:xfrm>
        </p:grpSpPr>
        <p:sp>
          <p:nvSpPr>
            <p:cNvPr id="5166" name="Line 5"/>
            <p:cNvSpPr>
              <a:spLocks noChangeShapeType="1"/>
            </p:cNvSpPr>
            <p:nvPr/>
          </p:nvSpPr>
          <p:spPr bwMode="auto">
            <a:xfrm flipV="1">
              <a:off x="549" y="2126"/>
              <a:ext cx="0" cy="1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67" name="Line 6"/>
            <p:cNvSpPr>
              <a:spLocks noChangeShapeType="1"/>
            </p:cNvSpPr>
            <p:nvPr/>
          </p:nvSpPr>
          <p:spPr bwMode="auto">
            <a:xfrm>
              <a:off x="549" y="3198"/>
              <a:ext cx="14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68" name="Freeform 7"/>
            <p:cNvSpPr>
              <a:spLocks/>
            </p:cNvSpPr>
            <p:nvPr/>
          </p:nvSpPr>
          <p:spPr bwMode="auto">
            <a:xfrm>
              <a:off x="549" y="2569"/>
              <a:ext cx="1269" cy="361"/>
            </a:xfrm>
            <a:custGeom>
              <a:avLst/>
              <a:gdLst>
                <a:gd name="T0" fmla="*/ 0 w 2495"/>
                <a:gd name="T1" fmla="*/ 361 h 672"/>
                <a:gd name="T2" fmla="*/ 600 w 2495"/>
                <a:gd name="T3" fmla="*/ 45 h 672"/>
                <a:gd name="T4" fmla="*/ 1061 w 2495"/>
                <a:gd name="T5" fmla="*/ 93 h 672"/>
                <a:gd name="T6" fmla="*/ 1269 w 2495"/>
                <a:gd name="T7" fmla="*/ 337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95" h="672">
                  <a:moveTo>
                    <a:pt x="0" y="672"/>
                  </a:moveTo>
                  <a:cubicBezTo>
                    <a:pt x="415" y="419"/>
                    <a:pt x="831" y="166"/>
                    <a:pt x="1179" y="83"/>
                  </a:cubicBezTo>
                  <a:cubicBezTo>
                    <a:pt x="1527" y="0"/>
                    <a:pt x="1867" y="82"/>
                    <a:pt x="2086" y="173"/>
                  </a:cubicBezTo>
                  <a:cubicBezTo>
                    <a:pt x="2305" y="264"/>
                    <a:pt x="2374" y="491"/>
                    <a:pt x="2495" y="62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DA1B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69" name="Line 8"/>
            <p:cNvSpPr>
              <a:spLocks noChangeShapeType="1"/>
            </p:cNvSpPr>
            <p:nvPr/>
          </p:nvSpPr>
          <p:spPr bwMode="auto">
            <a:xfrm>
              <a:off x="665" y="3173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70" name="Line 9"/>
            <p:cNvSpPr>
              <a:spLocks noChangeShapeType="1"/>
            </p:cNvSpPr>
            <p:nvPr/>
          </p:nvSpPr>
          <p:spPr bwMode="auto">
            <a:xfrm>
              <a:off x="779" y="3173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71" name="Line 10"/>
            <p:cNvSpPr>
              <a:spLocks noChangeShapeType="1"/>
            </p:cNvSpPr>
            <p:nvPr/>
          </p:nvSpPr>
          <p:spPr bwMode="auto">
            <a:xfrm>
              <a:off x="1818" y="3173"/>
              <a:ext cx="0" cy="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72" name="Text Box 11"/>
            <p:cNvSpPr txBox="1">
              <a:spLocks noChangeArrowheads="1"/>
            </p:cNvSpPr>
            <p:nvPr/>
          </p:nvSpPr>
          <p:spPr bwMode="auto">
            <a:xfrm>
              <a:off x="503" y="3195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0</a:t>
              </a:r>
            </a:p>
          </p:txBody>
        </p:sp>
        <p:sp>
          <p:nvSpPr>
            <p:cNvPr id="5173" name="Text Box 12"/>
            <p:cNvSpPr txBox="1">
              <a:spLocks noChangeArrowheads="1"/>
            </p:cNvSpPr>
            <p:nvPr/>
          </p:nvSpPr>
          <p:spPr bwMode="auto">
            <a:xfrm>
              <a:off x="619" y="3198"/>
              <a:ext cx="14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1</a:t>
              </a:r>
            </a:p>
          </p:txBody>
        </p:sp>
        <p:sp>
          <p:nvSpPr>
            <p:cNvPr id="5174" name="Text Box 13"/>
            <p:cNvSpPr txBox="1">
              <a:spLocks noChangeArrowheads="1"/>
            </p:cNvSpPr>
            <p:nvPr/>
          </p:nvSpPr>
          <p:spPr bwMode="auto">
            <a:xfrm>
              <a:off x="734" y="3195"/>
              <a:ext cx="14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2</a:t>
              </a:r>
            </a:p>
          </p:txBody>
        </p:sp>
        <p:sp>
          <p:nvSpPr>
            <p:cNvPr id="5175" name="Text Box 14"/>
            <p:cNvSpPr txBox="1">
              <a:spLocks noChangeArrowheads="1"/>
            </p:cNvSpPr>
            <p:nvPr/>
          </p:nvSpPr>
          <p:spPr bwMode="auto">
            <a:xfrm>
              <a:off x="1749" y="3198"/>
              <a:ext cx="2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23</a:t>
              </a:r>
            </a:p>
          </p:txBody>
        </p:sp>
        <p:sp>
          <p:nvSpPr>
            <p:cNvPr id="5176" name="Text Box 15"/>
            <p:cNvSpPr txBox="1">
              <a:spLocks noChangeArrowheads="1"/>
            </p:cNvSpPr>
            <p:nvPr/>
          </p:nvSpPr>
          <p:spPr bwMode="auto">
            <a:xfrm>
              <a:off x="1881" y="3206"/>
              <a:ext cx="35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(</a:t>
              </a:r>
              <a:r>
                <a:rPr lang="en-US" altLang="ko-KR"/>
                <a:t>time</a:t>
              </a:r>
              <a:r>
                <a:rPr lang="en-US" altLang="ko-KR" b="1">
                  <a:latin typeface="굴림" pitchFamily="50" charset="-127"/>
                </a:rPr>
                <a:t>)</a:t>
              </a:r>
            </a:p>
          </p:txBody>
        </p:sp>
        <p:sp>
          <p:nvSpPr>
            <p:cNvPr id="5177" name="Text Box 16"/>
            <p:cNvSpPr txBox="1">
              <a:spLocks noChangeArrowheads="1"/>
            </p:cNvSpPr>
            <p:nvPr/>
          </p:nvSpPr>
          <p:spPr bwMode="auto">
            <a:xfrm>
              <a:off x="249" y="1895"/>
              <a:ext cx="41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/>
                <a:t>(</a:t>
              </a:r>
              <a:r>
                <a:rPr lang="en-US" altLang="ko-KR"/>
                <a:t>temp</a:t>
              </a:r>
              <a:r>
                <a:rPr lang="en-US" altLang="ko-KR" b="1"/>
                <a:t>.)</a:t>
              </a:r>
            </a:p>
          </p:txBody>
        </p:sp>
        <p:sp>
          <p:nvSpPr>
            <p:cNvPr id="5178" name="Text Box 17"/>
            <p:cNvSpPr txBox="1">
              <a:spLocks noChangeArrowheads="1"/>
            </p:cNvSpPr>
            <p:nvPr/>
          </p:nvSpPr>
          <p:spPr bwMode="auto">
            <a:xfrm>
              <a:off x="837" y="2444"/>
              <a:ext cx="8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ko-KR" altLang="ko-KR">
                <a:latin typeface="굴림" pitchFamily="50" charset="-127"/>
              </a:endParaRPr>
            </a:p>
          </p:txBody>
        </p:sp>
      </p:grp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1643063" y="32781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continuous</a:t>
            </a:r>
          </a:p>
        </p:txBody>
      </p:sp>
      <p:grpSp>
        <p:nvGrpSpPr>
          <p:cNvPr id="5126" name="Group 19"/>
          <p:cNvGrpSpPr>
            <a:grpSpLocks/>
          </p:cNvGrpSpPr>
          <p:nvPr/>
        </p:nvGrpSpPr>
        <p:grpSpPr bwMode="auto">
          <a:xfrm>
            <a:off x="4338638" y="2181225"/>
            <a:ext cx="4541837" cy="3840163"/>
            <a:chOff x="2733" y="1374"/>
            <a:chExt cx="2861" cy="2419"/>
          </a:xfrm>
        </p:grpSpPr>
        <p:sp>
          <p:nvSpPr>
            <p:cNvPr id="5130" name="Line 20"/>
            <p:cNvSpPr>
              <a:spLocks noChangeShapeType="1"/>
            </p:cNvSpPr>
            <p:nvPr/>
          </p:nvSpPr>
          <p:spPr bwMode="auto">
            <a:xfrm flipV="1">
              <a:off x="3019" y="1596"/>
              <a:ext cx="0" cy="1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1" name="Line 21"/>
            <p:cNvSpPr>
              <a:spLocks noChangeShapeType="1"/>
            </p:cNvSpPr>
            <p:nvPr/>
          </p:nvSpPr>
          <p:spPr bwMode="auto">
            <a:xfrm>
              <a:off x="3019" y="3107"/>
              <a:ext cx="21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2" name="Text Box 22"/>
            <p:cNvSpPr txBox="1">
              <a:spLocks noChangeArrowheads="1"/>
            </p:cNvSpPr>
            <p:nvPr/>
          </p:nvSpPr>
          <p:spPr bwMode="auto">
            <a:xfrm>
              <a:off x="5100" y="3119"/>
              <a:ext cx="4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(</a:t>
              </a:r>
              <a:r>
                <a:rPr lang="en-US" altLang="ko-KR"/>
                <a:t>time</a:t>
              </a:r>
              <a:r>
                <a:rPr lang="en-US" altLang="ko-KR" b="1">
                  <a:latin typeface="굴림" pitchFamily="50" charset="-127"/>
                </a:rPr>
                <a:t>)</a:t>
              </a:r>
            </a:p>
          </p:txBody>
        </p:sp>
        <p:sp>
          <p:nvSpPr>
            <p:cNvPr id="5133" name="Text Box 23"/>
            <p:cNvSpPr txBox="1">
              <a:spLocks noChangeArrowheads="1"/>
            </p:cNvSpPr>
            <p:nvPr/>
          </p:nvSpPr>
          <p:spPr bwMode="auto">
            <a:xfrm>
              <a:off x="2733" y="1374"/>
              <a:ext cx="5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(</a:t>
              </a:r>
              <a:r>
                <a:rPr lang="en-US" altLang="ko-KR"/>
                <a:t>temp</a:t>
              </a:r>
              <a:r>
                <a:rPr lang="en-US" altLang="ko-KR" b="1">
                  <a:latin typeface="굴림" pitchFamily="50" charset="-127"/>
                </a:rPr>
                <a:t>.)</a:t>
              </a:r>
            </a:p>
          </p:txBody>
        </p:sp>
        <p:sp>
          <p:nvSpPr>
            <p:cNvPr id="5134" name="Text Box 24"/>
            <p:cNvSpPr txBox="1">
              <a:spLocks noChangeArrowheads="1"/>
            </p:cNvSpPr>
            <p:nvPr/>
          </p:nvSpPr>
          <p:spPr bwMode="auto">
            <a:xfrm>
              <a:off x="3501" y="204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ko-KR" altLang="ko-KR">
                <a:latin typeface="굴림" pitchFamily="50" charset="-127"/>
              </a:endParaRPr>
            </a:p>
          </p:txBody>
        </p:sp>
        <p:sp>
          <p:nvSpPr>
            <p:cNvPr id="5135" name="Freeform 25"/>
            <p:cNvSpPr>
              <a:spLocks/>
            </p:cNvSpPr>
            <p:nvPr/>
          </p:nvSpPr>
          <p:spPr bwMode="auto">
            <a:xfrm>
              <a:off x="3019" y="2341"/>
              <a:ext cx="1911" cy="354"/>
            </a:xfrm>
            <a:custGeom>
              <a:avLst/>
              <a:gdLst>
                <a:gd name="T0" fmla="*/ 0 w 2449"/>
                <a:gd name="T1" fmla="*/ 354 h 513"/>
                <a:gd name="T2" fmla="*/ 956 w 2449"/>
                <a:gd name="T3" fmla="*/ 41 h 513"/>
                <a:gd name="T4" fmla="*/ 1558 w 2449"/>
                <a:gd name="T5" fmla="*/ 104 h 513"/>
                <a:gd name="T6" fmla="*/ 1911 w 2449"/>
                <a:gd name="T7" fmla="*/ 323 h 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49" h="513">
                  <a:moveTo>
                    <a:pt x="0" y="513"/>
                  </a:moveTo>
                  <a:cubicBezTo>
                    <a:pt x="446" y="316"/>
                    <a:pt x="892" y="120"/>
                    <a:pt x="1225" y="60"/>
                  </a:cubicBezTo>
                  <a:cubicBezTo>
                    <a:pt x="1558" y="0"/>
                    <a:pt x="1792" y="82"/>
                    <a:pt x="1996" y="150"/>
                  </a:cubicBezTo>
                  <a:cubicBezTo>
                    <a:pt x="2200" y="218"/>
                    <a:pt x="2313" y="438"/>
                    <a:pt x="2449" y="46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6" name="Line 26"/>
            <p:cNvSpPr>
              <a:spLocks noChangeShapeType="1"/>
            </p:cNvSpPr>
            <p:nvPr/>
          </p:nvSpPr>
          <p:spPr bwMode="auto">
            <a:xfrm>
              <a:off x="3271" y="2626"/>
              <a:ext cx="0" cy="4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7" name="Line 27"/>
            <p:cNvSpPr>
              <a:spLocks noChangeShapeType="1"/>
            </p:cNvSpPr>
            <p:nvPr/>
          </p:nvSpPr>
          <p:spPr bwMode="auto">
            <a:xfrm>
              <a:off x="3596" y="2489"/>
              <a:ext cx="0" cy="6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8" name="Line 28"/>
            <p:cNvSpPr>
              <a:spLocks noChangeShapeType="1"/>
            </p:cNvSpPr>
            <p:nvPr/>
          </p:nvSpPr>
          <p:spPr bwMode="auto">
            <a:xfrm>
              <a:off x="3920" y="2386"/>
              <a:ext cx="1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39" name="Line 29"/>
            <p:cNvSpPr>
              <a:spLocks noChangeShapeType="1"/>
            </p:cNvSpPr>
            <p:nvPr/>
          </p:nvSpPr>
          <p:spPr bwMode="auto">
            <a:xfrm>
              <a:off x="4244" y="2386"/>
              <a:ext cx="2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0" name="Line 30"/>
            <p:cNvSpPr>
              <a:spLocks noChangeShapeType="1"/>
            </p:cNvSpPr>
            <p:nvPr/>
          </p:nvSpPr>
          <p:spPr bwMode="auto">
            <a:xfrm>
              <a:off x="4569" y="2454"/>
              <a:ext cx="2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1" name="Line 31"/>
            <p:cNvSpPr>
              <a:spLocks noChangeShapeType="1"/>
            </p:cNvSpPr>
            <p:nvPr/>
          </p:nvSpPr>
          <p:spPr bwMode="auto">
            <a:xfrm>
              <a:off x="4894" y="2661"/>
              <a:ext cx="2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2" name="Line 32"/>
            <p:cNvSpPr>
              <a:spLocks noChangeShapeType="1"/>
            </p:cNvSpPr>
            <p:nvPr/>
          </p:nvSpPr>
          <p:spPr bwMode="auto">
            <a:xfrm>
              <a:off x="3596" y="310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3" name="Line 33"/>
            <p:cNvSpPr>
              <a:spLocks noChangeShapeType="1"/>
            </p:cNvSpPr>
            <p:nvPr/>
          </p:nvSpPr>
          <p:spPr bwMode="auto">
            <a:xfrm>
              <a:off x="3920" y="310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4" name="Line 34"/>
            <p:cNvSpPr>
              <a:spLocks noChangeShapeType="1"/>
            </p:cNvSpPr>
            <p:nvPr/>
          </p:nvSpPr>
          <p:spPr bwMode="auto">
            <a:xfrm>
              <a:off x="3596" y="3176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5" name="Text Box 35"/>
            <p:cNvSpPr txBox="1">
              <a:spLocks noChangeArrowheads="1"/>
            </p:cNvSpPr>
            <p:nvPr/>
          </p:nvSpPr>
          <p:spPr bwMode="auto">
            <a:xfrm>
              <a:off x="3586" y="3176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ko-KR" b="1">
                  <a:latin typeface="굴림" pitchFamily="50" charset="-127"/>
                </a:rPr>
                <a:t>△ t</a:t>
              </a:r>
            </a:p>
          </p:txBody>
        </p:sp>
        <p:sp>
          <p:nvSpPr>
            <p:cNvPr id="5146" name="Line 36"/>
            <p:cNvSpPr>
              <a:spLocks noChangeShapeType="1"/>
            </p:cNvSpPr>
            <p:nvPr/>
          </p:nvSpPr>
          <p:spPr bwMode="auto">
            <a:xfrm flipV="1">
              <a:off x="3343" y="2970"/>
              <a:ext cx="0" cy="1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7" name="Line 37"/>
            <p:cNvSpPr>
              <a:spLocks noChangeShapeType="1"/>
            </p:cNvSpPr>
            <p:nvPr/>
          </p:nvSpPr>
          <p:spPr bwMode="auto">
            <a:xfrm flipV="1">
              <a:off x="3667" y="2970"/>
              <a:ext cx="0" cy="1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8" name="Line 38"/>
            <p:cNvSpPr>
              <a:spLocks noChangeShapeType="1"/>
            </p:cNvSpPr>
            <p:nvPr/>
          </p:nvSpPr>
          <p:spPr bwMode="auto">
            <a:xfrm flipV="1">
              <a:off x="3992" y="2970"/>
              <a:ext cx="0" cy="1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49" name="Line 39"/>
            <p:cNvSpPr>
              <a:spLocks noChangeShapeType="1"/>
            </p:cNvSpPr>
            <p:nvPr/>
          </p:nvSpPr>
          <p:spPr bwMode="auto">
            <a:xfrm flipV="1">
              <a:off x="4316" y="2970"/>
              <a:ext cx="0" cy="1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0" name="Line 40"/>
            <p:cNvSpPr>
              <a:spLocks noChangeShapeType="1"/>
            </p:cNvSpPr>
            <p:nvPr/>
          </p:nvSpPr>
          <p:spPr bwMode="auto">
            <a:xfrm flipV="1">
              <a:off x="4640" y="2970"/>
              <a:ext cx="0" cy="137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1" name="Line 41"/>
            <p:cNvSpPr>
              <a:spLocks noChangeShapeType="1"/>
            </p:cNvSpPr>
            <p:nvPr/>
          </p:nvSpPr>
          <p:spPr bwMode="auto">
            <a:xfrm flipV="1">
              <a:off x="3451" y="3004"/>
              <a:ext cx="0" cy="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2" name="Line 42"/>
            <p:cNvSpPr>
              <a:spLocks noChangeShapeType="1"/>
            </p:cNvSpPr>
            <p:nvPr/>
          </p:nvSpPr>
          <p:spPr bwMode="auto">
            <a:xfrm flipV="1">
              <a:off x="3776" y="3004"/>
              <a:ext cx="0" cy="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3" name="Line 43"/>
            <p:cNvSpPr>
              <a:spLocks noChangeShapeType="1"/>
            </p:cNvSpPr>
            <p:nvPr/>
          </p:nvSpPr>
          <p:spPr bwMode="auto">
            <a:xfrm flipV="1">
              <a:off x="4100" y="3004"/>
              <a:ext cx="0" cy="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4" name="Line 44"/>
            <p:cNvSpPr>
              <a:spLocks noChangeShapeType="1"/>
            </p:cNvSpPr>
            <p:nvPr/>
          </p:nvSpPr>
          <p:spPr bwMode="auto">
            <a:xfrm flipV="1">
              <a:off x="4424" y="3004"/>
              <a:ext cx="0" cy="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55" name="Line 45"/>
            <p:cNvSpPr>
              <a:spLocks noChangeShapeType="1"/>
            </p:cNvSpPr>
            <p:nvPr/>
          </p:nvSpPr>
          <p:spPr bwMode="auto">
            <a:xfrm flipV="1">
              <a:off x="4748" y="3004"/>
              <a:ext cx="0" cy="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156" name="Group 46"/>
            <p:cNvGrpSpPr>
              <a:grpSpLocks/>
            </p:cNvGrpSpPr>
            <p:nvPr/>
          </p:nvGrpSpPr>
          <p:grpSpPr bwMode="auto">
            <a:xfrm>
              <a:off x="4317" y="3315"/>
              <a:ext cx="1022" cy="478"/>
              <a:chOff x="2472" y="3343"/>
              <a:chExt cx="1286" cy="631"/>
            </a:xfrm>
          </p:grpSpPr>
          <p:sp>
            <p:nvSpPr>
              <p:cNvPr id="5159" name="Line 47"/>
              <p:cNvSpPr>
                <a:spLocks noChangeShapeType="1"/>
              </p:cNvSpPr>
              <p:nvPr/>
            </p:nvSpPr>
            <p:spPr bwMode="auto">
              <a:xfrm>
                <a:off x="2472" y="3475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60" name="Line 48"/>
              <p:cNvSpPr>
                <a:spLocks noChangeShapeType="1"/>
              </p:cNvSpPr>
              <p:nvPr/>
            </p:nvSpPr>
            <p:spPr bwMode="auto">
              <a:xfrm>
                <a:off x="2472" y="3629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61" name="Line 49"/>
              <p:cNvSpPr>
                <a:spLocks noChangeShapeType="1"/>
              </p:cNvSpPr>
              <p:nvPr/>
            </p:nvSpPr>
            <p:spPr bwMode="auto">
              <a:xfrm>
                <a:off x="2472" y="3783"/>
                <a:ext cx="2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62" name="Text Box 50"/>
              <p:cNvSpPr txBox="1">
                <a:spLocks noChangeArrowheads="1"/>
              </p:cNvSpPr>
              <p:nvPr/>
            </p:nvSpPr>
            <p:spPr bwMode="auto">
              <a:xfrm>
                <a:off x="2671" y="3343"/>
                <a:ext cx="146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ko-KR" altLang="ko-KR"/>
              </a:p>
            </p:txBody>
          </p:sp>
          <p:sp>
            <p:nvSpPr>
              <p:cNvPr id="5163" name="Text Box 51"/>
              <p:cNvSpPr txBox="1">
                <a:spLocks noChangeArrowheads="1"/>
              </p:cNvSpPr>
              <p:nvPr/>
            </p:nvSpPr>
            <p:spPr bwMode="auto">
              <a:xfrm>
                <a:off x="2676" y="3505"/>
                <a:ext cx="1082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ko-KR"/>
                  <a:t>comparison</a:t>
                </a:r>
              </a:p>
            </p:txBody>
          </p:sp>
          <p:sp>
            <p:nvSpPr>
              <p:cNvPr id="5164" name="Text Box 52"/>
              <p:cNvSpPr txBox="1">
                <a:spLocks noChangeArrowheads="1"/>
              </p:cNvSpPr>
              <p:nvPr/>
            </p:nvSpPr>
            <p:spPr bwMode="auto">
              <a:xfrm>
                <a:off x="2688" y="3669"/>
                <a:ext cx="901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ko-KR"/>
                  <a:t>operation</a:t>
                </a:r>
              </a:p>
            </p:txBody>
          </p:sp>
          <p:sp>
            <p:nvSpPr>
              <p:cNvPr id="5165" name="Text Box 53"/>
              <p:cNvSpPr txBox="1">
                <a:spLocks noChangeArrowheads="1"/>
              </p:cNvSpPr>
              <p:nvPr/>
            </p:nvSpPr>
            <p:spPr bwMode="auto">
              <a:xfrm>
                <a:off x="2699" y="3347"/>
                <a:ext cx="1031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ko-KR"/>
                  <a:t>recognition</a:t>
                </a:r>
              </a:p>
            </p:txBody>
          </p:sp>
        </p:grpSp>
        <p:sp>
          <p:nvSpPr>
            <p:cNvPr id="5157" name="Text Box 54"/>
            <p:cNvSpPr txBox="1">
              <a:spLocks noChangeArrowheads="1"/>
            </p:cNvSpPr>
            <p:nvPr/>
          </p:nvSpPr>
          <p:spPr bwMode="auto">
            <a:xfrm>
              <a:off x="3334" y="34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※ △ t ≠ 0</a:t>
              </a:r>
            </a:p>
          </p:txBody>
        </p:sp>
        <p:sp>
          <p:nvSpPr>
            <p:cNvPr id="5158" name="Text Box 55"/>
            <p:cNvSpPr txBox="1">
              <a:spLocks noChangeArrowheads="1"/>
            </p:cNvSpPr>
            <p:nvPr/>
          </p:nvSpPr>
          <p:spPr bwMode="auto">
            <a:xfrm>
              <a:off x="3845" y="2056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discrete</a:t>
              </a:r>
            </a:p>
          </p:txBody>
        </p:sp>
      </p:grpSp>
      <p:sp>
        <p:nvSpPr>
          <p:cNvPr id="5127" name="Line 56"/>
          <p:cNvSpPr>
            <a:spLocks noChangeShapeType="1"/>
          </p:cNvSpPr>
          <p:nvPr/>
        </p:nvSpPr>
        <p:spPr bwMode="auto">
          <a:xfrm flipV="1">
            <a:off x="1187450" y="4221163"/>
            <a:ext cx="0" cy="7207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128" name="Line 57"/>
          <p:cNvSpPr>
            <a:spLocks noChangeShapeType="1"/>
          </p:cNvSpPr>
          <p:nvPr/>
        </p:nvSpPr>
        <p:spPr bwMode="auto">
          <a:xfrm flipV="1">
            <a:off x="1438275" y="4076700"/>
            <a:ext cx="0" cy="8651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129" name="Line 58"/>
          <p:cNvSpPr>
            <a:spLocks noChangeShapeType="1"/>
          </p:cNvSpPr>
          <p:nvPr/>
        </p:nvSpPr>
        <p:spPr bwMode="auto">
          <a:xfrm flipV="1">
            <a:off x="3708400" y="4292600"/>
            <a:ext cx="0" cy="6492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857DD1B4-9E1A-4068-98A7-CC5B16E4A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43" y="165873"/>
            <a:ext cx="9108503" cy="1143000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3333FF"/>
                </a:solidFill>
                <a:latin typeface="Arial Narrow" pitchFamily="34" charset="0"/>
              </a:rPr>
              <a:t>Analog (Continuous) vs Digital (Discrete) Signals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452444" cy="174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2" y="2420888"/>
            <a:ext cx="7727082" cy="288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213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8" y="1916832"/>
            <a:ext cx="5991200" cy="18336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7" y="4209184"/>
            <a:ext cx="5133483" cy="183676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2925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1978025"/>
            <a:ext cx="5464034" cy="1955031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4586312"/>
            <a:ext cx="7139855" cy="136296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5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pPr eaLnBrk="1" hangingPunct="1"/>
            <a:r>
              <a:rPr kumimoji="0" lang="en-US" altLang="ko-KR" sz="3600">
                <a:solidFill>
                  <a:srgbClr val="006600"/>
                </a:solidFill>
                <a:latin typeface="Arial Narrow" pitchFamily="34" charset="0"/>
              </a:rPr>
              <a:t>2.5 Commutative, Associative, and Distributive Laws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95288" y="1417638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 Commutative Laws: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04671" y="1998563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 Associative Laws:</a:t>
            </a:r>
          </a:p>
        </p:txBody>
      </p:sp>
      <p:graphicFrame>
        <p:nvGraphicFramePr>
          <p:cNvPr id="60521" name="Group 105"/>
          <p:cNvGraphicFramePr>
            <a:graphicFrameLocks noGrp="1"/>
          </p:cNvGraphicFramePr>
          <p:nvPr>
            <p:extLst/>
          </p:nvPr>
        </p:nvGraphicFramePr>
        <p:xfrm>
          <a:off x="2411760" y="3500438"/>
          <a:ext cx="4105275" cy="3017835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X  Y  Z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XY   YZ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Cambria Math" panose="02040503050406030204" pitchFamily="18" charset="0"/>
                        </a:rPr>
                        <a:t>(XY)Z    X(YZ)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0  0  0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0  0  1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0  1  0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0  1  1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1  0  0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1  0  1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1  1  0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1    1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1        1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01" name="Text Box 35"/>
          <p:cNvSpPr txBox="1">
            <a:spLocks noChangeArrowheads="1"/>
          </p:cNvSpPr>
          <p:nvPr/>
        </p:nvSpPr>
        <p:spPr bwMode="auto">
          <a:xfrm>
            <a:off x="395288" y="3068638"/>
            <a:ext cx="406717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solidFill>
                  <a:schemeClr val="tx1"/>
                </a:solidFill>
              </a:rPr>
              <a:t>Proof of Associative Law for 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9912" y="1418886"/>
                <a:ext cx="3580660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418886"/>
                <a:ext cx="358066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9912" y="1990964"/>
                <a:ext cx="4659224" cy="707886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𝑋𝑌𝑍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990964"/>
                <a:ext cx="465922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858669" cy="44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44525" y="384175"/>
            <a:ext cx="792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Associative Laws for AND and OR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92138" y="1335088"/>
            <a:ext cx="3711337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Associative Law Using AND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6016" y="1534859"/>
                <a:ext cx="3073149" cy="369332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smtClean="0">
                          <a:latin typeface="Cambria Math"/>
                        </a:rPr>
                        <m:t>𝐴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𝐵𝐶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=1   </m:t>
                      </m:r>
                      <m:r>
                        <m:rPr>
                          <m:nor/>
                        </m:rPr>
                        <a:rPr lang="en-US" altLang="ko-KR" sz="1800" b="0" i="0" smtClean="0">
                          <a:latin typeface="Cambria Math"/>
                        </a:rPr>
                        <m:t>iff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  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𝐴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34859"/>
                <a:ext cx="30731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3864497"/>
                <a:ext cx="3504806" cy="369332"/>
              </a:xfrm>
              <a:prstGeom prst="rect">
                <a:avLst/>
              </a:prstGeom>
              <a:noFill/>
              <a:ln>
                <a:solidFill>
                  <a:srgbClr val="0066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800" i="1" smtClean="0">
                        <a:latin typeface="Cambria Math"/>
                      </a:rPr>
                      <m:t>𝐴</m:t>
                    </m:r>
                    <m:r>
                      <a:rPr lang="en-US" altLang="ko-KR" sz="1800" b="0" i="1" smtClean="0">
                        <a:latin typeface="Cambria Math"/>
                      </a:rPr>
                      <m:t>+</m:t>
                    </m:r>
                    <m:r>
                      <a:rPr lang="en-US" altLang="ko-KR" sz="1800" b="0" i="1" smtClean="0">
                        <a:latin typeface="Cambria Math"/>
                      </a:rPr>
                      <m:t>𝐵</m:t>
                    </m:r>
                    <m:r>
                      <a:rPr lang="en-US" altLang="ko-KR" sz="1800" b="0" i="1" smtClean="0">
                        <a:latin typeface="Cambria Math"/>
                      </a:rPr>
                      <m:t>+</m:t>
                    </m:r>
                    <m:r>
                      <a:rPr lang="en-US" altLang="ko-KR" sz="1800" b="0" i="1" smtClean="0">
                        <a:latin typeface="Cambria Math"/>
                      </a:rPr>
                      <m:t>𝐶</m:t>
                    </m:r>
                    <m:r>
                      <a:rPr lang="en-US" altLang="ko-KR" sz="1800" b="0" i="1" smtClean="0"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1800" b="0" i="0" smtClean="0">
                        <a:latin typeface="Cambria Math"/>
                      </a:rPr>
                      <m:t>iff</m:t>
                    </m:r>
                    <m:r>
                      <a:rPr lang="en-US" altLang="ko-KR" sz="1800" b="0" i="1" smtClean="0">
                        <a:latin typeface="Cambria Math"/>
                      </a:rPr>
                      <m:t>  </m:t>
                    </m:r>
                    <m:r>
                      <a:rPr lang="en-US" altLang="ko-KR" sz="1800" b="0" i="1" smtClean="0">
                        <a:latin typeface="Cambria Math"/>
                      </a:rPr>
                      <m:t>𝐴</m:t>
                    </m:r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  <m:r>
                      <a:rPr lang="en-US" altLang="ko-KR" sz="1800" b="0" i="1" smtClean="0">
                        <a:latin typeface="Cambria Math"/>
                      </a:rPr>
                      <m:t>𝐵</m:t>
                    </m:r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  <m:r>
                      <a:rPr lang="en-US" altLang="ko-KR" sz="1800" b="0" i="1" smtClean="0">
                        <a:latin typeface="Cambria Math"/>
                      </a:rPr>
                      <m:t>𝐶</m:t>
                    </m:r>
                    <m:r>
                      <a:rPr lang="en-US" altLang="ko-KR" sz="1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1800" dirty="0"/>
                  <a:t>0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864497"/>
                <a:ext cx="3504806" cy="369332"/>
              </a:xfrm>
              <a:prstGeom prst="rect">
                <a:avLst/>
              </a:prstGeom>
              <a:blipFill>
                <a:blip r:embed="rId4"/>
                <a:stretch>
                  <a:fillRect t="-7937" r="-520" b="-22222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>
            <a:extLst>
              <a:ext uri="{FF2B5EF4-FFF2-40B4-BE49-F238E27FC236}">
                <a16:creationId xmlns:a16="http://schemas.microsoft.com/office/drawing/2014/main" id="{163F075F-B683-4022-A9E0-3059ADFF9FD3}"/>
              </a:ext>
            </a:extLst>
          </p:cNvPr>
          <p:cNvSpPr/>
          <p:nvPr/>
        </p:nvSpPr>
        <p:spPr bwMode="auto">
          <a:xfrm>
            <a:off x="3860874" y="3513322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D5A1399-E910-45BE-9A31-1DB1512B8B69}"/>
              </a:ext>
            </a:extLst>
          </p:cNvPr>
          <p:cNvSpPr/>
          <p:nvPr/>
        </p:nvSpPr>
        <p:spPr bwMode="auto">
          <a:xfrm>
            <a:off x="3860874" y="5931985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16433" y="3727540"/>
            <a:ext cx="3583032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Associative Law Using OR Gates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4071"/>
            <a:ext cx="6647656" cy="20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00137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</a:rPr>
              <a:t>Distributive Laws</a:t>
            </a: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228600" y="1484313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Distributive Laws: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4231364" y="2591987"/>
            <a:ext cx="3239913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i="1" dirty="0">
                <a:solidFill>
                  <a:srgbClr val="FF0000"/>
                </a:solidFill>
              </a:rPr>
              <a:t>Valid only Boolean algebra not for ordinary algebra</a:t>
            </a: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231556" y="3412523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dirty="0"/>
              <a:t> </a:t>
            </a:r>
            <a:r>
              <a:rPr lang="en-US" altLang="ko-KR" dirty="0"/>
              <a:t>Proof </a:t>
            </a:r>
          </a:p>
        </p:txBody>
      </p:sp>
      <p:sp>
        <p:nvSpPr>
          <p:cNvPr id="21513" name="Line 19"/>
          <p:cNvSpPr>
            <a:spLocks noChangeShapeType="1"/>
          </p:cNvSpPr>
          <p:nvPr/>
        </p:nvSpPr>
        <p:spPr bwMode="auto">
          <a:xfrm flipH="1">
            <a:off x="3799564" y="2804992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1862" y="2037998"/>
                <a:ext cx="2554738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" y="2037998"/>
                <a:ext cx="255473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1862" y="2584140"/>
                <a:ext cx="3077702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62" y="2584140"/>
                <a:ext cx="3077702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4706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2.6 Simplification Theorems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8600" y="2149713"/>
            <a:ext cx="23622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solidFill>
                  <a:schemeClr val="tx1"/>
                </a:solidFill>
              </a:rPr>
              <a:t>Useful Theorems for Simplification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228600" y="3696756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 Proof 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225425" y="1376363"/>
            <a:ext cx="1646605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/>
              <a:t>Why Simplify?</a:t>
            </a:r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1888777" y="1373188"/>
            <a:ext cx="4416594" cy="36933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dirty="0">
                <a:solidFill>
                  <a:srgbClr val="FF0000"/>
                </a:solidFill>
              </a:rPr>
              <a:t>Simplifying</a:t>
            </a:r>
            <a:r>
              <a:rPr lang="en-US" altLang="ko-KR" sz="1800" dirty="0"/>
              <a:t> the corresponding logic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68707" y="2146386"/>
                <a:ext cx="2008627" cy="10156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707" y="2146386"/>
                <a:ext cx="2008627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04362" y="2146386"/>
                <a:ext cx="2545376" cy="10156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62" y="2146386"/>
                <a:ext cx="254537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왼쪽/오른쪽 화살표 3"/>
          <p:cNvSpPr/>
          <p:nvPr/>
        </p:nvSpPr>
        <p:spPr bwMode="auto">
          <a:xfrm>
            <a:off x="4928253" y="2506280"/>
            <a:ext cx="504056" cy="288032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2857" y="3710305"/>
                <a:ext cx="5194499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57" y="3710305"/>
                <a:ext cx="519449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12857" y="4161685"/>
                <a:ext cx="4224490" cy="40011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57" y="4161685"/>
                <a:ext cx="42244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2857" y="4613066"/>
                <a:ext cx="6759543" cy="40011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857" y="4613066"/>
                <a:ext cx="67595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064500" cy="576064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ko-KR" sz="2000" dirty="0">
                <a:latin typeface="Arial" pitchFamily="34" charset="0"/>
              </a:rPr>
              <a:t>Application of Simplification Theorem to Equivalent Gate Circuits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7784" y="2347504"/>
                <a:ext cx="2991203" cy="46166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347504"/>
                <a:ext cx="29912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>
            <a:extLst>
              <a:ext uri="{FF2B5EF4-FFF2-40B4-BE49-F238E27FC236}">
                <a16:creationId xmlns:a16="http://schemas.microsoft.com/office/drawing/2014/main" id="{21942F4D-4247-4948-94E3-B74BB5EFFE0B}"/>
              </a:ext>
            </a:extLst>
          </p:cNvPr>
          <p:cNvGrpSpPr/>
          <p:nvPr/>
        </p:nvGrpSpPr>
        <p:grpSpPr>
          <a:xfrm>
            <a:off x="1403648" y="3194355"/>
            <a:ext cx="5760640" cy="2682918"/>
            <a:chOff x="1403648" y="3194354"/>
            <a:chExt cx="6480720" cy="311734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3194354"/>
              <a:ext cx="6480720" cy="3114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8F1ED96A-1EEC-4E6A-B563-B5B4782D067C}"/>
                </a:ext>
              </a:extLst>
            </p:cNvPr>
            <p:cNvSpPr/>
            <p:nvPr/>
          </p:nvSpPr>
          <p:spPr bwMode="auto">
            <a:xfrm>
              <a:off x="3635896" y="4437112"/>
              <a:ext cx="576064" cy="5040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43C3029B-B667-4C88-BDC6-44782E8BA9AA}"/>
                </a:ext>
              </a:extLst>
            </p:cNvPr>
            <p:cNvSpPr/>
            <p:nvPr/>
          </p:nvSpPr>
          <p:spPr bwMode="auto">
            <a:xfrm>
              <a:off x="6444208" y="5807639"/>
              <a:ext cx="576064" cy="5040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DAD71F50-4316-4A30-9ED9-99A41B22F70E}"/>
              </a:ext>
            </a:extLst>
          </p:cNvPr>
          <p:cNvSpPr/>
          <p:nvPr/>
        </p:nvSpPr>
        <p:spPr bwMode="auto">
          <a:xfrm rot="19340320">
            <a:off x="5364088" y="4221088"/>
            <a:ext cx="254899" cy="28803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7" y="1628800"/>
            <a:ext cx="2884584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Example 1: Simplify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0200" y="1628800"/>
                <a:ext cx="1837426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ko-K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00" y="1628800"/>
                <a:ext cx="183742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16013" y="2276872"/>
                <a:ext cx="4190121" cy="132343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Solution:</a:t>
                </a:r>
              </a:p>
              <a:p>
                <a:r>
                  <a:rPr lang="en-US" altLang="ko-KR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let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b="0" i="0" dirty="0">
                  <a:latin typeface="Cambria Math" panose="02040503050406030204" pitchFamily="18" charset="0"/>
                </a:endParaRPr>
              </a:p>
              <a:p>
                <a:r>
                  <a:rPr lang="en-US" altLang="ko-KR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ko-KR" b="0" i="0" dirty="0">
                  <a:latin typeface="Cambria Math" panose="02040503050406030204" pitchFamily="18" charset="0"/>
                </a:endParaRPr>
              </a:p>
              <a:p>
                <a:r>
                  <a:rPr lang="en-US" altLang="ko-KR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2276872"/>
                <a:ext cx="4190121" cy="1323439"/>
              </a:xfrm>
              <a:prstGeom prst="rect">
                <a:avLst/>
              </a:prstGeom>
              <a:blipFill>
                <a:blip r:embed="rId3"/>
                <a:stretch>
                  <a:fillRect l="-1456" t="-23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62A283FD-049C-424A-A38A-999323B9E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63" y="4122774"/>
            <a:ext cx="4904242" cy="110642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6603EA8-EEE9-443D-B6EB-B8C6D3911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06" y="5679958"/>
            <a:ext cx="1606299" cy="397765"/>
          </a:xfrm>
          <a:prstGeom prst="rect">
            <a:avLst/>
          </a:prstGeom>
        </p:spPr>
      </p:pic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C00A5B15-10B3-4239-851B-D03A26AFB60F}"/>
              </a:ext>
            </a:extLst>
          </p:cNvPr>
          <p:cNvSpPr/>
          <p:nvPr/>
        </p:nvSpPr>
        <p:spPr bwMode="auto">
          <a:xfrm rot="18741581">
            <a:off x="4563406" y="5085184"/>
            <a:ext cx="360040" cy="42025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6743" y="165873"/>
            <a:ext cx="9108503" cy="1143000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rgbClr val="3333FF"/>
                </a:solidFill>
                <a:latin typeface="Arial Narrow" pitchFamily="34" charset="0"/>
              </a:rPr>
              <a:t>Analog (Continuous) vs Digital (Discrete)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4985" y="3751335"/>
            <a:ext cx="1641796" cy="400110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Digital signal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44344-0F2D-41AA-9CB6-E21D153A640B}"/>
              </a:ext>
            </a:extLst>
          </p:cNvPr>
          <p:cNvSpPr txBox="1"/>
          <p:nvPr/>
        </p:nvSpPr>
        <p:spPr>
          <a:xfrm>
            <a:off x="6104985" y="4140369"/>
            <a:ext cx="2098651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ko-KR" sz="1600" dirty="0"/>
              <a:t>Discrete in amplitude</a:t>
            </a:r>
          </a:p>
          <a:p>
            <a:pPr>
              <a:spcBef>
                <a:spcPts val="0"/>
              </a:spcBef>
            </a:pPr>
            <a:r>
              <a:rPr lang="en-US" altLang="ko-KR" sz="1600" dirty="0"/>
              <a:t>Discrete in time</a:t>
            </a:r>
            <a:endParaRPr lang="ko-KR" altLang="en-US" sz="16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70448D7-3563-4C0E-BE0D-36E7FF085A46}"/>
              </a:ext>
            </a:extLst>
          </p:cNvPr>
          <p:cNvGrpSpPr/>
          <p:nvPr/>
        </p:nvGrpSpPr>
        <p:grpSpPr>
          <a:xfrm>
            <a:off x="251520" y="1610584"/>
            <a:ext cx="3558471" cy="3056933"/>
            <a:chOff x="281236" y="1321195"/>
            <a:chExt cx="3558471" cy="3056933"/>
          </a:xfrm>
        </p:grpSpPr>
        <p:pic>
          <p:nvPicPr>
            <p:cNvPr id="35842" name="Picture 2" descr="http://upload.wikimedia.org/wikipedia/commons/thumb/8/88/Sampled.signal.svg/800px-Sampled.signal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1" y="1628801"/>
              <a:ext cx="3390126" cy="191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F321A4-8624-41E6-BB9A-C23B2BA87D04}"/>
                </a:ext>
              </a:extLst>
            </p:cNvPr>
            <p:cNvSpPr txBox="1"/>
            <p:nvPr/>
          </p:nvSpPr>
          <p:spPr>
            <a:xfrm>
              <a:off x="1272862" y="3793353"/>
              <a:ext cx="2382383" cy="584775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ko-KR" sz="1600" dirty="0"/>
                <a:t>Continuous in amplitude</a:t>
              </a:r>
            </a:p>
            <a:p>
              <a:pPr>
                <a:spcBef>
                  <a:spcPts val="0"/>
                </a:spcBef>
              </a:pPr>
              <a:r>
                <a:rPr lang="en-US" altLang="ko-KR" sz="1600" dirty="0"/>
                <a:t>Discrete in time</a:t>
              </a:r>
              <a:endParaRPr lang="ko-KR" alt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CAAA6F-3B5E-4FD1-9D95-9F95642A2679}"/>
                </a:ext>
              </a:extLst>
            </p:cNvPr>
            <p:cNvSpPr txBox="1"/>
            <p:nvPr/>
          </p:nvSpPr>
          <p:spPr>
            <a:xfrm>
              <a:off x="1271186" y="3393243"/>
              <a:ext cx="1939955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/>
                <a:t>Sampled signal</a:t>
              </a:r>
              <a:endParaRPr lang="ko-KR" altLang="en-US" sz="2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47039B-D7D5-41BA-B430-3A11BEF90B01}"/>
                </a:ext>
              </a:extLst>
            </p:cNvPr>
            <p:cNvSpPr txBox="1"/>
            <p:nvPr/>
          </p:nvSpPr>
          <p:spPr>
            <a:xfrm>
              <a:off x="422960" y="1321195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amplitude</a:t>
              </a:r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282BEE-4733-4091-9775-8CF64C4D7393}"/>
                </a:ext>
              </a:extLst>
            </p:cNvPr>
            <p:cNvSpPr/>
            <p:nvPr/>
          </p:nvSpPr>
          <p:spPr bwMode="auto">
            <a:xfrm>
              <a:off x="281236" y="1844824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D1302A2F-0E83-4BCA-BC0C-678C5E6E1DC3}"/>
              </a:ext>
            </a:extLst>
          </p:cNvPr>
          <p:cNvGrpSpPr/>
          <p:nvPr/>
        </p:nvGrpSpPr>
        <p:grpSpPr>
          <a:xfrm>
            <a:off x="4952857" y="1610584"/>
            <a:ext cx="3795607" cy="2407316"/>
            <a:chOff x="4332963" y="3416917"/>
            <a:chExt cx="3795607" cy="2407316"/>
          </a:xfrm>
        </p:grpSpPr>
        <p:pic>
          <p:nvPicPr>
            <p:cNvPr id="35844" name="Picture 4" descr="http://upload.wikimedia.org/wikipedia/commons/thumb/9/9a/Digital.signal.svg/580px-Digital.signal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64" y="3697436"/>
              <a:ext cx="3524406" cy="2126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B19DD5A-D497-4F5C-936E-A001E76AF849}"/>
                </a:ext>
              </a:extLst>
            </p:cNvPr>
            <p:cNvSpPr/>
            <p:nvPr/>
          </p:nvSpPr>
          <p:spPr bwMode="auto">
            <a:xfrm>
              <a:off x="4332963" y="3893970"/>
              <a:ext cx="57606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BDD865-FA58-4FCD-9897-D77498D0AFF8}"/>
                </a:ext>
              </a:extLst>
            </p:cNvPr>
            <p:cNvSpPr txBox="1"/>
            <p:nvPr/>
          </p:nvSpPr>
          <p:spPr>
            <a:xfrm>
              <a:off x="4365566" y="3416917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amplitude</a:t>
              </a:r>
              <a:endParaRPr lang="ko-KR" altLang="en-US" dirty="0"/>
            </a:p>
          </p:txBody>
        </p:sp>
      </p:grpSp>
      <p:sp>
        <p:nvSpPr>
          <p:cNvPr id="17" name="Text Box 5">
            <a:extLst>
              <a:ext uri="{FF2B5EF4-FFF2-40B4-BE49-F238E27FC236}">
                <a16:creationId xmlns:a16="http://schemas.microsoft.com/office/drawing/2014/main" id="{9413DDB5-7693-4082-AA32-308F6B41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4941168"/>
            <a:ext cx="1914307" cy="1015663"/>
          </a:xfrm>
          <a:prstGeom prst="rect">
            <a:avLst/>
          </a:prstGeom>
          <a:solidFill>
            <a:srgbClr val="CCFFCC"/>
          </a:solidFill>
          <a:ln>
            <a:solidFill>
              <a:srgbClr val="92D050"/>
            </a:solidFill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rgbClr val="7030A0"/>
                </a:solidFill>
              </a:rPr>
              <a:t>Sampling</a:t>
            </a:r>
            <a:r>
              <a:rPr lang="en-US" altLang="ko-KR" sz="2400" dirty="0"/>
              <a:t> </a:t>
            </a:r>
          </a:p>
          <a:p>
            <a:pPr eaLnBrk="1" hangingPunct="1"/>
            <a:r>
              <a:rPr lang="en-US" altLang="ko-KR" sz="2400" dirty="0">
                <a:solidFill>
                  <a:srgbClr val="7030A0"/>
                </a:solidFill>
              </a:rPr>
              <a:t>Quantization</a:t>
            </a:r>
          </a:p>
        </p:txBody>
      </p:sp>
    </p:spTree>
    <p:extLst>
      <p:ext uri="{BB962C8B-B14F-4D97-AF65-F5344CB8AC3E}">
        <p14:creationId xmlns:p14="http://schemas.microsoft.com/office/powerpoint/2010/main" val="1847461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8577" y="1556792"/>
                <a:ext cx="6323911" cy="95866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Example 2: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Simplify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𝐸𝐹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77" y="1556792"/>
                <a:ext cx="6323911" cy="958660"/>
              </a:xfrm>
              <a:prstGeom prst="rect">
                <a:avLst/>
              </a:prstGeom>
              <a:blipFill>
                <a:blip r:embed="rId2"/>
                <a:stretch>
                  <a:fillRect l="-865" b="-93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8577" y="3011468"/>
                <a:ext cx="6327886" cy="193899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Solution: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by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theorem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2−13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77" y="3011468"/>
                <a:ext cx="6327886" cy="1938992"/>
              </a:xfrm>
              <a:prstGeom prst="rect">
                <a:avLst/>
              </a:prstGeom>
              <a:blipFill>
                <a:blip r:embed="rId3"/>
                <a:stretch>
                  <a:fillRect l="-86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611188" y="1663700"/>
            <a:ext cx="7632700" cy="75723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ym typeface="Wingdings" pitchFamily="2" charset="2"/>
              </a:rPr>
              <a:t> Multiplying out using distributive laws can</a:t>
            </a:r>
            <a:r>
              <a:rPr lang="en-US" altLang="ko-KR" dirty="0"/>
              <a:t> obtain a </a:t>
            </a:r>
          </a:p>
          <a:p>
            <a:pPr algn="ctr" eaLnBrk="1" hangingPunct="1"/>
            <a:r>
              <a:rPr lang="en-US" altLang="ko-KR" i="1" dirty="0">
                <a:solidFill>
                  <a:srgbClr val="FF0000"/>
                </a:solidFill>
              </a:rPr>
              <a:t>sum-of-products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(SOP)</a:t>
            </a:r>
            <a:r>
              <a:rPr lang="en-US" altLang="ko-KR" dirty="0"/>
              <a:t> form 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633413" y="2708920"/>
            <a:ext cx="2906712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Sum-of-product form: </a:t>
            </a: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704850" y="4700588"/>
            <a:ext cx="3506788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Not in Sum-of-product 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3888" y="2728446"/>
                <a:ext cx="246279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728446"/>
                <a:ext cx="246279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3888" y="3198263"/>
                <a:ext cx="231230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𝐷𝐸𝐹𝐺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198263"/>
                <a:ext cx="231230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3888" y="3668080"/>
                <a:ext cx="2189125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668080"/>
                <a:ext cx="218912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51453" y="4700588"/>
                <a:ext cx="2085507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53" y="4700588"/>
                <a:ext cx="208550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Rectangle 13"/>
              <p:cNvSpPr>
                <a:spLocks noChangeArrowheads="1"/>
              </p:cNvSpPr>
              <p:nvPr/>
            </p:nvSpPr>
            <p:spPr bwMode="auto">
              <a:xfrm>
                <a:off x="684213" y="1557338"/>
                <a:ext cx="5256212" cy="5032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Example:  Multiply out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 </a:t>
                </a:r>
                <a:endParaRPr lang="en-US" altLang="ko-KR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677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1557338"/>
                <a:ext cx="5256212" cy="503237"/>
              </a:xfrm>
              <a:prstGeom prst="rect">
                <a:avLst/>
              </a:prstGeom>
              <a:blipFill rotWithShape="0">
                <a:blip r:embed="rId2"/>
                <a:stretch>
                  <a:fillRect l="-1160" b="-1084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4213" y="2264576"/>
                <a:ext cx="5049844" cy="175432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(Solution 1)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𝑌𝑍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𝑌𝑍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𝐵𝐶𝐸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3" y="2264576"/>
                <a:ext cx="5049844" cy="1754326"/>
              </a:xfrm>
              <a:prstGeom prst="rect">
                <a:avLst/>
              </a:prstGeom>
              <a:blipFill>
                <a:blip r:embed="rId3"/>
                <a:stretch>
                  <a:fillRect l="-842" t="-13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35567" y="1608901"/>
            <a:ext cx="197586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← </a:t>
            </a:r>
            <a:r>
              <a:rPr lang="en-US" sz="1800" dirty="0"/>
              <a:t>Non SOP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3667745"/>
            <a:ext cx="1197700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← SOP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4377878"/>
                <a:ext cx="7488832" cy="92333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(Solution 2)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𝐵𝐶𝐸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𝐵𝐶𝐸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𝐵𝐶𝐸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77878"/>
                <a:ext cx="7488832" cy="923330"/>
              </a:xfrm>
              <a:prstGeom prst="rect">
                <a:avLst/>
              </a:prstGeom>
              <a:blipFill>
                <a:blip r:embed="rId4"/>
                <a:stretch>
                  <a:fillRect l="-569" t="-259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88224" y="4979357"/>
            <a:ext cx="105554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← SOP form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4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699" name="Object 5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700" name="Object 6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701" name="Object 7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702" name="Object 8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703" name="Object 9"/>
          <p:cNvSpPr txBox="1"/>
          <p:nvPr/>
        </p:nvSpPr>
        <p:spPr bwMode="auto">
          <a:xfrm>
            <a:off x="3851920" y="4049713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728663" y="2852738"/>
            <a:ext cx="3051175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Product-of-sum form </a:t>
            </a:r>
          </a:p>
        </p:txBody>
      </p:sp>
      <p:sp>
        <p:nvSpPr>
          <p:cNvPr id="29707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755650" y="1663700"/>
            <a:ext cx="7632700" cy="757238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ym typeface="Wingdings" pitchFamily="2" charset="2"/>
              </a:rPr>
              <a:t> Factoring using distributive laws  can</a:t>
            </a:r>
            <a:r>
              <a:rPr lang="en-US" altLang="ko-KR" dirty="0"/>
              <a:t> obtain a </a:t>
            </a:r>
          </a:p>
          <a:p>
            <a:pPr algn="ctr" eaLnBrk="1" hangingPunct="1"/>
            <a:r>
              <a:rPr lang="en-US" altLang="ko-KR" i="1" dirty="0">
                <a:solidFill>
                  <a:srgbClr val="FF0000"/>
                </a:solidFill>
              </a:rPr>
              <a:t>product-of-sums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(POS)</a:t>
            </a:r>
            <a:r>
              <a:rPr lang="en-US" altLang="ko-KR" dirty="0"/>
              <a:t> form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1920" y="2865438"/>
                <a:ext cx="4094647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65438"/>
                <a:ext cx="409464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1617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1920" y="3416473"/>
                <a:ext cx="262604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16473"/>
                <a:ext cx="262604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1920" y="3964994"/>
                <a:ext cx="1787990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964994"/>
                <a:ext cx="1787990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617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684213" y="1557338"/>
            <a:ext cx="3382962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Example1:  Factor  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A+B’CD</a:t>
            </a:r>
            <a:endParaRPr lang="en-US" altLang="ko-KR">
              <a:solidFill>
                <a:srgbClr val="FF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4213" y="2398713"/>
                <a:ext cx="5555945" cy="178510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(Solution)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3" y="2398713"/>
                <a:ext cx="5555945" cy="1785104"/>
              </a:xfrm>
              <a:prstGeom prst="rect">
                <a:avLst/>
              </a:prstGeom>
              <a:blipFill rotWithShape="0">
                <a:blip r:embed="rId2"/>
                <a:stretch>
                  <a:fillRect l="-985" t="-101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96084" y="1643993"/>
            <a:ext cx="2177199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← </a:t>
            </a:r>
            <a:r>
              <a:rPr lang="en-US" dirty="0"/>
              <a:t>Non POS 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3283" y="3789040"/>
            <a:ext cx="1350050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← POS form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Circuits for Sum-of-Products Form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57864" y="1457572"/>
            <a:ext cx="8640960" cy="3695924"/>
            <a:chOff x="323528" y="1534062"/>
            <a:chExt cx="9323561" cy="3974748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34062"/>
              <a:ext cx="6192688" cy="3974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75856" y="2636912"/>
              <a:ext cx="34909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  <a:ea typeface="굴림" charset="-127"/>
                </a:rPr>
                <a:t>AB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CD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AC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i="1" dirty="0">
                  <a:ea typeface="굴림" charset="-127"/>
                </a:rPr>
                <a:t>′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156176" y="4725144"/>
              <a:ext cx="3490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i="1" dirty="0">
                  <a:latin typeface="Arial" charset="0"/>
                  <a:ea typeface="굴림" charset="-127"/>
                </a:rPr>
                <a:t>A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B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C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D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</a:p>
          </p:txBody>
        </p:sp>
      </p:grpSp>
      <p:sp>
        <p:nvSpPr>
          <p:cNvPr id="3" name="모서리가 둥근 직사각형 2"/>
          <p:cNvSpPr/>
          <p:nvPr/>
        </p:nvSpPr>
        <p:spPr bwMode="auto">
          <a:xfrm>
            <a:off x="815310" y="1457572"/>
            <a:ext cx="936104" cy="2691508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553" y="4196405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985933" y="2327371"/>
            <a:ext cx="1008112" cy="82645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6000"/>
            </a:schemeClr>
          </a:solidFill>
          <a:ln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295" y="313388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2755964" y="3886055"/>
            <a:ext cx="951940" cy="76708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92" y="4651765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4226800" y="4042291"/>
            <a:ext cx="1436689" cy="118690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16000"/>
            </a:schemeClr>
          </a:solidFill>
          <a:ln>
            <a:solidFill>
              <a:srgbClr val="0000FF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3113" y="5229200"/>
            <a:ext cx="63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Circuits for Product-of-Sums Form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BF0F257-FB75-46A2-9AB7-A29D74E4B303}"/>
              </a:ext>
            </a:extLst>
          </p:cNvPr>
          <p:cNvGrpSpPr/>
          <p:nvPr/>
        </p:nvGrpSpPr>
        <p:grpSpPr>
          <a:xfrm>
            <a:off x="611560" y="1340769"/>
            <a:ext cx="7386308" cy="3816424"/>
            <a:chOff x="611560" y="1340768"/>
            <a:chExt cx="7959616" cy="4583699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2776"/>
              <a:ext cx="7312744" cy="4439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007114" y="2741114"/>
              <a:ext cx="4564062" cy="443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800" dirty="0">
                  <a:latin typeface="Arial" charset="0"/>
                  <a:ea typeface="굴림" charset="-127"/>
                </a:rPr>
                <a:t>(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A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 +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B</a:t>
              </a:r>
              <a:r>
                <a:rPr lang="en-US" altLang="ko-KR" sz="1800" i="1" dirty="0">
                  <a:ea typeface="굴림" charset="-127"/>
                </a:rPr>
                <a:t>′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)(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C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 + 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D</a:t>
              </a:r>
              <a:r>
                <a:rPr lang="en-US" altLang="ko-KR" sz="1800" i="1" dirty="0">
                  <a:ea typeface="굴림" charset="-127"/>
                </a:rPr>
                <a:t>′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 + 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)(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A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 + 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C</a:t>
              </a:r>
              <a:r>
                <a:rPr lang="en-US" altLang="ko-KR" sz="1800" i="1" dirty="0">
                  <a:ea typeface="굴림" charset="-127"/>
                </a:rPr>
                <a:t>′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 + </a:t>
              </a:r>
              <a:r>
                <a:rPr lang="en-US" altLang="ko-KR" sz="1800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sz="1800" i="1" dirty="0">
                  <a:ea typeface="굴림" charset="-127"/>
                </a:rPr>
                <a:t>′</a:t>
              </a:r>
              <a:r>
                <a:rPr lang="en-US" altLang="ko-KR" sz="1800" dirty="0">
                  <a:latin typeface="Arial" charset="0"/>
                  <a:ea typeface="굴림" charset="-127"/>
                </a:rPr>
                <a:t>)</a:t>
              </a: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2955178" y="2485569"/>
              <a:ext cx="1184773" cy="1087447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rgbClr val="C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31841" y="3573016"/>
              <a:ext cx="724136" cy="4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AND</a:t>
              </a: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1187624" y="1340768"/>
              <a:ext cx="1368152" cy="338437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16000"/>
              </a:schemeClr>
            </a:solidFill>
            <a:ln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75656" y="4725144"/>
              <a:ext cx="572123" cy="4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OR</a:t>
              </a: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802812" y="4223617"/>
              <a:ext cx="1721515" cy="1490794"/>
            </a:xfrm>
            <a:prstGeom prst="roundRect">
              <a:avLst/>
            </a:prstGeom>
            <a:solidFill>
              <a:srgbClr val="FFC000">
                <a:alpha val="16000"/>
              </a:srgbClr>
            </a:solidFill>
            <a:ln>
              <a:solidFill>
                <a:srgbClr val="C0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0876" y="3823507"/>
              <a:ext cx="724136" cy="443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AND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779912" y="4936306"/>
              <a:ext cx="1224136" cy="9881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16000"/>
              </a:schemeClr>
            </a:solidFill>
            <a:ln>
              <a:solidFill>
                <a:srgbClr val="0000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46280" y="4575615"/>
              <a:ext cx="691400" cy="44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</a:rPr>
                <a:t>OR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05895" y="4177009"/>
            <a:ext cx="1799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800" i="1" dirty="0">
                <a:latin typeface="Arial" charset="0"/>
                <a:ea typeface="굴림" charset="-127"/>
              </a:rPr>
              <a:t>AB</a:t>
            </a:r>
            <a:r>
              <a:rPr lang="en-US" altLang="ko-KR" sz="1800" i="1" dirty="0">
                <a:ea typeface="굴림" charset="-127"/>
              </a:rPr>
              <a:t>′</a:t>
            </a:r>
            <a:r>
              <a:rPr lang="en-US" altLang="ko-KR" sz="1800" i="1" dirty="0">
                <a:latin typeface="Arial" charset="0"/>
                <a:ea typeface="굴림" charset="-127"/>
              </a:rPr>
              <a:t>C</a:t>
            </a:r>
            <a:r>
              <a:rPr lang="en-US" altLang="ko-KR" sz="1800" dirty="0">
                <a:latin typeface="Arial" charset="0"/>
                <a:ea typeface="굴림" charset="-127"/>
              </a:rPr>
              <a:t>(</a:t>
            </a:r>
            <a:r>
              <a:rPr lang="en-US" altLang="ko-KR" sz="1800" i="1" dirty="0">
                <a:latin typeface="Arial" charset="0"/>
                <a:ea typeface="굴림" charset="-127"/>
              </a:rPr>
              <a:t>D</a:t>
            </a:r>
            <a:r>
              <a:rPr lang="en-US" altLang="ko-KR" sz="1800" i="1" dirty="0">
                <a:ea typeface="굴림" charset="-127"/>
              </a:rPr>
              <a:t>′</a:t>
            </a:r>
            <a:r>
              <a:rPr lang="en-US" altLang="ko-KR" sz="1800" dirty="0">
                <a:latin typeface="Arial" charset="0"/>
                <a:ea typeface="굴림" charset="-127"/>
              </a:rPr>
              <a:t> + </a:t>
            </a:r>
            <a:r>
              <a:rPr lang="en-US" altLang="ko-KR" sz="1800" i="1" dirty="0">
                <a:latin typeface="Arial" charset="0"/>
                <a:ea typeface="굴림" charset="-127"/>
              </a:rPr>
              <a:t>E</a:t>
            </a:r>
            <a:r>
              <a:rPr lang="en-US" altLang="ko-KR" sz="1800" dirty="0">
                <a:latin typeface="Arial" charset="0"/>
                <a:ea typeface="굴림" charset="-127"/>
              </a:rPr>
              <a:t>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2.8 DeMorgan’s Laws</a:t>
            </a:r>
          </a:p>
        </p:txBody>
      </p:sp>
      <p:graphicFrame>
        <p:nvGraphicFramePr>
          <p:cNvPr id="59477" name="Group 85"/>
          <p:cNvGraphicFramePr>
            <a:graphicFrameLocks noGrp="1"/>
          </p:cNvGraphicFramePr>
          <p:nvPr>
            <p:extLst/>
          </p:nvPr>
        </p:nvGraphicFramePr>
        <p:xfrm>
          <a:off x="250825" y="3428281"/>
          <a:ext cx="8277225" cy="176981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      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   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 + 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X + Y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XY 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+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24" name="Rectangle 66"/>
          <p:cNvSpPr>
            <a:spLocks noChangeArrowheads="1"/>
          </p:cNvSpPr>
          <p:nvPr/>
        </p:nvSpPr>
        <p:spPr bwMode="auto">
          <a:xfrm>
            <a:off x="228600" y="1371600"/>
            <a:ext cx="2362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DeMorgan’s Laws</a:t>
            </a:r>
          </a:p>
        </p:txBody>
      </p:sp>
      <p:sp>
        <p:nvSpPr>
          <p:cNvPr id="33825" name="Rectangle 68"/>
          <p:cNvSpPr>
            <a:spLocks noChangeArrowheads="1"/>
          </p:cNvSpPr>
          <p:nvPr/>
        </p:nvSpPr>
        <p:spPr bwMode="auto">
          <a:xfrm>
            <a:off x="265113" y="2963143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Proof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5469" y="1389269"/>
                <a:ext cx="2016706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69" y="1389269"/>
                <a:ext cx="2016706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>
                <a:solidFill>
                  <a:srgbClr val="006600"/>
                </a:solidFill>
                <a:latin typeface="Arial" pitchFamily="34" charset="0"/>
              </a:rPr>
              <a:t>2.8 DeMorgan’s Laws</a:t>
            </a:r>
          </a:p>
        </p:txBody>
      </p:sp>
      <p:sp>
        <p:nvSpPr>
          <p:cNvPr id="33797" name="Object 8"/>
          <p:cNvSpPr txBox="1"/>
          <p:nvPr/>
        </p:nvSpPr>
        <p:spPr bwMode="auto">
          <a:xfrm>
            <a:off x="3565203" y="2675980"/>
            <a:ext cx="9144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55000" lnSpcReduction="20000"/>
          </a:bodyPr>
          <a:lstStyle/>
          <a:p>
            <a:endParaRPr lang="ko-KR" altLang="en-US"/>
          </a:p>
        </p:txBody>
      </p:sp>
      <p:sp>
        <p:nvSpPr>
          <p:cNvPr id="33826" name="Rectangle 69"/>
          <p:cNvSpPr>
            <a:spLocks noChangeArrowheads="1"/>
          </p:cNvSpPr>
          <p:nvPr/>
        </p:nvSpPr>
        <p:spPr bwMode="auto">
          <a:xfrm>
            <a:off x="323528" y="1556792"/>
            <a:ext cx="4267200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DeMorgan’s Laws for </a:t>
            </a:r>
            <a:r>
              <a:rPr lang="en-US" altLang="ko-KR" i="1">
                <a:latin typeface="Times New Roman" pitchFamily="18" charset="0"/>
              </a:rPr>
              <a:t>n</a:t>
            </a:r>
            <a:r>
              <a:rPr lang="en-US" altLang="ko-KR"/>
              <a:t>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827" name="Rectangle 70"/>
              <p:cNvSpPr>
                <a:spLocks noChangeArrowheads="1"/>
              </p:cNvSpPr>
              <p:nvPr/>
            </p:nvSpPr>
            <p:spPr bwMode="auto">
              <a:xfrm>
                <a:off x="390996" y="3783508"/>
                <a:ext cx="5495925" cy="393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 Example: Find the complement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dirty="0">
                    <a:latin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827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996" y="3783508"/>
                <a:ext cx="5495925" cy="393700"/>
              </a:xfrm>
              <a:prstGeom prst="rect">
                <a:avLst/>
              </a:prstGeom>
              <a:blipFill rotWithShape="0">
                <a:blip r:embed="rId5"/>
                <a:stretch>
                  <a:fillRect t="-9375" b="-2812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2084191"/>
                <a:ext cx="5732467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∙⋯∙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∙⋯∙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84191"/>
                <a:ext cx="5732467" cy="10156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4365104"/>
                <a:ext cx="7457041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65104"/>
                <a:ext cx="7457041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898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99" name="Group 259"/>
          <p:cNvGraphicFramePr>
            <a:graphicFrameLocks noGrp="1"/>
          </p:cNvGraphicFramePr>
          <p:nvPr>
            <p:extLst/>
          </p:nvPr>
        </p:nvGraphicFramePr>
        <p:xfrm>
          <a:off x="323528" y="3431659"/>
          <a:ext cx="8363274" cy="1666114"/>
        </p:xfrm>
        <a:graphic>
          <a:graphicData uri="http://schemas.openxmlformats.org/drawingml/2006/table">
            <a:tbl>
              <a:tblPr/>
              <a:tblGrid>
                <a:gridCol w="1083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6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B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B’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 = A’B+AB’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 B’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 = A’B’ + AB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843" name="Rectangle 242"/>
              <p:cNvSpPr>
                <a:spLocks noChangeArrowheads="1"/>
              </p:cNvSpPr>
              <p:nvPr/>
            </p:nvSpPr>
            <p:spPr bwMode="auto">
              <a:xfrm>
                <a:off x="323602" y="1412875"/>
                <a:ext cx="3744342" cy="4319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2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Complement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4843" name="Rectangle 2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602" y="1412875"/>
                <a:ext cx="3744342" cy="431949"/>
              </a:xfrm>
              <a:prstGeom prst="rect">
                <a:avLst/>
              </a:prstGeom>
              <a:blipFill>
                <a:blip r:embed="rId2"/>
                <a:stretch>
                  <a:fillRect l="-1629" t="-4225" b="-2112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44" name="Rectangle 24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6600"/>
                </a:solidFill>
                <a:latin typeface="Arial" pitchFamily="34" charset="0"/>
              </a:rPr>
              <a:t>2.8 </a:t>
            </a:r>
            <a:r>
              <a:rPr lang="en-US" altLang="ko-KR" sz="4000" dirty="0" err="1">
                <a:solidFill>
                  <a:srgbClr val="006600"/>
                </a:solidFill>
                <a:latin typeface="Arial" pitchFamily="34" charset="0"/>
              </a:rPr>
              <a:t>DeMorgan’s</a:t>
            </a:r>
            <a:r>
              <a:rPr lang="en-US" altLang="ko-KR" sz="4000" dirty="0">
                <a:solidFill>
                  <a:srgbClr val="006600"/>
                </a:solidFill>
                <a:latin typeface="Arial" pitchFamily="34" charset="0"/>
              </a:rPr>
              <a:t>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962299"/>
                <a:ext cx="7200800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62299"/>
                <a:ext cx="720080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12457" y="1463311"/>
            <a:ext cx="891591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← XOR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2527702"/>
            <a:ext cx="2436051" cy="338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← XNOR, EQUIVALENT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3333FF"/>
                </a:solidFill>
                <a:cs typeface="Arial" panose="020B0604020202020204" pitchFamily="34" charset="0"/>
              </a:rPr>
              <a:t>1.1 </a:t>
            </a:r>
            <a:r>
              <a:rPr lang="en-US" altLang="ko-KR" sz="4000" dirty="0">
                <a:solidFill>
                  <a:srgbClr val="3333FF"/>
                </a:solidFill>
                <a:cs typeface="Arial" panose="020B0604020202020204" pitchFamily="34" charset="0"/>
              </a:rPr>
              <a:t>Binary Digit?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696200" cy="8540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dirty="0">
                <a:latin typeface="굴림" pitchFamily="50" charset="-127"/>
              </a:rPr>
              <a:t> </a:t>
            </a:r>
            <a:r>
              <a:rPr lang="en-US" altLang="ko-KR" sz="2000" dirty="0"/>
              <a:t>Binary: Two values (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, 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)</a:t>
            </a:r>
          </a:p>
          <a:p>
            <a:pPr eaLnBrk="1" hangingPunct="1"/>
            <a:r>
              <a:rPr lang="en-US" altLang="ko-KR" sz="2000" dirty="0"/>
              <a:t>          -  Each digit is called as a “</a:t>
            </a:r>
            <a:r>
              <a:rPr lang="en-US" altLang="ko-KR" sz="2000" dirty="0">
                <a:solidFill>
                  <a:srgbClr val="3333FF"/>
                </a:solidFill>
              </a:rPr>
              <a:t>bit</a:t>
            </a:r>
            <a:r>
              <a:rPr lang="en-US" altLang="ko-KR" sz="2000" dirty="0"/>
              <a:t>” (</a:t>
            </a:r>
            <a:r>
              <a:rPr lang="en-US" altLang="ko-KR" sz="2000" dirty="0">
                <a:solidFill>
                  <a:srgbClr val="3333FF"/>
                </a:solidFill>
              </a:rPr>
              <a:t>bi</a:t>
            </a:r>
            <a:r>
              <a:rPr lang="en-US" altLang="ko-KR" sz="2000" dirty="0"/>
              <a:t>nary digi</a:t>
            </a:r>
            <a:r>
              <a:rPr lang="en-US" altLang="ko-KR" sz="2000" dirty="0">
                <a:solidFill>
                  <a:srgbClr val="3333FF"/>
                </a:solidFill>
              </a:rPr>
              <a:t>t</a:t>
            </a:r>
            <a:r>
              <a:rPr lang="en-US" altLang="ko-KR" sz="2000" dirty="0"/>
              <a:t>)</a:t>
            </a:r>
            <a:r>
              <a:rPr lang="en-US" altLang="ko-KR" sz="2000" dirty="0">
                <a:latin typeface="굴림" pitchFamily="50" charset="-127"/>
              </a:rPr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3581400"/>
            <a:ext cx="8077200" cy="17684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ko-KR" sz="2000" dirty="0">
                <a:latin typeface="굴림" pitchFamily="50" charset="-127"/>
              </a:rPr>
              <a:t> </a:t>
            </a:r>
            <a:r>
              <a:rPr lang="en-US" altLang="ko-KR" sz="2000" dirty="0"/>
              <a:t>Number representation with only two values (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, 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altLang="ko-KR" sz="2000" dirty="0"/>
              <a:t> Can be implemented with simple electronics devices     </a:t>
            </a:r>
          </a:p>
          <a:p>
            <a:pPr eaLnBrk="1" hangingPunct="1"/>
            <a:r>
              <a:rPr lang="en-US" altLang="ko-KR" sz="2000" dirty="0"/>
              <a:t>      Ex: Voltage:  HIGH(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),   LOW(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)</a:t>
            </a:r>
          </a:p>
          <a:p>
            <a:pPr eaLnBrk="1" hangingPunct="1"/>
            <a:r>
              <a:rPr lang="en-US" altLang="ko-KR" sz="2000" dirty="0"/>
              <a:t>              Switch:  ON(</a:t>
            </a:r>
            <a:r>
              <a:rPr lang="en-US" altLang="ko-KR" sz="2000" dirty="0">
                <a:latin typeface="Consolas" panose="020B0609020204030204" pitchFamily="49" charset="0"/>
              </a:rPr>
              <a:t>1</a:t>
            </a:r>
            <a:r>
              <a:rPr lang="en-US" altLang="ko-KR" sz="2000" dirty="0"/>
              <a:t>),    OFF(</a:t>
            </a:r>
            <a:r>
              <a:rPr lang="en-US" altLang="ko-KR" sz="2000" dirty="0">
                <a:latin typeface="Consolas" panose="020B0609020204030204" pitchFamily="49" charset="0"/>
              </a:rPr>
              <a:t>0</a:t>
            </a:r>
            <a:r>
              <a:rPr lang="en-US" altLang="ko-KR" sz="2000" dirty="0"/>
              <a:t>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400" b="1" dirty="0"/>
              <a:t>Good Things in Binary Number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757526" y="6510338"/>
            <a:ext cx="11239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757526" y="3196873"/>
            <a:ext cx="0" cy="517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2771800" y="3196873"/>
            <a:ext cx="0" cy="517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757526" y="3196873"/>
            <a:ext cx="11239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757526" y="3946525"/>
            <a:ext cx="0" cy="2055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2771800" y="3946525"/>
            <a:ext cx="0" cy="20558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2647950" y="6510338"/>
            <a:ext cx="1066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757526" y="1443197"/>
            <a:ext cx="1582484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Exclusive-OR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dirty="0">
                <a:solidFill>
                  <a:srgbClr val="000000"/>
                </a:solidFill>
              </a:rPr>
              <a:t>XOR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757526" y="2492896"/>
            <a:ext cx="148272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Truth Table</a:t>
            </a:r>
          </a:p>
        </p:txBody>
      </p:sp>
      <p:pic>
        <p:nvPicPr>
          <p:cNvPr id="3132" name="Picture 60" descr="roth+u03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45" y="3494891"/>
            <a:ext cx="21859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746106" y="1443197"/>
            <a:ext cx="10318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Symbol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757526" y="4536882"/>
            <a:ext cx="11874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35" name="Object 63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771800" y="4552757"/>
                <a:ext cx="2563812" cy="3651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35" name="Object 6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771800" y="4552757"/>
                <a:ext cx="2563812" cy="365125"/>
              </a:xfrm>
              <a:prstGeom prst="rect">
                <a:avLst/>
              </a:prstGeom>
              <a:blipFill>
                <a:blip r:embed="rId3"/>
                <a:stretch>
                  <a:fillRect b="-2166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">
            <a:extLst>
              <a:ext uri="{FF2B5EF4-FFF2-40B4-BE49-F238E27FC236}">
                <a16:creationId xmlns:a16="http://schemas.microsoft.com/office/drawing/2014/main" id="{06BBF6AD-6B6D-44F6-ACC0-F0D445AA0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752" y="294482"/>
            <a:ext cx="9036496" cy="71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4000" b="0" dirty="0">
                <a:solidFill>
                  <a:srgbClr val="006600"/>
                </a:solidFill>
                <a:latin typeface="Arial Narrow" pitchFamily="34" charset="0"/>
                <a:ea typeface="굴림" pitchFamily="50" charset="-127"/>
              </a:rPr>
              <a:t>2.9 Exclusive-OR and Equivalence Operations</a:t>
            </a:r>
            <a:endParaRPr lang="ko-KR" altLang="en-US" sz="4000" b="0" dirty="0">
              <a:solidFill>
                <a:srgbClr val="006600"/>
              </a:solidFill>
              <a:latin typeface="Arial Narrow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AFCAE1-2D07-40E4-AB06-646D26979E62}"/>
                  </a:ext>
                </a:extLst>
              </p:cNvPr>
              <p:cNvSpPr txBox="1"/>
              <p:nvPr/>
            </p:nvSpPr>
            <p:spPr>
              <a:xfrm>
                <a:off x="2771800" y="1418333"/>
                <a:ext cx="2797561" cy="646331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0=0          0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1=1</m:t>
                      </m:r>
                    </m:oMath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0=1          1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5AFCAE1-2D07-40E4-AB06-646D26979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418333"/>
                <a:ext cx="2797561" cy="646331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C4E785B7-07C6-4D02-9516-E353BEBD6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7789317"/>
                  </p:ext>
                </p:extLst>
              </p:nvPr>
            </p:nvGraphicFramePr>
            <p:xfrm>
              <a:off x="2771800" y="2492896"/>
              <a:ext cx="1718260" cy="1554480"/>
            </p:xfrm>
            <a:graphic>
              <a:graphicData uri="http://schemas.openxmlformats.org/drawingml/2006/table">
                <a:tbl>
                  <a:tblPr/>
                  <a:tblGrid>
                    <a:gridCol w="859130">
                      <a:extLst>
                        <a:ext uri="{9D8B030D-6E8A-4147-A177-3AD203B41FA5}">
                          <a16:colId xmlns:a16="http://schemas.microsoft.com/office/drawing/2014/main" val="2517133841"/>
                        </a:ext>
                      </a:extLst>
                    </a:gridCol>
                    <a:gridCol w="859130">
                      <a:extLst>
                        <a:ext uri="{9D8B030D-6E8A-4147-A177-3AD203B41FA5}">
                          <a16:colId xmlns:a16="http://schemas.microsoft.com/office/drawing/2014/main" val="1431338067"/>
                        </a:ext>
                      </a:extLst>
                    </a:gridCol>
                  </a:tblGrid>
                  <a:tr h="3467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X  Y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latin typeface="Consolas" panose="020B0609020204030204" pitchFamily="49" charset="0"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</m:oMath>
                          </a14:m>
                          <a:r>
                            <a:rPr lang="en-US" altLang="ko-KR" sz="1800" dirty="0">
                              <a:latin typeface="Consolas" panose="020B0609020204030204" pitchFamily="49" charset="0"/>
                            </a:rPr>
                            <a:t>Y</a:t>
                          </a:r>
                          <a:endParaRPr lang="ko-KR" alt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8613783"/>
                      </a:ext>
                    </a:extLst>
                  </a:tr>
                  <a:tr h="3467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0  1</a:t>
                          </a:r>
                        </a:p>
                        <a:p>
                          <a:pPr marL="342900" indent="-342900" algn="ctr" latinLnBrk="1">
                            <a:buAutoNum type="arabicPlain"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marL="0" indent="0" algn="ctr" latinLnBrk="1">
                            <a:buNone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1  1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3443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C4E785B7-07C6-4D02-9516-E353BEBD6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7789317"/>
                  </p:ext>
                </p:extLst>
              </p:nvPr>
            </p:nvGraphicFramePr>
            <p:xfrm>
              <a:off x="2771800" y="2492896"/>
              <a:ext cx="1718260" cy="1554480"/>
            </p:xfrm>
            <a:graphic>
              <a:graphicData uri="http://schemas.openxmlformats.org/drawingml/2006/table">
                <a:tbl>
                  <a:tblPr/>
                  <a:tblGrid>
                    <a:gridCol w="859130">
                      <a:extLst>
                        <a:ext uri="{9D8B030D-6E8A-4147-A177-3AD203B41FA5}">
                          <a16:colId xmlns:a16="http://schemas.microsoft.com/office/drawing/2014/main" val="2517133841"/>
                        </a:ext>
                      </a:extLst>
                    </a:gridCol>
                    <a:gridCol w="859130">
                      <a:extLst>
                        <a:ext uri="{9D8B030D-6E8A-4147-A177-3AD203B41FA5}">
                          <a16:colId xmlns:a16="http://schemas.microsoft.com/office/drawing/2014/main" val="14313380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X  Y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418" t="-8333" r="-1418" b="-3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61378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0  1</a:t>
                          </a:r>
                        </a:p>
                        <a:p>
                          <a:pPr marL="342900" indent="-342900" algn="ctr" latinLnBrk="1">
                            <a:buAutoNum type="arabicPlain"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marL="0" indent="0" algn="ctr" latinLnBrk="1">
                            <a:buNone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1  1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344369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0D7CAB4C-8CE0-43EE-ABC7-337934C5E9C6}"/>
              </a:ext>
            </a:extLst>
          </p:cNvPr>
          <p:cNvGrpSpPr/>
          <p:nvPr/>
        </p:nvGrpSpPr>
        <p:grpSpPr>
          <a:xfrm>
            <a:off x="6380299" y="2368730"/>
            <a:ext cx="2440173" cy="659429"/>
            <a:chOff x="6380299" y="2368730"/>
            <a:chExt cx="2440173" cy="659429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91270D7-126A-454C-932A-4D294D7A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902" y="2417262"/>
              <a:ext cx="1279854" cy="5683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F78E78B9-A2A2-4FD4-ABA7-600D415371CF}"/>
                    </a:ext>
                  </a:extLst>
                </p:cNvPr>
                <p:cNvSpPr/>
                <p:nvPr/>
              </p:nvSpPr>
              <p:spPr>
                <a:xfrm>
                  <a:off x="6380299" y="2368730"/>
                  <a:ext cx="40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직사각형 27">
                  <a:extLst>
                    <a:ext uri="{FF2B5EF4-FFF2-40B4-BE49-F238E27FC236}">
                      <a16:creationId xmlns:a16="http://schemas.microsoft.com/office/drawing/2014/main" id="{F78E78B9-A2A2-4FD4-ABA7-600D415371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299" y="2368730"/>
                  <a:ext cx="40350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6C312721-A809-4E82-AC87-C2B8FFF402FA}"/>
                    </a:ext>
                  </a:extLst>
                </p:cNvPr>
                <p:cNvSpPr/>
                <p:nvPr/>
              </p:nvSpPr>
              <p:spPr>
                <a:xfrm>
                  <a:off x="6385108" y="2658827"/>
                  <a:ext cx="3938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6C312721-A809-4E82-AC87-C2B8FFF40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108" y="2658827"/>
                  <a:ext cx="3938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A0694FE9-589A-46A6-8E3D-7B1DA9EA09A1}"/>
                    </a:ext>
                  </a:extLst>
                </p:cNvPr>
                <p:cNvSpPr/>
                <p:nvPr/>
              </p:nvSpPr>
              <p:spPr>
                <a:xfrm>
                  <a:off x="7940038" y="2515756"/>
                  <a:ext cx="880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직사각형 29">
                  <a:extLst>
                    <a:ext uri="{FF2B5EF4-FFF2-40B4-BE49-F238E27FC236}">
                      <a16:creationId xmlns:a16="http://schemas.microsoft.com/office/drawing/2014/main" id="{A0694FE9-589A-46A6-8E3D-7B1DA9EA09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038" y="2515756"/>
                  <a:ext cx="88043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A09C8E2-A4C9-4D3E-9003-9A37983CFC08}"/>
              </a:ext>
            </a:extLst>
          </p:cNvPr>
          <p:cNvGrpSpPr/>
          <p:nvPr/>
        </p:nvGrpSpPr>
        <p:grpSpPr>
          <a:xfrm>
            <a:off x="6468645" y="4489474"/>
            <a:ext cx="2306324" cy="659429"/>
            <a:chOff x="6602494" y="4489474"/>
            <a:chExt cx="2306324" cy="659429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B4AFC72F-CBE9-4A06-9005-8DACB2752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967" y="4532944"/>
              <a:ext cx="1216604" cy="568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4690E3C4-3F6F-467A-984E-3C097970D859}"/>
                    </a:ext>
                  </a:extLst>
                </p:cNvPr>
                <p:cNvSpPr/>
                <p:nvPr/>
              </p:nvSpPr>
              <p:spPr>
                <a:xfrm>
                  <a:off x="6602494" y="4489474"/>
                  <a:ext cx="40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7" name="직사각형 56">
                  <a:extLst>
                    <a:ext uri="{FF2B5EF4-FFF2-40B4-BE49-F238E27FC236}">
                      <a16:creationId xmlns:a16="http://schemas.microsoft.com/office/drawing/2014/main" id="{4690E3C4-3F6F-467A-984E-3C097970D8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2494" y="4489474"/>
                  <a:ext cx="40350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0773216B-929B-4817-B845-89EAD85E1D44}"/>
                    </a:ext>
                  </a:extLst>
                </p:cNvPr>
                <p:cNvSpPr/>
                <p:nvPr/>
              </p:nvSpPr>
              <p:spPr>
                <a:xfrm>
                  <a:off x="6607303" y="4779571"/>
                  <a:ext cx="3938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0773216B-929B-4817-B845-89EAD85E1D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7303" y="4779571"/>
                  <a:ext cx="39388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738A4D16-05CA-4139-87F1-D2D8BB2804B3}"/>
                    </a:ext>
                  </a:extLst>
                </p:cNvPr>
                <p:cNvSpPr/>
                <p:nvPr/>
              </p:nvSpPr>
              <p:spPr>
                <a:xfrm>
                  <a:off x="8028384" y="4632440"/>
                  <a:ext cx="880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738A4D16-05CA-4139-87F1-D2D8BB28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4632440"/>
                  <a:ext cx="8804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752" y="294482"/>
            <a:ext cx="9036496" cy="71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4000" b="0" dirty="0">
                <a:solidFill>
                  <a:srgbClr val="006600"/>
                </a:solidFill>
                <a:latin typeface="Arial Narrow" pitchFamily="34" charset="0"/>
                <a:ea typeface="굴림" pitchFamily="50" charset="-127"/>
              </a:rPr>
              <a:t>2.9 Exclusive-OR and Equivalence Operations</a:t>
            </a:r>
            <a:endParaRPr lang="ko-KR" altLang="en-US" sz="4000" b="0" dirty="0">
              <a:solidFill>
                <a:srgbClr val="006600"/>
              </a:solidFill>
              <a:latin typeface="Arial Narrow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5"/>
              <p:cNvSpPr txBox="1"/>
              <p:nvPr/>
            </p:nvSpPr>
            <p:spPr bwMode="auto">
              <a:xfrm>
                <a:off x="811213" y="1903413"/>
                <a:ext cx="1401762" cy="3571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⊕0=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1903413"/>
                <a:ext cx="1401762" cy="357187"/>
              </a:xfrm>
              <a:prstGeom prst="rect">
                <a:avLst/>
              </a:prstGeom>
              <a:blipFill>
                <a:blip r:embed="rId2"/>
                <a:stretch>
                  <a:fillRect b="-508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Object 6"/>
              <p:cNvSpPr txBox="1"/>
              <p:nvPr/>
            </p:nvSpPr>
            <p:spPr bwMode="auto">
              <a:xfrm>
                <a:off x="811213" y="2387600"/>
                <a:ext cx="1414462" cy="3603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⊕1=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2387600"/>
                <a:ext cx="1414462" cy="360363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7"/>
              <p:cNvSpPr txBox="1"/>
              <p:nvPr/>
            </p:nvSpPr>
            <p:spPr bwMode="auto">
              <a:xfrm>
                <a:off x="811213" y="2886075"/>
                <a:ext cx="1446212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2886075"/>
                <a:ext cx="1446212" cy="368300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Object 8"/>
              <p:cNvSpPr txBox="1"/>
              <p:nvPr/>
            </p:nvSpPr>
            <p:spPr bwMode="auto">
              <a:xfrm>
                <a:off x="811213" y="3427413"/>
                <a:ext cx="1436687" cy="3730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3427413"/>
                <a:ext cx="1436687" cy="37306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5" name="Object 9"/>
              <p:cNvSpPr txBox="1"/>
              <p:nvPr/>
            </p:nvSpPr>
            <p:spPr bwMode="auto">
              <a:xfrm>
                <a:off x="811213" y="4003675"/>
                <a:ext cx="4589462" cy="4397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commutative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law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4003675"/>
                <a:ext cx="4589462" cy="439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Object 10"/>
              <p:cNvSpPr txBox="1"/>
              <p:nvPr/>
            </p:nvSpPr>
            <p:spPr bwMode="auto">
              <a:xfrm>
                <a:off x="811213" y="4594225"/>
                <a:ext cx="7402512" cy="4206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associative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law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4594225"/>
                <a:ext cx="7402512" cy="420688"/>
              </a:xfrm>
              <a:prstGeom prst="rect">
                <a:avLst/>
              </a:prstGeom>
              <a:blipFill>
                <a:blip r:embed="rId7"/>
                <a:stretch>
                  <a:fillRect l="-24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7" name="Object 11"/>
              <p:cNvSpPr txBox="1"/>
              <p:nvPr/>
            </p:nvSpPr>
            <p:spPr bwMode="auto">
              <a:xfrm>
                <a:off x="811213" y="5149850"/>
                <a:ext cx="5149850" cy="4270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𝑋𝑍</m:t>
                      </m:r>
                      <m: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distributive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law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467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5149850"/>
                <a:ext cx="5149850" cy="4270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Object 12"/>
              <p:cNvSpPr txBox="1"/>
              <p:nvPr/>
            </p:nvSpPr>
            <p:spPr bwMode="auto">
              <a:xfrm>
                <a:off x="811213" y="5705475"/>
                <a:ext cx="4589462" cy="44450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9468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5705475"/>
                <a:ext cx="4589462" cy="444500"/>
              </a:xfrm>
              <a:prstGeom prst="rect">
                <a:avLst/>
              </a:prstGeom>
              <a:blipFill>
                <a:blip r:embed="rId9"/>
                <a:stretch>
                  <a:fillRect l="-398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63525" y="1323975"/>
            <a:ext cx="3490913" cy="381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Verdana" pitchFamily="34" charset="0"/>
              </a:defRPr>
            </a:lvl1pPr>
            <a:lvl2pPr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Theorems for Exclusive-OR 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80112" y="5705475"/>
            <a:ext cx="17383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(Equivalence)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roth+u03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3" y="2974645"/>
            <a:ext cx="2502779" cy="74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180975" y="1388973"/>
            <a:ext cx="2978701" cy="70788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Equivalence operation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(Exclusive-NOR, XNOR)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180975" y="2810624"/>
            <a:ext cx="148272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Truth Table</a:t>
            </a: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4788024" y="1388973"/>
            <a:ext cx="1031875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Symbol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80975" y="5192365"/>
            <a:ext cx="11874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33" name="Object 29"/>
              <p:cNvSpPr txBox="1"/>
              <p:nvPr/>
            </p:nvSpPr>
            <p:spPr bwMode="auto">
              <a:xfrm>
                <a:off x="1619672" y="5220939"/>
                <a:ext cx="4320480" cy="3397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533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5220939"/>
                <a:ext cx="4320480" cy="339725"/>
              </a:xfrm>
              <a:prstGeom prst="rect">
                <a:avLst/>
              </a:prstGeom>
              <a:blipFill>
                <a:blip r:embed="rId3"/>
                <a:stretch>
                  <a:fillRect b="-178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5" descr="roth+u03-03">
            <a:extLst>
              <a:ext uri="{FF2B5EF4-FFF2-40B4-BE49-F238E27FC236}">
                <a16:creationId xmlns:a16="http://schemas.microsoft.com/office/drawing/2014/main" id="{2379BB99-E590-4F7E-A013-EB204DB2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3" y="1978421"/>
            <a:ext cx="3662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6B5DB170-F715-445F-A61D-A54C69D80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" y="294482"/>
            <a:ext cx="9036496" cy="719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latinLnBrk="0"/>
            <a:r>
              <a:rPr kumimoji="0" lang="en-US" altLang="ko-KR" sz="4000" b="0" kern="0">
                <a:solidFill>
                  <a:srgbClr val="006600"/>
                </a:solidFill>
                <a:latin typeface="Arial Narrow" pitchFamily="34" charset="0"/>
                <a:ea typeface="굴림" pitchFamily="50" charset="-127"/>
              </a:rPr>
              <a:t>2.9 Exclusive-OR and Equivalence Operations</a:t>
            </a:r>
            <a:endParaRPr kumimoji="0" lang="ko-KR" altLang="en-US" sz="4000" b="0" kern="0" dirty="0">
              <a:solidFill>
                <a:srgbClr val="006600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56" name="Line 22">
            <a:extLst>
              <a:ext uri="{FF2B5EF4-FFF2-40B4-BE49-F238E27FC236}">
                <a16:creationId xmlns:a16="http://schemas.microsoft.com/office/drawing/2014/main" id="{B2246CE5-0634-4867-B28D-760C35AE3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3757" y="2491284"/>
            <a:ext cx="0" cy="517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표 56">
                <a:extLst>
                  <a:ext uri="{FF2B5EF4-FFF2-40B4-BE49-F238E27FC236}">
                    <a16:creationId xmlns:a16="http://schemas.microsoft.com/office/drawing/2014/main" id="{1CD46307-7BD7-41D3-9872-FAC566BB9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791960"/>
                  </p:ext>
                </p:extLst>
              </p:nvPr>
            </p:nvGraphicFramePr>
            <p:xfrm>
              <a:off x="1907704" y="2810624"/>
              <a:ext cx="1718260" cy="1554480"/>
            </p:xfrm>
            <a:graphic>
              <a:graphicData uri="http://schemas.openxmlformats.org/drawingml/2006/table">
                <a:tbl>
                  <a:tblPr/>
                  <a:tblGrid>
                    <a:gridCol w="859130">
                      <a:extLst>
                        <a:ext uri="{9D8B030D-6E8A-4147-A177-3AD203B41FA5}">
                          <a16:colId xmlns:a16="http://schemas.microsoft.com/office/drawing/2014/main" val="2517133841"/>
                        </a:ext>
                      </a:extLst>
                    </a:gridCol>
                    <a:gridCol w="859130">
                      <a:extLst>
                        <a:ext uri="{9D8B030D-6E8A-4147-A177-3AD203B41FA5}">
                          <a16:colId xmlns:a16="http://schemas.microsoft.com/office/drawing/2014/main" val="1431338067"/>
                        </a:ext>
                      </a:extLst>
                    </a:gridCol>
                  </a:tblGrid>
                  <a:tr h="3467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X  Y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dirty="0">
                              <a:latin typeface="Consolas" panose="020B0609020204030204" pitchFamily="49" charset="0"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altLang="ko-KR" sz="1800" dirty="0">
                              <a:latin typeface="Consolas" panose="020B0609020204030204" pitchFamily="49" charset="0"/>
                            </a:rPr>
                            <a:t>Y</a:t>
                          </a:r>
                          <a:endParaRPr lang="ko-KR" altLang="en-US" sz="1800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8613783"/>
                      </a:ext>
                    </a:extLst>
                  </a:tr>
                  <a:tr h="3467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0  1</a:t>
                          </a:r>
                        </a:p>
                        <a:p>
                          <a:pPr marL="342900" indent="-342900" algn="ctr" latinLnBrk="1">
                            <a:buAutoNum type="arabicPlain"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marL="0" indent="0" algn="ctr" latinLnBrk="1">
                            <a:buNone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1  1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3443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표 56">
                <a:extLst>
                  <a:ext uri="{FF2B5EF4-FFF2-40B4-BE49-F238E27FC236}">
                    <a16:creationId xmlns:a16="http://schemas.microsoft.com/office/drawing/2014/main" id="{1CD46307-7BD7-41D3-9872-FAC566BB96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2791960"/>
                  </p:ext>
                </p:extLst>
              </p:nvPr>
            </p:nvGraphicFramePr>
            <p:xfrm>
              <a:off x="1907704" y="2810624"/>
              <a:ext cx="1718260" cy="1554480"/>
            </p:xfrm>
            <a:graphic>
              <a:graphicData uri="http://schemas.openxmlformats.org/drawingml/2006/table">
                <a:tbl>
                  <a:tblPr/>
                  <a:tblGrid>
                    <a:gridCol w="859130">
                      <a:extLst>
                        <a:ext uri="{9D8B030D-6E8A-4147-A177-3AD203B41FA5}">
                          <a16:colId xmlns:a16="http://schemas.microsoft.com/office/drawing/2014/main" val="2517133841"/>
                        </a:ext>
                      </a:extLst>
                    </a:gridCol>
                    <a:gridCol w="859130">
                      <a:extLst>
                        <a:ext uri="{9D8B030D-6E8A-4147-A177-3AD203B41FA5}">
                          <a16:colId xmlns:a16="http://schemas.microsoft.com/office/drawing/2014/main" val="143133806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X  Y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 anchor="ctr">
                        <a:lnL w="12700" cmpd="sng">
                          <a:solidFill>
                            <a:schemeClr val="tx1"/>
                          </a:solidFill>
                          <a:prstDash val="soli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chemeClr val="tx1"/>
                          </a:solidFill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1418" t="-8333" r="-1418" b="-35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861378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0  1</a:t>
                          </a:r>
                        </a:p>
                        <a:p>
                          <a:pPr marL="342900" indent="-342900" algn="ctr" latinLnBrk="1">
                            <a:buAutoNum type="arabicPlain"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marL="0" indent="0" algn="ctr" latinLnBrk="1">
                            <a:buNone/>
                          </a:pPr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1  1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0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344369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8" name="그룹 37">
            <a:extLst>
              <a:ext uri="{FF2B5EF4-FFF2-40B4-BE49-F238E27FC236}">
                <a16:creationId xmlns:a16="http://schemas.microsoft.com/office/drawing/2014/main" id="{1A48D692-A578-4FA7-971D-E4B756195EE4}"/>
              </a:ext>
            </a:extLst>
          </p:cNvPr>
          <p:cNvGrpSpPr/>
          <p:nvPr/>
        </p:nvGrpSpPr>
        <p:grpSpPr>
          <a:xfrm>
            <a:off x="4790607" y="4122483"/>
            <a:ext cx="2445689" cy="674669"/>
            <a:chOff x="5004048" y="3983035"/>
            <a:chExt cx="2445689" cy="67466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C5B5DF1F-06DE-4330-BDE6-CE1DB8A28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892" y="4005064"/>
              <a:ext cx="1383822" cy="61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595BC4A3-FE32-407B-B946-2685313698C8}"/>
                    </a:ext>
                  </a:extLst>
                </p:cNvPr>
                <p:cNvSpPr/>
                <p:nvPr/>
              </p:nvSpPr>
              <p:spPr>
                <a:xfrm>
                  <a:off x="5004048" y="3983035"/>
                  <a:ext cx="4035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595BC4A3-FE32-407B-B946-26853136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048" y="3983035"/>
                  <a:ext cx="40350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7A32AA2F-D660-4658-B768-80C41B0A8894}"/>
                    </a:ext>
                  </a:extLst>
                </p:cNvPr>
                <p:cNvSpPr/>
                <p:nvPr/>
              </p:nvSpPr>
              <p:spPr>
                <a:xfrm>
                  <a:off x="5008857" y="4288372"/>
                  <a:ext cx="3938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7A32AA2F-D660-4658-B768-80C41B0A88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8857" y="4288372"/>
                  <a:ext cx="3938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80A649CD-E34B-4A05-B000-81C31CB8B077}"/>
                    </a:ext>
                  </a:extLst>
                </p:cNvPr>
                <p:cNvSpPr/>
                <p:nvPr/>
              </p:nvSpPr>
              <p:spPr>
                <a:xfrm>
                  <a:off x="6599761" y="4127641"/>
                  <a:ext cx="8499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직사각형 18">
                  <a:extLst>
                    <a:ext uri="{FF2B5EF4-FFF2-40B4-BE49-F238E27FC236}">
                      <a16:creationId xmlns:a16="http://schemas.microsoft.com/office/drawing/2014/main" id="{80A649CD-E34B-4A05-B000-81C31CB8B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761" y="4127641"/>
                  <a:ext cx="84997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8238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2.10 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NAND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and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NOR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Gates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5288" y="1340768"/>
            <a:ext cx="18002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NAND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19672" y="1845419"/>
                <a:ext cx="3798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𝐹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𝐴𝐵𝐶</m:t>
                              </m:r>
                            </m:e>
                          </m:d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𝐶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1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45419"/>
                <a:ext cx="3798604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2565499"/>
                <a:ext cx="5400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𝐹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b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b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+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⋯</m:t>
                      </m:r>
                      <m:sSub>
                        <m:sSub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+</m:t>
                          </m:r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1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565499"/>
                <a:ext cx="540013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08867"/>
            <a:ext cx="2047503" cy="12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5" y="3397253"/>
            <a:ext cx="2272779" cy="12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74" y="3398159"/>
            <a:ext cx="2565194" cy="11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57200" y="1412776"/>
            <a:ext cx="1447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NOR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19672" y="1845419"/>
                <a:ext cx="38098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𝐹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𝐴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𝐵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𝐶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1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45419"/>
                <a:ext cx="3809889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9672" y="2565499"/>
                <a:ext cx="5331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𝐹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bSup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⋯</m:t>
                      </m:r>
                      <m:sSub>
                        <m:sSub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1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565499"/>
                <a:ext cx="5331716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36343"/>
            <a:ext cx="1960808" cy="11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10363"/>
            <a:ext cx="2599060" cy="12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55" y="3429001"/>
            <a:ext cx="2068713" cy="12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8E54D60-A17A-409D-B047-B7AEC7F10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8238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2.10 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NAND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and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NOR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Gates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57200" y="1412776"/>
            <a:ext cx="512291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OR realized by using AND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and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 NOT gates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7" y="2276872"/>
            <a:ext cx="7966025" cy="16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8CC8853-AF61-4DD2-8BCB-3EF74F450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8238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2.10 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NAND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and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NOR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Gates</a:t>
            </a:r>
          </a:p>
        </p:txBody>
      </p:sp>
    </p:spTree>
    <p:extLst>
      <p:ext uri="{BB962C8B-B14F-4D97-AF65-F5344CB8AC3E}">
        <p14:creationId xmlns:p14="http://schemas.microsoft.com/office/powerpoint/2010/main" val="30355839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69900" y="1340768"/>
            <a:ext cx="597430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NAND gate realization of NOT, AND and OR gates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457200" y="4509071"/>
            <a:ext cx="43307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t>AND realized by using OR and NOT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87" y="1883809"/>
            <a:ext cx="6309841" cy="212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5055567"/>
                <a:ext cx="2541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𝑋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𝑌</m:t>
                      </m:r>
                      <m:r>
                        <a:rPr kumimoji="1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𝑋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′+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𝑌</m:t>
                              </m:r>
                              <m:r>
                                <a:rPr kumimoji="1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kumimoji="1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55567"/>
                <a:ext cx="25411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E7CC42A9-5E20-4825-8A52-BA3EDBEDB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8238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2.10 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NAND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and </a:t>
            </a:r>
            <a:r>
              <a:rPr kumimoji="0" lang="en-US" altLang="ko-KR" sz="4000" dirty="0">
                <a:solidFill>
                  <a:srgbClr val="3333FF"/>
                </a:solidFill>
                <a:latin typeface="Arial" charset="0"/>
              </a:rPr>
              <a:t>NOR</a:t>
            </a: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 Gates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 dirty="0">
                <a:solidFill>
                  <a:srgbClr val="3333FF"/>
                </a:solidFill>
              </a:rPr>
              <a:t>Part 2 Summary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D6B3198-6D9F-47B3-B3AF-3F04C3E2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412776"/>
            <a:ext cx="8784976" cy="455509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dirty="0">
                <a:solidFill>
                  <a:schemeClr val="tx1"/>
                </a:solidFill>
              </a:rPr>
              <a:t>Topics introduced in this chapter: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Understand the basic operations and </a:t>
            </a:r>
            <a:r>
              <a:rPr lang="en-US" altLang="ko-KR" dirty="0">
                <a:solidFill>
                  <a:srgbClr val="FF0000"/>
                </a:solidFill>
              </a:rPr>
              <a:t>laws of Boolean algebra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Relate these operations and laws to </a:t>
            </a:r>
            <a:r>
              <a:rPr lang="en-US" altLang="ko-KR" dirty="0">
                <a:solidFill>
                  <a:srgbClr val="FF0000"/>
                </a:solidFill>
              </a:rPr>
              <a:t>AND, OR, NOT gates</a:t>
            </a:r>
            <a:r>
              <a:rPr lang="en-US" altLang="ko-KR" dirty="0">
                <a:solidFill>
                  <a:schemeClr val="tx1"/>
                </a:solidFill>
              </a:rPr>
              <a:t> and switches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Prove these laws using a truth table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Manipulation</a:t>
            </a:r>
            <a:r>
              <a:rPr lang="en-US" altLang="ko-KR" dirty="0">
                <a:solidFill>
                  <a:schemeClr val="tx1"/>
                </a:solidFill>
              </a:rPr>
              <a:t> of algebraic expression using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Multiplying out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Factoring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Simplifying</a:t>
            </a:r>
          </a:p>
          <a:p>
            <a:pPr lvl="1" eaLnBrk="1" hangingPunct="1"/>
            <a:r>
              <a:rPr lang="en-US" altLang="ko-KR" dirty="0">
                <a:solidFill>
                  <a:schemeClr val="tx1"/>
                </a:solidFill>
              </a:rPr>
              <a:t> - Finding the complement of an expression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XOR, XNOR, NAND, NOR </a:t>
            </a:r>
          </a:p>
        </p:txBody>
      </p:sp>
    </p:spTree>
    <p:extLst>
      <p:ext uri="{BB962C8B-B14F-4D97-AF65-F5344CB8AC3E}">
        <p14:creationId xmlns:p14="http://schemas.microsoft.com/office/powerpoint/2010/main" val="15739927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scf0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10"/>
              <p:cNvSpPr txBox="1">
                <a:spLocks noChangeArrowheads="1"/>
              </p:cNvSpPr>
              <p:nvPr/>
            </p:nvSpPr>
            <p:spPr bwMode="auto">
              <a:xfrm>
                <a:off x="395536" y="1340768"/>
                <a:ext cx="4032447" cy="369332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Decimal: </a:t>
                </a:r>
                <a:r>
                  <a:rPr lang="en-US" altLang="ko-KR" dirty="0">
                    <a:latin typeface="Consolas" panose="020B0609020204030204" pitchFamily="49" charset="0"/>
                  </a:rPr>
                  <a:t>0</a:t>
                </a:r>
                <a:r>
                  <a:rPr lang="en-US" altLang="ko-KR" dirty="0">
                    <a:cs typeface="Arial" panose="020B0604020202020204" pitchFamily="34" charset="0"/>
                  </a:rPr>
                  <a:t>, </a:t>
                </a:r>
                <a:r>
                  <a:rPr lang="en-US" altLang="ko-KR" dirty="0">
                    <a:latin typeface="Consolas" panose="020B0609020204030204" pitchFamily="49" charset="0"/>
                  </a:rPr>
                  <a:t>1</a:t>
                </a:r>
                <a:r>
                  <a:rPr lang="en-US" altLang="ko-KR" dirty="0">
                    <a:cs typeface="Arial" panose="020B0604020202020204" pitchFamily="34" charset="0"/>
                  </a:rPr>
                  <a:t>,</a:t>
                </a:r>
                <a:r>
                  <a:rPr lang="en-US" altLang="ko-KR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ko-KR" dirty="0">
                    <a:cs typeface="Arial" panose="020B0604020202020204" pitchFamily="34" charset="0"/>
                  </a:rPr>
                  <a:t>, </a:t>
                </a:r>
                <a:r>
                  <a:rPr lang="en-US" altLang="ko-KR" dirty="0">
                    <a:latin typeface="Consolas" panose="020B0609020204030204" pitchFamily="49" charset="0"/>
                    <a:cs typeface="Arial" panose="020B0604020202020204" pitchFamily="34" charset="0"/>
                  </a:rPr>
                  <a:t>8</a:t>
                </a:r>
                <a:r>
                  <a:rPr lang="en-US" altLang="ko-KR" dirty="0">
                    <a:cs typeface="Arial" panose="020B0604020202020204" pitchFamily="34" charset="0"/>
                  </a:rPr>
                  <a:t>,</a:t>
                </a:r>
                <a:r>
                  <a:rPr lang="en-US" altLang="ko-KR" dirty="0">
                    <a:latin typeface="Consolas" panose="020B0609020204030204" pitchFamily="49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922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340768"/>
                <a:ext cx="4032447" cy="369332"/>
              </a:xfrm>
              <a:prstGeom prst="rect">
                <a:avLst/>
              </a:prstGeom>
              <a:blipFill>
                <a:blip r:embed="rId2"/>
                <a:stretch>
                  <a:fillRect l="-1362" t="-9836" b="-262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395535" y="1851447"/>
            <a:ext cx="4032448" cy="36933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/>
              <a:t>Binary: 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en-US" altLang="ko-KR" dirty="0"/>
              <a:t> and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Text Box 15"/>
              <p:cNvSpPr txBox="1">
                <a:spLocks noChangeArrowheads="1"/>
              </p:cNvSpPr>
              <p:nvPr/>
            </p:nvSpPr>
            <p:spPr bwMode="auto">
              <a:xfrm>
                <a:off x="384422" y="2355503"/>
                <a:ext cx="4043561" cy="369332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dirty="0"/>
                  <a:t>Hexadecimal: </a:t>
                </a:r>
                <a:r>
                  <a:rPr lang="en-US" altLang="ko-KR" dirty="0">
                    <a:latin typeface="Consolas" panose="020B0609020204030204" pitchFamily="49" charset="0"/>
                  </a:rPr>
                  <a:t>0</a:t>
                </a:r>
                <a:r>
                  <a:rPr lang="en-US" altLang="ko-KR" dirty="0">
                    <a:cs typeface="Arial" panose="020B0604020202020204" pitchFamily="34" charset="0"/>
                  </a:rPr>
                  <a:t>, </a:t>
                </a:r>
                <a:r>
                  <a:rPr lang="en-US" altLang="ko-KR" dirty="0">
                    <a:latin typeface="Consolas" panose="020B0609020204030204" pitchFamily="49" charset="0"/>
                  </a:rPr>
                  <a:t>1</a:t>
                </a:r>
                <a:r>
                  <a:rPr lang="en-US" altLang="ko-KR" dirty="0">
                    <a:cs typeface="Arial" panose="020B0604020202020204" pitchFamily="34" charset="0"/>
                  </a:rPr>
                  <a:t>,</a:t>
                </a:r>
                <a:r>
                  <a:rPr lang="en-US" altLang="ko-KR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altLang="ko-KR" dirty="0">
                    <a:cs typeface="Arial" panose="020B0604020202020204" pitchFamily="34" charset="0"/>
                  </a:rPr>
                  <a:t>,</a:t>
                </a:r>
                <a:r>
                  <a:rPr lang="en-US" altLang="ko-KR" dirty="0">
                    <a:latin typeface="Consolas" panose="020B0609020204030204" pitchFamily="49" charset="0"/>
                  </a:rPr>
                  <a:t> 9</a:t>
                </a:r>
                <a:r>
                  <a:rPr lang="en-US" altLang="ko-KR" dirty="0"/>
                  <a:t> and </a:t>
                </a:r>
                <a:r>
                  <a:rPr lang="en-US" altLang="ko-KR" dirty="0">
                    <a:latin typeface="Consolas" panose="020B0609020204030204" pitchFamily="49" charset="0"/>
                  </a:rPr>
                  <a:t>A</a:t>
                </a:r>
                <a:r>
                  <a:rPr lang="en-US" altLang="ko-KR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 </m:t>
                    </m:r>
                  </m:oMath>
                </a14:m>
                <a:r>
                  <a:rPr lang="en-US" altLang="ko-KR" dirty="0">
                    <a:cs typeface="Arial" panose="020B0604020202020204" pitchFamily="34" charset="0"/>
                  </a:rPr>
                  <a:t>, </a:t>
                </a:r>
                <a:r>
                  <a:rPr lang="en-US" altLang="ko-KR" dirty="0">
                    <a:latin typeface="Consolas" panose="020B0609020204030204" pitchFamily="49" charset="0"/>
                  </a:rPr>
                  <a:t>F</a:t>
                </a:r>
              </a:p>
            </p:txBody>
          </p:sp>
        </mc:Choice>
        <mc:Fallback xmlns="">
          <p:sp>
            <p:nvSpPr>
              <p:cNvPr id="922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22" y="2355503"/>
                <a:ext cx="4043561" cy="369332"/>
              </a:xfrm>
              <a:prstGeom prst="rect">
                <a:avLst/>
              </a:prstGeom>
              <a:blipFill>
                <a:blip r:embed="rId3"/>
                <a:stretch>
                  <a:fillRect l="-1207" t="-8197" b="-2623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17669"/>
              </p:ext>
            </p:extLst>
          </p:nvPr>
        </p:nvGraphicFramePr>
        <p:xfrm>
          <a:off x="4572000" y="1340768"/>
          <a:ext cx="4248150" cy="5112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Binary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Hexadecimal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083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17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EDF0AE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  <a:endParaRPr lang="ko-KR" alt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 Narrow" pitchFamily="34" charset="0"/>
              </a:rPr>
              <a:t>1.2	Number Systems and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Object 8"/>
              <p:cNvSpPr txBox="1"/>
              <p:nvPr/>
            </p:nvSpPr>
            <p:spPr bwMode="auto">
              <a:xfrm>
                <a:off x="827584" y="2373461"/>
                <a:ext cx="4957763" cy="3651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953.7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+8×1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221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2373461"/>
                <a:ext cx="4957763" cy="365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Object 9"/>
              <p:cNvSpPr txBox="1"/>
              <p:nvPr/>
            </p:nvSpPr>
            <p:spPr bwMode="auto">
              <a:xfrm>
                <a:off x="836339" y="3645024"/>
                <a:ext cx="5103813" cy="9652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1011.1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+1×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8+0+2+1+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=11.7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222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339" y="3645024"/>
                <a:ext cx="5103813" cy="965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468313" y="1979548"/>
            <a:ext cx="33116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3333FF"/>
                </a:solidFill>
              </a:rPr>
              <a:t>Decimal</a:t>
            </a:r>
            <a:r>
              <a:rPr lang="en-US" altLang="ko-KR" dirty="0"/>
              <a:t>: uses digits from </a:t>
            </a:r>
            <a:r>
              <a:rPr lang="en-US" altLang="ko-KR" dirty="0">
                <a:solidFill>
                  <a:srgbClr val="3333FF"/>
                </a:solidFill>
              </a:rPr>
              <a:t>0..9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68312" y="3212976"/>
            <a:ext cx="2807543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3333FF"/>
                </a:solidFill>
              </a:rPr>
              <a:t>Binary</a:t>
            </a:r>
            <a:r>
              <a:rPr lang="en-US" altLang="ko-KR" dirty="0"/>
              <a:t>: uses only </a:t>
            </a:r>
            <a:r>
              <a:rPr lang="en-US" altLang="ko-KR" dirty="0">
                <a:solidFill>
                  <a:srgbClr val="3333FF"/>
                </a:solidFill>
              </a:rPr>
              <a:t>0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rgbClr val="3333FF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Object 14"/>
              <p:cNvSpPr txBox="1"/>
              <p:nvPr/>
            </p:nvSpPr>
            <p:spPr bwMode="auto">
              <a:xfrm>
                <a:off x="808038" y="5400675"/>
                <a:ext cx="5276850" cy="3444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+15×1</m:t>
                      </m:r>
                      <m:sSup>
                        <m:sSup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=2560+32+15=260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227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038" y="5400675"/>
                <a:ext cx="5276850" cy="344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457200" y="4869160"/>
            <a:ext cx="48348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solidFill>
                  <a:srgbClr val="3333FF"/>
                </a:solidFill>
              </a:rPr>
              <a:t>Hexadecimal</a:t>
            </a:r>
            <a:r>
              <a:rPr lang="en-US" altLang="ko-KR" dirty="0"/>
              <a:t>: uses digits from </a:t>
            </a:r>
            <a:r>
              <a:rPr lang="en-US" altLang="ko-KR" dirty="0">
                <a:solidFill>
                  <a:srgbClr val="3333FF"/>
                </a:solidFill>
              </a:rPr>
              <a:t>0..9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rgbClr val="3333FF"/>
                </a:solidFill>
              </a:rPr>
              <a:t>A..F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323850" y="1303933"/>
            <a:ext cx="2519363" cy="3968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/>
              <a:t>Positional Notation</a:t>
            </a:r>
          </a:p>
        </p:txBody>
      </p:sp>
    </p:spTree>
    <p:extLst>
      <p:ext uri="{BB962C8B-B14F-4D97-AF65-F5344CB8AC3E}">
        <p14:creationId xmlns:p14="http://schemas.microsoft.com/office/powerpoint/2010/main" val="176842876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ooks Cole Final Template">
  <a:themeElements>
    <a:clrScheme name="Brooks Cole Final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rooks Cole Final Template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Cole Final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Cole Final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Cole Final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Cole Final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Cole Fin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Cole Fin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Cole Fin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4580</Words>
  <Application>Microsoft Office PowerPoint</Application>
  <PresentationFormat>화면 슬라이드 쇼(4:3)</PresentationFormat>
  <Paragraphs>1052</Paragraphs>
  <Slides>78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93" baseType="lpstr">
      <vt:lpstr>굴림</vt:lpstr>
      <vt:lpstr>맑은 고딕</vt:lpstr>
      <vt:lpstr>Arial</vt:lpstr>
      <vt:lpstr>Arial Narrow</vt:lpstr>
      <vt:lpstr>Cambria Math</vt:lpstr>
      <vt:lpstr>Consolas</vt:lpstr>
      <vt:lpstr>Tahoma</vt:lpstr>
      <vt:lpstr>Times New Roman</vt:lpstr>
      <vt:lpstr>Verdana</vt:lpstr>
      <vt:lpstr>Wingdings</vt:lpstr>
      <vt:lpstr>기본 디자인</vt:lpstr>
      <vt:lpstr>Brooks Cole Final Template</vt:lpstr>
      <vt:lpstr>1_기본 디자인</vt:lpstr>
      <vt:lpstr>Office 테마</vt:lpstr>
      <vt:lpstr>비트맵 이미지</vt:lpstr>
      <vt:lpstr>PowerPoint 프레젠테이션</vt:lpstr>
      <vt:lpstr>PowerPoint 프레젠테이션</vt:lpstr>
      <vt:lpstr>PowerPoint 프레젠테이션</vt:lpstr>
      <vt:lpstr>1.1 Digital Systems</vt:lpstr>
      <vt:lpstr>Analog (Continuous) vs Digital (Discrete) Signals</vt:lpstr>
      <vt:lpstr>Analog (Continuous) vs Digital (Discrete) Signals</vt:lpstr>
      <vt:lpstr>PowerPoint 프레젠테이션</vt:lpstr>
      <vt:lpstr>1.2 Number Systems and Conversion</vt:lpstr>
      <vt:lpstr>1.2 Number Systems and Conversion</vt:lpstr>
      <vt:lpstr>1.2 Number Systems and Conversion</vt:lpstr>
      <vt:lpstr>1.2 Number Systems and Conversion</vt:lpstr>
      <vt:lpstr>1.2 Number Systems and Conversion</vt:lpstr>
      <vt:lpstr>1.2 Number Systems and Conversion</vt:lpstr>
      <vt:lpstr>1.2 Number Systems and Conversion</vt:lpstr>
      <vt:lpstr>1.3 Binary Arithmetic</vt:lpstr>
      <vt:lpstr>1.3 Binary Arithmetic</vt:lpstr>
      <vt:lpstr>1.3 Binary Arithmetic</vt:lpstr>
      <vt:lpstr>1.3 Binary Arithmetic</vt:lpstr>
      <vt:lpstr>1.3 Binary Arithmetic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1.4 Representation of Negative Numbers</vt:lpstr>
      <vt:lpstr>1.5 Binary Codes</vt:lpstr>
      <vt:lpstr>1.5 Binary Codes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Proof an equation using truth table</vt:lpstr>
      <vt:lpstr>2.4 Basic Theorems</vt:lpstr>
      <vt:lpstr>2.4 Basic Theorems with Switch Circuits</vt:lpstr>
      <vt:lpstr>2.4 Basic Theorems with Switch Circuits</vt:lpstr>
      <vt:lpstr>2.4 Basic Theorems with Switch Circuits</vt:lpstr>
      <vt:lpstr>2.4 Basic Theorems with Switch Circuits</vt:lpstr>
      <vt:lpstr>2.5 Commutative, Associative, and Distributive Laws</vt:lpstr>
      <vt:lpstr>PowerPoint 프레젠테이션</vt:lpstr>
      <vt:lpstr>Distributive Laws</vt:lpstr>
      <vt:lpstr>2.6 Simplification Theorems</vt:lpstr>
      <vt:lpstr>Application of Simplification Theorem to Equivalent Gate Circuits</vt:lpstr>
      <vt:lpstr>PowerPoint 프레젠테이션</vt:lpstr>
      <vt:lpstr>PowerPoint 프레젠테이션</vt:lpstr>
      <vt:lpstr>2.7 Multiplying Out and Factoring</vt:lpstr>
      <vt:lpstr>2.7 Multiplying Out and Factoring</vt:lpstr>
      <vt:lpstr>2.7 Multiplying Out and Factoring</vt:lpstr>
      <vt:lpstr>2.7 Multiplying Out and Factoring</vt:lpstr>
      <vt:lpstr>Circuits for Sum-of-Products Form</vt:lpstr>
      <vt:lpstr>Circuits for Product-of-Sums Form</vt:lpstr>
      <vt:lpstr>2.8 DeMorgan’s Laws</vt:lpstr>
      <vt:lpstr>2.8 DeMorgan’s Laws</vt:lpstr>
      <vt:lpstr>2.8 DeMorgan’s Laws</vt:lpstr>
      <vt:lpstr>2.9 Exclusive-OR and Equivalence Operations</vt:lpstr>
      <vt:lpstr>2.9 Exclusive-OR and Equivalence Operations</vt:lpstr>
      <vt:lpstr>PowerPoint 프레젠테이션</vt:lpstr>
      <vt:lpstr>2.10  NAND and NOR Gates</vt:lpstr>
      <vt:lpstr>2.10  NAND and NOR Gates</vt:lpstr>
      <vt:lpstr>2.10  NAND and NOR Gates</vt:lpstr>
      <vt:lpstr>2.10  NAND and NOR Gates</vt:lpstr>
      <vt:lpstr>PowerPoint 프레젠테이션</vt:lpstr>
      <vt:lpstr>PowerPoint 프레젠테이션</vt:lpstr>
    </vt:vector>
  </TitlesOfParts>
  <Company>Inje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Jongman Cho</dc:creator>
  <cp:lastModifiedBy>조종만</cp:lastModifiedBy>
  <cp:revision>201</cp:revision>
  <dcterms:created xsi:type="dcterms:W3CDTF">2003-08-14T08:31:30Z</dcterms:created>
  <dcterms:modified xsi:type="dcterms:W3CDTF">2022-02-24T12:19:47Z</dcterms:modified>
</cp:coreProperties>
</file>