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5" r:id="rId2"/>
    <p:sldMasterId id="2147483687" r:id="rId3"/>
  </p:sldMasterIdLst>
  <p:notesMasterIdLst>
    <p:notesMasterId r:id="rId78"/>
  </p:notesMasterIdLst>
  <p:sldIdLst>
    <p:sldId id="346" r:id="rId4"/>
    <p:sldId id="348" r:id="rId5"/>
    <p:sldId id="272" r:id="rId6"/>
    <p:sldId id="257" r:id="rId7"/>
    <p:sldId id="282" r:id="rId8"/>
    <p:sldId id="273" r:id="rId9"/>
    <p:sldId id="284" r:id="rId10"/>
    <p:sldId id="283" r:id="rId11"/>
    <p:sldId id="258" r:id="rId12"/>
    <p:sldId id="349" r:id="rId13"/>
    <p:sldId id="285" r:id="rId14"/>
    <p:sldId id="259" r:id="rId15"/>
    <p:sldId id="274" r:id="rId16"/>
    <p:sldId id="288" r:id="rId17"/>
    <p:sldId id="287" r:id="rId18"/>
    <p:sldId id="260" r:id="rId19"/>
    <p:sldId id="289" r:id="rId20"/>
    <p:sldId id="275" r:id="rId21"/>
    <p:sldId id="290" r:id="rId22"/>
    <p:sldId id="303" r:id="rId23"/>
    <p:sldId id="276" r:id="rId24"/>
    <p:sldId id="261" r:id="rId25"/>
    <p:sldId id="291" r:id="rId26"/>
    <p:sldId id="292" r:id="rId27"/>
    <p:sldId id="266" r:id="rId28"/>
    <p:sldId id="267" r:id="rId29"/>
    <p:sldId id="278" r:id="rId30"/>
    <p:sldId id="304" r:id="rId31"/>
    <p:sldId id="270" r:id="rId32"/>
    <p:sldId id="271" r:id="rId33"/>
    <p:sldId id="362" r:id="rId34"/>
    <p:sldId id="269" r:id="rId35"/>
    <p:sldId id="363" r:id="rId36"/>
    <p:sldId id="299" r:id="rId37"/>
    <p:sldId id="364" r:id="rId38"/>
    <p:sldId id="352" r:id="rId39"/>
    <p:sldId id="302" r:id="rId40"/>
    <p:sldId id="351" r:id="rId41"/>
    <p:sldId id="286" r:id="rId42"/>
    <p:sldId id="323" r:id="rId43"/>
    <p:sldId id="324" r:id="rId44"/>
    <p:sldId id="325" r:id="rId45"/>
    <p:sldId id="353" r:id="rId46"/>
    <p:sldId id="354" r:id="rId47"/>
    <p:sldId id="300" r:id="rId48"/>
    <p:sldId id="296" r:id="rId49"/>
    <p:sldId id="355" r:id="rId50"/>
    <p:sldId id="356" r:id="rId51"/>
    <p:sldId id="357" r:id="rId52"/>
    <p:sldId id="358" r:id="rId53"/>
    <p:sldId id="305" r:id="rId54"/>
    <p:sldId id="306" r:id="rId55"/>
    <p:sldId id="308" r:id="rId56"/>
    <p:sldId id="359" r:id="rId57"/>
    <p:sldId id="309" r:id="rId58"/>
    <p:sldId id="310" r:id="rId59"/>
    <p:sldId id="326" r:id="rId60"/>
    <p:sldId id="311" r:id="rId61"/>
    <p:sldId id="312" r:id="rId62"/>
    <p:sldId id="360" r:id="rId63"/>
    <p:sldId id="328" r:id="rId64"/>
    <p:sldId id="313" r:id="rId65"/>
    <p:sldId id="314" r:id="rId66"/>
    <p:sldId id="329" r:id="rId67"/>
    <p:sldId id="333" r:id="rId68"/>
    <p:sldId id="315" r:id="rId69"/>
    <p:sldId id="337" r:id="rId70"/>
    <p:sldId id="338" r:id="rId71"/>
    <p:sldId id="316" r:id="rId72"/>
    <p:sldId id="317" r:id="rId73"/>
    <p:sldId id="361" r:id="rId74"/>
    <p:sldId id="318" r:id="rId75"/>
    <p:sldId id="365" r:id="rId76"/>
    <p:sldId id="339" r:id="rId77"/>
  </p:sldIdLst>
  <p:sldSz cx="12192000" cy="6858000"/>
  <p:notesSz cx="6858000" cy="9144000"/>
  <p:embeddedFontLst>
    <p:embeddedFont>
      <p:font typeface="Arial Narrow" panose="020B0606020202030204" pitchFamily="34" charset="0"/>
      <p:regular r:id="rId79"/>
      <p:bold r:id="rId80"/>
      <p:italic r:id="rId81"/>
      <p:boldItalic r:id="rId82"/>
    </p:embeddedFont>
    <p:embeddedFont>
      <p:font typeface="Calibri" panose="020F0502020204030204" pitchFamily="34" charset="0"/>
      <p:regular r:id="rId83"/>
      <p:bold r:id="rId84"/>
      <p:italic r:id="rId85"/>
      <p:boldItalic r:id="rId86"/>
    </p:embeddedFont>
    <p:embeddedFont>
      <p:font typeface="Calibri Light" panose="020F0302020204030204" pitchFamily="34" charset="0"/>
      <p:regular r:id="rId87"/>
      <p:italic r:id="rId88"/>
    </p:embeddedFont>
    <p:embeddedFont>
      <p:font typeface="Cambria Math" panose="02040503050406030204" pitchFamily="18" charset="0"/>
      <p:regular r:id="rId89"/>
    </p:embeddedFont>
    <p:embeddedFont>
      <p:font typeface="Consolas" panose="020B0609020204030204" pitchFamily="49" charset="0"/>
      <p:regular r:id="rId90"/>
      <p:bold r:id="rId91"/>
      <p:italic r:id="rId92"/>
      <p:boldItalic r:id="rId93"/>
    </p:embeddedFont>
    <p:embeddedFont>
      <p:font typeface="맑은 고딕" panose="020B0503020000020004" pitchFamily="50" charset="-127"/>
      <p:regular r:id="rId94"/>
      <p:bold r:id="rId95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0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0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0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000" kern="1200">
        <a:solidFill>
          <a:schemeClr val="tx1"/>
        </a:solidFill>
        <a:latin typeface="Arial" pitchFamily="34" charset="0"/>
        <a:ea typeface="굴림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99FF99"/>
    <a:srgbClr val="99FF33"/>
    <a:srgbClr val="CC00FF"/>
    <a:srgbClr val="FDBBF0"/>
    <a:srgbClr val="EFF0BE"/>
    <a:srgbClr val="D54E4B"/>
    <a:srgbClr val="BAE18F"/>
    <a:srgbClr val="E5E795"/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밝은 스타일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39" autoAdjust="0"/>
    <p:restoredTop sz="92010" autoAdjust="0"/>
  </p:normalViewPr>
  <p:slideViewPr>
    <p:cSldViewPr>
      <p:cViewPr>
        <p:scale>
          <a:sx n="100" d="100"/>
          <a:sy n="100" d="100"/>
        </p:scale>
        <p:origin x="-336" y="-941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font" Target="fonts/font6.fntdata"/><Relationship Id="rId89" Type="http://schemas.openxmlformats.org/officeDocument/2006/relationships/font" Target="fonts/font11.fntdata"/><Relationship Id="rId16" Type="http://schemas.openxmlformats.org/officeDocument/2006/relationships/slide" Target="slides/slide13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font" Target="fonts/font1.fntdata"/><Relationship Id="rId5" Type="http://schemas.openxmlformats.org/officeDocument/2006/relationships/slide" Target="slides/slide2.xml"/><Relationship Id="rId90" Type="http://schemas.openxmlformats.org/officeDocument/2006/relationships/font" Target="fonts/font12.fntdata"/><Relationship Id="rId95" Type="http://schemas.openxmlformats.org/officeDocument/2006/relationships/font" Target="fonts/font17.fntdata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0" Type="http://schemas.openxmlformats.org/officeDocument/2006/relationships/font" Target="fonts/font2.fntdata"/><Relationship Id="rId85" Type="http://schemas.openxmlformats.org/officeDocument/2006/relationships/font" Target="fonts/font7.fntdata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font" Target="fonts/font5.fntdata"/><Relationship Id="rId88" Type="http://schemas.openxmlformats.org/officeDocument/2006/relationships/font" Target="fonts/font10.fntdata"/><Relationship Id="rId91" Type="http://schemas.openxmlformats.org/officeDocument/2006/relationships/font" Target="fonts/font13.fntdata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notesMaster" Target="notesMasters/notesMaster1.xml"/><Relationship Id="rId81" Type="http://schemas.openxmlformats.org/officeDocument/2006/relationships/font" Target="fonts/font3.fntdata"/><Relationship Id="rId86" Type="http://schemas.openxmlformats.org/officeDocument/2006/relationships/font" Target="fonts/font8.fntdata"/><Relationship Id="rId94" Type="http://schemas.openxmlformats.org/officeDocument/2006/relationships/font" Target="fonts/font16.fntdata"/><Relationship Id="rId9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viewProps" Target="viewProps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font" Target="fonts/font9.fntdata"/><Relationship Id="rId61" Type="http://schemas.openxmlformats.org/officeDocument/2006/relationships/slide" Target="slides/slide58.xml"/><Relationship Id="rId82" Type="http://schemas.openxmlformats.org/officeDocument/2006/relationships/font" Target="fonts/font4.fntdata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font" Target="fonts/font15.fntdata"/><Relationship Id="rId98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wmf"/><Relationship Id="rId1" Type="http://schemas.openxmlformats.org/officeDocument/2006/relationships/image" Target="../media/image13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A7EBF8-8224-48E7-B042-FC83AD82AD54}" type="datetimeFigureOut">
              <a:rPr lang="ko-KR" altLang="en-US" smtClean="0"/>
              <a:t>2020-03-26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0898A-251C-422A-8313-7CA9132E4CB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7337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0898A-251C-422A-8313-7CA9132E4CBF}" type="slidenum">
              <a:rPr lang="ko-KR" altLang="en-US" smtClean="0"/>
              <a:t>74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258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D7D9C-7E3B-449F-B432-4E4483B07A5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58593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E3E30-C151-4138-94A7-CC335436592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21293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2FA36B-1891-4CB4-8E12-752765918E0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012512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제목, 내용 및 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날짜 개체 틀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바닥글 개체 틀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슬라이드 번호 개체 틀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AE911AAC-97D0-4CEC-AC9B-0413C23F473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70057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제목 및 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01A2049-FBBC-4C43-9683-BAB8D45452F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835082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6152A933-9149-4EEA-BD6A-432DAAB4233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59794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2020-03-26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4831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2020-03-26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66974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2020-03-26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6833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2020-03-26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50114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2020-03-26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1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2B3FDF-47C7-4CE3-AD59-10B20B5274F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63703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2020-03-26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28863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2020-03-26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3840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2020-03-26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08022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2020-03-26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458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2020-03-26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1196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B8EB0-EC60-4364-8C07-E30271590145}" type="datetimeFigureOut">
              <a:rPr lang="ko-KR" altLang="en-US" smtClean="0"/>
              <a:t>2020-03-26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269A2-0F0C-44CD-BB60-C86A2ABDF56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66523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3FC99B-EB43-4C05-843E-607C75D6BCDC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2253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238C1D-EC88-4CDF-B935-7E287CAD9D1C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534462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164F18-A862-4FDB-B429-0931E42B92A8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480266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3E0BB1-FA0F-49A2-B805-333EA6E66ED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78581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81DA4-B54C-4B22-A12E-8A0103971B5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246004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537D86-B635-4F2F-940D-6A256AC1CC6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652558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1F5F07-5268-4AF2-8A74-6A8BE90787D0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85532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2804AF-5B46-46FF-862C-BC4D2A11A40D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390443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6515EB-F9C9-42C1-8F05-6CB13FDD04A6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573592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72459C-6957-43B1-9587-9C5750132D54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7179307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8A51AB-707C-4C78-9E1A-F6D3DFE3421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061673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BD1DDB-9661-4E39-B2AE-2808E9B06820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19441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8164E-40A4-473F-9CCF-7DB762DCD94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639738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6BC651-B353-4087-A500-B3A964F61CE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50245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F6482-A579-4869-835D-F86C285CE03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07729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1821F9-2D8A-4559-8835-76AB63DE4DA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39953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D29053-F11E-4C11-AF80-282064C54F5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24978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80793F-DA6B-46AE-BEE3-D2C63CF0FBF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71259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E99D777-11D5-4DF3-9B3D-AE263E5E306D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1031" name="Rectangle 7"/>
          <p:cNvSpPr>
            <a:spLocks noChangeArrowheads="1"/>
          </p:cNvSpPr>
          <p:nvPr userDrawn="1"/>
        </p:nvSpPr>
        <p:spPr bwMode="auto">
          <a:xfrm>
            <a:off x="0" y="1600200"/>
            <a:ext cx="12192000" cy="762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 sz="2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9D777-11D5-4DF3-9B3D-AE263E5E306D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0845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FE0779-5AF6-4EDB-97DD-1FB995CCF3B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D37BAE4-1356-45A5-BE7D-048ACE8AC63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43000"/>
            <a:ext cx="12192000" cy="76200"/>
          </a:xfrm>
          <a:prstGeom prst="rect">
            <a:avLst/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sz="2000"/>
          </a:p>
        </p:txBody>
      </p:sp>
    </p:spTree>
    <p:extLst>
      <p:ext uri="{BB962C8B-B14F-4D97-AF65-F5344CB8AC3E}">
        <p14:creationId xmlns:p14="http://schemas.microsoft.com/office/powerpoint/2010/main" val="24819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500.png"/><Relationship Id="rId7" Type="http://schemas.openxmlformats.org/officeDocument/2006/relationships/image" Target="../media/image48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0.png"/><Relationship Id="rId5" Type="http://schemas.openxmlformats.org/officeDocument/2006/relationships/image" Target="../media/image520.png"/><Relationship Id="rId4" Type="http://schemas.openxmlformats.org/officeDocument/2006/relationships/image" Target="../media/image5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57.png"/><Relationship Id="rId21" Type="http://schemas.openxmlformats.org/officeDocument/2006/relationships/image" Target="../media/image70.png"/><Relationship Id="rId7" Type="http://schemas.openxmlformats.org/officeDocument/2006/relationships/image" Target="../media/image500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image" Target="../media/image56.png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11" Type="http://schemas.openxmlformats.org/officeDocument/2006/relationships/image" Target="../media/image60.png"/><Relationship Id="rId24" Type="http://schemas.openxmlformats.org/officeDocument/2006/relationships/image" Target="../media/image73.png"/><Relationship Id="rId5" Type="http://schemas.openxmlformats.org/officeDocument/2006/relationships/image" Target="../media/image59.png"/><Relationship Id="rId15" Type="http://schemas.openxmlformats.org/officeDocument/2006/relationships/image" Target="../media/image64.png"/><Relationship Id="rId23" Type="http://schemas.openxmlformats.org/officeDocument/2006/relationships/image" Target="../media/image72.png"/><Relationship Id="rId10" Type="http://schemas.openxmlformats.org/officeDocument/2006/relationships/image" Target="../media/image530.png"/><Relationship Id="rId19" Type="http://schemas.openxmlformats.org/officeDocument/2006/relationships/image" Target="../media/image68.png"/><Relationship Id="rId4" Type="http://schemas.openxmlformats.org/officeDocument/2006/relationships/image" Target="../media/image58.png"/><Relationship Id="rId9" Type="http://schemas.openxmlformats.org/officeDocument/2006/relationships/image" Target="../media/image520.png"/><Relationship Id="rId14" Type="http://schemas.openxmlformats.org/officeDocument/2006/relationships/image" Target="../media/image63.png"/><Relationship Id="rId22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5.png"/><Relationship Id="rId18" Type="http://schemas.openxmlformats.org/officeDocument/2006/relationships/image" Target="../media/image9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12" Type="http://schemas.openxmlformats.org/officeDocument/2006/relationships/image" Target="../media/image84.png"/><Relationship Id="rId17" Type="http://schemas.openxmlformats.org/officeDocument/2006/relationships/image" Target="../media/image89.png"/><Relationship Id="rId2" Type="http://schemas.openxmlformats.org/officeDocument/2006/relationships/image" Target="../media/image74.png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11" Type="http://schemas.openxmlformats.org/officeDocument/2006/relationships/image" Target="../media/image83.png"/><Relationship Id="rId5" Type="http://schemas.openxmlformats.org/officeDocument/2006/relationships/image" Target="../media/image77.png"/><Relationship Id="rId15" Type="http://schemas.openxmlformats.org/officeDocument/2006/relationships/image" Target="../media/image87.png"/><Relationship Id="rId10" Type="http://schemas.openxmlformats.org/officeDocument/2006/relationships/image" Target="../media/image82.png"/><Relationship Id="rId19" Type="http://schemas.openxmlformats.org/officeDocument/2006/relationships/image" Target="../media/image91.png"/><Relationship Id="rId4" Type="http://schemas.openxmlformats.org/officeDocument/2006/relationships/image" Target="../media/image76.png"/><Relationship Id="rId9" Type="http://schemas.openxmlformats.org/officeDocument/2006/relationships/image" Target="../media/image81.png"/><Relationship Id="rId14" Type="http://schemas.openxmlformats.org/officeDocument/2006/relationships/image" Target="../media/image8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13" Type="http://schemas.openxmlformats.org/officeDocument/2006/relationships/image" Target="../media/image103.png"/><Relationship Id="rId18" Type="http://schemas.openxmlformats.org/officeDocument/2006/relationships/image" Target="../media/image108.png"/><Relationship Id="rId3" Type="http://schemas.openxmlformats.org/officeDocument/2006/relationships/image" Target="../media/image93.png"/><Relationship Id="rId21" Type="http://schemas.openxmlformats.org/officeDocument/2006/relationships/image" Target="../media/image111.png"/><Relationship Id="rId7" Type="http://schemas.openxmlformats.org/officeDocument/2006/relationships/image" Target="../media/image97.png"/><Relationship Id="rId12" Type="http://schemas.openxmlformats.org/officeDocument/2006/relationships/image" Target="../media/image102.png"/><Relationship Id="rId17" Type="http://schemas.openxmlformats.org/officeDocument/2006/relationships/image" Target="../media/image107.png"/><Relationship Id="rId2" Type="http://schemas.openxmlformats.org/officeDocument/2006/relationships/image" Target="../media/image92.png"/><Relationship Id="rId16" Type="http://schemas.openxmlformats.org/officeDocument/2006/relationships/image" Target="../media/image106.png"/><Relationship Id="rId20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11" Type="http://schemas.openxmlformats.org/officeDocument/2006/relationships/image" Target="../media/image101.png"/><Relationship Id="rId5" Type="http://schemas.openxmlformats.org/officeDocument/2006/relationships/image" Target="../media/image95.png"/><Relationship Id="rId15" Type="http://schemas.openxmlformats.org/officeDocument/2006/relationships/image" Target="../media/image105.png"/><Relationship Id="rId10" Type="http://schemas.openxmlformats.org/officeDocument/2006/relationships/image" Target="../media/image100.png"/><Relationship Id="rId19" Type="http://schemas.openxmlformats.org/officeDocument/2006/relationships/image" Target="../media/image109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Relationship Id="rId14" Type="http://schemas.openxmlformats.org/officeDocument/2006/relationships/image" Target="../media/image104.png"/><Relationship Id="rId22" Type="http://schemas.openxmlformats.org/officeDocument/2006/relationships/image" Target="../media/image11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18" Type="http://schemas.openxmlformats.org/officeDocument/2006/relationships/image" Target="../media/image12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17" Type="http://schemas.openxmlformats.org/officeDocument/2006/relationships/image" Target="../media/image128.png"/><Relationship Id="rId2" Type="http://schemas.openxmlformats.org/officeDocument/2006/relationships/image" Target="../media/image113.png"/><Relationship Id="rId16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5" Type="http://schemas.openxmlformats.org/officeDocument/2006/relationships/image" Target="../media/image116.png"/><Relationship Id="rId15" Type="http://schemas.openxmlformats.org/officeDocument/2006/relationships/image" Target="../media/image126.png"/><Relationship Id="rId10" Type="http://schemas.openxmlformats.org/officeDocument/2006/relationships/image" Target="../media/image121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Relationship Id="rId14" Type="http://schemas.openxmlformats.org/officeDocument/2006/relationships/image" Target="../media/image12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2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2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2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2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39.jpeg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7.w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jpe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41.wmf"/><Relationship Id="rId4" Type="http://schemas.openxmlformats.org/officeDocument/2006/relationships/oleObject" Target="../embeddings/oleObject3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6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4.jpe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50.png"/><Relationship Id="rId5" Type="http://schemas.openxmlformats.org/officeDocument/2006/relationships/image" Target="../media/image145.jpeg"/><Relationship Id="rId4" Type="http://schemas.openxmlformats.org/officeDocument/2006/relationships/image" Target="../media/image14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png"/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2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2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48.jpeg"/><Relationship Id="rId1" Type="http://schemas.openxmlformats.org/officeDocument/2006/relationships/slideLayout" Target="../slideLayouts/slideLayout2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jpeg"/><Relationship Id="rId1" Type="http://schemas.openxmlformats.org/officeDocument/2006/relationships/slideLayout" Target="../slideLayouts/slideLayout2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jpeg"/><Relationship Id="rId1" Type="http://schemas.openxmlformats.org/officeDocument/2006/relationships/slideLayout" Target="../slideLayouts/slideLayout2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2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2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5.jpeg"/><Relationship Id="rId1" Type="http://schemas.openxmlformats.org/officeDocument/2006/relationships/slideLayout" Target="../slideLayouts/slideLayout2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6.jpeg"/><Relationship Id="rId1" Type="http://schemas.openxmlformats.org/officeDocument/2006/relationships/slideLayout" Target="../slideLayouts/slideLayout2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7.jpeg"/><Relationship Id="rId1" Type="http://schemas.openxmlformats.org/officeDocument/2006/relationships/slideLayout" Target="../slideLayouts/slideLayout2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8.jpeg"/><Relationship Id="rId1" Type="http://schemas.openxmlformats.org/officeDocument/2006/relationships/slideLayout" Target="../slideLayouts/slideLayout2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9.wmf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jpeg"/><Relationship Id="rId1" Type="http://schemas.openxmlformats.org/officeDocument/2006/relationships/slideLayout" Target="../slideLayouts/slideLayout2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2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id="{228D2BF0-1667-42E4-83E3-745F2D6E4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552" y="1196752"/>
            <a:ext cx="838200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algn="ctr" eaLnBrk="1" hangingPunct="1">
              <a:defRPr/>
            </a:pPr>
            <a:r>
              <a:rPr lang="ko-KR" altLang="en-US" sz="4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디지털시스템 및 마이크로 컴퓨터 </a:t>
            </a:r>
            <a:r>
              <a:rPr lang="en-US" altLang="ko-KR" sz="40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</a:t>
            </a:r>
          </a:p>
          <a:p>
            <a:pPr algn="ctr" eaLnBrk="1" hangingPunct="1">
              <a:defRPr/>
            </a:pPr>
            <a:endParaRPr lang="en-US" altLang="ko-KR" sz="4000" dirty="0">
              <a:solidFill>
                <a:srgbClr val="CC0000"/>
              </a:solidFill>
              <a:latin typeface="Arial Narrow" pitchFamily="34" charset="0"/>
            </a:endParaRPr>
          </a:p>
          <a:p>
            <a:pPr algn="ctr" eaLnBrk="1" hangingPunct="1">
              <a:defRPr/>
            </a:pPr>
            <a:endParaRPr lang="en-US" altLang="ko-KR" sz="4000" dirty="0">
              <a:solidFill>
                <a:srgbClr val="CC0000"/>
              </a:solidFill>
              <a:latin typeface="Arial Narrow" pitchFamily="34" charset="0"/>
            </a:endParaRPr>
          </a:p>
          <a:p>
            <a:pPr algn="ctr" eaLnBrk="1" hangingPunct="1">
              <a:defRPr/>
            </a:pPr>
            <a:r>
              <a:rPr lang="en-US" altLang="ko-KR" sz="4000" dirty="0">
                <a:solidFill>
                  <a:srgbClr val="0033CC"/>
                </a:solidFill>
              </a:rPr>
              <a:t>3 </a:t>
            </a:r>
            <a:r>
              <a:rPr lang="ko-KR" altLang="en-US" sz="4000" dirty="0">
                <a:solidFill>
                  <a:srgbClr val="0033CC"/>
                </a:solidFill>
              </a:rPr>
              <a:t>주차</a:t>
            </a:r>
            <a:r>
              <a:rPr lang="en-US" altLang="ko-KR" sz="4000" dirty="0">
                <a:solidFill>
                  <a:srgbClr val="0033CC"/>
                </a:solidFill>
              </a:rPr>
              <a:t> </a:t>
            </a:r>
            <a:r>
              <a:rPr lang="ko-KR" altLang="en-US" sz="4000" dirty="0">
                <a:solidFill>
                  <a:srgbClr val="0033CC"/>
                </a:solidFill>
              </a:rPr>
              <a:t>강의</a:t>
            </a:r>
            <a:endParaRPr lang="en-US" altLang="ko-KR" sz="4000" dirty="0">
              <a:solidFill>
                <a:srgbClr val="CC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17282" y="6659374"/>
            <a:ext cx="66075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/>
              <a:t>Mar</a:t>
            </a:r>
            <a:r>
              <a:rPr lang="en-US" sz="600"/>
              <a:t>.,</a:t>
            </a:r>
            <a:r>
              <a:rPr lang="en-US" altLang="ko-KR" sz="600"/>
              <a:t> 26</a:t>
            </a:r>
            <a:r>
              <a:rPr lang="en-US" sz="600"/>
              <a:t> </a:t>
            </a:r>
            <a:r>
              <a:rPr lang="en-US" sz="600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3978405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228600"/>
            <a:ext cx="1219200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1pPr>
            <a:lvl2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 sz="4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 Combinational Logic Design Using a </a:t>
            </a:r>
            <a:r>
              <a:rPr kumimoji="0" lang="en-US" altLang="ko-KR" sz="4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Truth Table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694532" y="2362235"/>
            <a:ext cx="6985644" cy="1138773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ko-KR" dirty="0"/>
              <a:t>A switching circuit with three inputs and one output.</a:t>
            </a:r>
          </a:p>
          <a:p>
            <a:pPr>
              <a:spcBef>
                <a:spcPct val="20000"/>
              </a:spcBef>
            </a:pPr>
            <a:r>
              <a:rPr lang="en-US" altLang="ko-KR" dirty="0"/>
              <a:t>The inputs are</a:t>
            </a:r>
            <a:r>
              <a:rPr lang="en-US" altLang="ko-KR" dirty="0">
                <a:latin typeface="Times New Roman" pitchFamily="18" charset="0"/>
              </a:rPr>
              <a:t> </a:t>
            </a:r>
            <a:r>
              <a:rPr lang="en-US" altLang="ko-KR" i="1" dirty="0">
                <a:latin typeface="Times New Roman" pitchFamily="18" charset="0"/>
              </a:rPr>
              <a:t>A, B</a:t>
            </a:r>
            <a:r>
              <a:rPr lang="en-US" altLang="ko-KR" dirty="0">
                <a:latin typeface="Times New Roman" pitchFamily="18" charset="0"/>
              </a:rPr>
              <a:t>, </a:t>
            </a:r>
            <a:r>
              <a:rPr lang="en-US" altLang="ko-KR" dirty="0"/>
              <a:t>and</a:t>
            </a:r>
            <a:r>
              <a:rPr lang="en-US" altLang="ko-KR" dirty="0">
                <a:latin typeface="Times New Roman" pitchFamily="18" charset="0"/>
              </a:rPr>
              <a:t> </a:t>
            </a:r>
            <a:r>
              <a:rPr lang="en-US" altLang="ko-KR" i="1" dirty="0">
                <a:latin typeface="Times New Roman" pitchFamily="18" charset="0"/>
              </a:rPr>
              <a:t>C</a:t>
            </a:r>
            <a:r>
              <a:rPr lang="en-US" altLang="ko-KR" dirty="0">
                <a:latin typeface="Times New Roman" pitchFamily="18" charset="0"/>
              </a:rPr>
              <a:t> </a:t>
            </a:r>
            <a:r>
              <a:rPr lang="en-US" altLang="ko-KR" dirty="0"/>
              <a:t>and represent a binary number</a:t>
            </a:r>
            <a:r>
              <a:rPr lang="en-US" altLang="ko-KR" dirty="0">
                <a:latin typeface="Times New Roman" pitchFamily="18" charset="0"/>
              </a:rPr>
              <a:t> </a:t>
            </a:r>
            <a:r>
              <a:rPr lang="en-US" altLang="ko-KR" i="1" dirty="0">
                <a:latin typeface="Times New Roman" pitchFamily="18" charset="0"/>
              </a:rPr>
              <a:t>N.</a:t>
            </a:r>
          </a:p>
          <a:p>
            <a:pPr>
              <a:spcBef>
                <a:spcPct val="20000"/>
              </a:spcBef>
            </a:pPr>
            <a:r>
              <a:rPr lang="en-US" altLang="ko-KR" i="1" dirty="0">
                <a:latin typeface="Times New Roman" pitchFamily="18" charset="0"/>
              </a:rPr>
              <a:t>f</a:t>
            </a:r>
            <a:r>
              <a:rPr lang="en-US" altLang="ko-KR" dirty="0">
                <a:latin typeface="Times New Roman" pitchFamily="18" charset="0"/>
              </a:rPr>
              <a:t> = 1 </a:t>
            </a:r>
            <a:r>
              <a:rPr lang="en-US" altLang="ko-KR" dirty="0"/>
              <a:t>if</a:t>
            </a:r>
            <a:r>
              <a:rPr lang="en-US" altLang="ko-KR" dirty="0">
                <a:latin typeface="Times New Roman" pitchFamily="18" charset="0"/>
              </a:rPr>
              <a:t> </a:t>
            </a:r>
            <a:r>
              <a:rPr lang="en-US" altLang="ko-KR" i="1" dirty="0">
                <a:latin typeface="Times New Roman" pitchFamily="18" charset="0"/>
              </a:rPr>
              <a:t>N</a:t>
            </a:r>
            <a:r>
              <a:rPr lang="en-US" altLang="ko-KR" dirty="0">
                <a:latin typeface="Times New Roman" pitchFamily="18" charset="0"/>
              </a:rPr>
              <a:t>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≥ 011</a:t>
            </a:r>
            <a:r>
              <a:rPr lang="en-US" altLang="ko-KR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ko-KR" dirty="0">
                <a:cs typeface="Times New Roman" pitchFamily="18" charset="0"/>
              </a:rPr>
              <a:t>and  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= 0 </a:t>
            </a:r>
            <a:r>
              <a:rPr lang="en-US" altLang="ko-KR" dirty="0">
                <a:cs typeface="Times New Roman" pitchFamily="18" charset="0"/>
              </a:rPr>
              <a:t>if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ko-KR" dirty="0">
                <a:latin typeface="Times New Roman" pitchFamily="18" charset="0"/>
                <a:cs typeface="Times New Roman" pitchFamily="18" charset="0"/>
              </a:rPr>
              <a:t> &lt; 011</a:t>
            </a:r>
            <a:r>
              <a:rPr lang="en-US" altLang="ko-KR" baseline="-25000" dirty="0">
                <a:latin typeface="Times New Roman" pitchFamily="18" charset="0"/>
              </a:rPr>
              <a:t>2</a:t>
            </a:r>
            <a:endParaRPr lang="en-US" altLang="ko-K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9B52C0AC-4E71-4EA6-9F33-6626308AA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532" y="1743199"/>
            <a:ext cx="2720756" cy="461665"/>
          </a:xfrm>
          <a:prstGeom prst="rect">
            <a:avLst/>
          </a:prstGeom>
          <a:solidFill>
            <a:srgbClr val="99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dirty="0">
                <a:solidFill>
                  <a:schemeClr val="bg1"/>
                </a:solidFill>
              </a:rPr>
              <a:t>Verbal Description</a:t>
            </a:r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B33868FD-AD65-440B-86EC-AAAE149924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703255"/>
              </p:ext>
            </p:extLst>
          </p:nvPr>
        </p:nvGraphicFramePr>
        <p:xfrm>
          <a:off x="8443823" y="2204864"/>
          <a:ext cx="1776926" cy="35661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272870">
                  <a:extLst>
                    <a:ext uri="{9D8B030D-6E8A-4147-A177-3AD203B41FA5}">
                      <a16:colId xmlns:a16="http://schemas.microsoft.com/office/drawing/2014/main" val="113401777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274383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A  B  C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f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3257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0  0  0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8151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0  0  1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8319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0  1  0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7689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0  1  1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8666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1  0  0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6075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1  0  1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5564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1  1  0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1951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1  1  1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9397541"/>
                  </a:ext>
                </a:extLst>
              </a:tr>
            </a:tbl>
          </a:graphicData>
        </a:graphic>
      </p:graphicFrame>
      <p:grpSp>
        <p:nvGrpSpPr>
          <p:cNvPr id="2" name="그룹 1">
            <a:extLst>
              <a:ext uri="{FF2B5EF4-FFF2-40B4-BE49-F238E27FC236}">
                <a16:creationId xmlns:a16="http://schemas.microsoft.com/office/drawing/2014/main" id="{0E80F945-1D62-4510-82B5-203D404DB9A7}"/>
              </a:ext>
            </a:extLst>
          </p:cNvPr>
          <p:cNvGrpSpPr/>
          <p:nvPr/>
        </p:nvGrpSpPr>
        <p:grpSpPr>
          <a:xfrm>
            <a:off x="1971251" y="4109047"/>
            <a:ext cx="2971828" cy="1968823"/>
            <a:chOff x="1971251" y="4109047"/>
            <a:chExt cx="2971828" cy="1968823"/>
          </a:xfrm>
        </p:grpSpPr>
        <p:pic>
          <p:nvPicPr>
            <p:cNvPr id="11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1251" y="4109047"/>
              <a:ext cx="2971828" cy="1968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사각형: 둥근 모서리 6">
              <a:extLst>
                <a:ext uri="{FF2B5EF4-FFF2-40B4-BE49-F238E27FC236}">
                  <a16:creationId xmlns:a16="http://schemas.microsoft.com/office/drawing/2014/main" id="{FA91B248-6708-49A4-AD12-4253A4D85213}"/>
                </a:ext>
              </a:extLst>
            </p:cNvPr>
            <p:cNvSpPr/>
            <p:nvPr/>
          </p:nvSpPr>
          <p:spPr>
            <a:xfrm>
              <a:off x="3071664" y="5645822"/>
              <a:ext cx="1008112" cy="43204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72284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4997" name="Object 5"/>
              <p:cNvSpPr txBox="1">
                <a:spLocks noGrp="1"/>
              </p:cNvSpPr>
              <p:nvPr>
                <p:ph sz="quarter" idx="1"/>
              </p:nvPr>
            </p:nvSpPr>
            <p:spPr bwMode="auto">
              <a:xfrm>
                <a:off x="1380022" y="2430463"/>
                <a:ext cx="5688632" cy="384175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anchor="ctr"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ko-KR" alt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ko-KR" alt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ko-KR" alt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ko-KR" alt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ko-KR" alt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ko-KR" alt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ko-KR" altLang="en-US" sz="24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𝐴𝐵𝐶</m:t>
                      </m:r>
                    </m:oMath>
                  </m:oMathPara>
                </a14:m>
                <a:endParaRPr lang="ko-KR" altLang="en-US" sz="24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84997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 bwMode="auto">
              <a:xfrm>
                <a:off x="1380022" y="2430463"/>
                <a:ext cx="5688632" cy="384175"/>
              </a:xfrm>
              <a:prstGeom prst="rect">
                <a:avLst/>
              </a:prstGeom>
              <a:blipFill>
                <a:blip r:embed="rId2"/>
                <a:stretch>
                  <a:fillRect b="-34921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003" name="Text Box 11"/>
          <p:cNvSpPr txBox="1">
            <a:spLocks noChangeArrowheads="1"/>
          </p:cNvSpPr>
          <p:nvPr/>
        </p:nvSpPr>
        <p:spPr bwMode="auto">
          <a:xfrm>
            <a:off x="694532" y="1844824"/>
            <a:ext cx="5977532" cy="46166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/>
        </p:spPr>
        <p:txBody>
          <a:bodyPr wrap="square"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dirty="0"/>
              <a:t>Deriving an algebraic expression for </a:t>
            </a:r>
            <a:r>
              <a:rPr lang="en-US" altLang="ko-KR" sz="2400" b="1" dirty="0"/>
              <a:t> </a:t>
            </a:r>
            <a:r>
              <a:rPr lang="en-US" altLang="ko-KR" sz="2400" b="1" i="1" dirty="0">
                <a:latin typeface="Times New Roman" pitchFamily="18" charset="0"/>
              </a:rPr>
              <a:t>f =</a:t>
            </a:r>
            <a:r>
              <a:rPr lang="en-US" altLang="ko-KR" sz="2400" b="1" i="1" dirty="0"/>
              <a:t> </a:t>
            </a:r>
            <a:r>
              <a:rPr lang="en-US" altLang="ko-KR" sz="2400" b="1" dirty="0">
                <a:latin typeface="Times New Roman" pitchFamily="18" charset="0"/>
              </a:rPr>
              <a:t>1</a:t>
            </a:r>
          </a:p>
        </p:txBody>
      </p:sp>
      <p:sp>
        <p:nvSpPr>
          <p:cNvPr id="85004" name="Text Box 12"/>
          <p:cNvSpPr txBox="1">
            <a:spLocks noChangeArrowheads="1"/>
          </p:cNvSpPr>
          <p:nvPr/>
        </p:nvSpPr>
        <p:spPr bwMode="auto">
          <a:xfrm>
            <a:off x="694532" y="3382964"/>
            <a:ext cx="5185444" cy="46166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/>
              <a:t>Simplifying the algebraic expression</a:t>
            </a:r>
            <a:endParaRPr lang="en-US" altLang="ko-KR" sz="2400"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005" name="Object 13"/>
              <p:cNvSpPr txBox="1"/>
              <p:nvPr/>
            </p:nvSpPr>
            <p:spPr bwMode="auto">
              <a:xfrm>
                <a:off x="1127449" y="3990975"/>
                <a:ext cx="5941206" cy="1597025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m:rPr>
                          <m:aln/>
                        </m:rP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ko-KR" altLang="en-US" sz="240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240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sz="240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ko-KR" altLang="en-US" sz="240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ko-KR" altLang="en-US" sz="240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240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ko-KR" alt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ko-KR" alt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𝐴𝐵𝐶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ko-KR" altLang="en-US" sz="240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ko-KR" alt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85005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7449" y="3990975"/>
                <a:ext cx="5941206" cy="15970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8" name="표 17">
            <a:extLst>
              <a:ext uri="{FF2B5EF4-FFF2-40B4-BE49-F238E27FC236}">
                <a16:creationId xmlns:a16="http://schemas.microsoft.com/office/drawing/2014/main" id="{7B841CAE-9575-415B-A3AF-99DBF9C254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560518"/>
              </p:ext>
            </p:extLst>
          </p:nvPr>
        </p:nvGraphicFramePr>
        <p:xfrm>
          <a:off x="7896200" y="2221810"/>
          <a:ext cx="1776926" cy="35661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272870">
                  <a:extLst>
                    <a:ext uri="{9D8B030D-6E8A-4147-A177-3AD203B41FA5}">
                      <a16:colId xmlns:a16="http://schemas.microsoft.com/office/drawing/2014/main" val="113401777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274383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A  B  C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f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3257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0  0  0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8151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0  0  1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8319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0  1  0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7689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0  1  1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666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1  0  0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6075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1  0  1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5564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1  1  0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1951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1  1  1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9397541"/>
                  </a:ext>
                </a:extLst>
              </a:tr>
            </a:tbl>
          </a:graphicData>
        </a:graphic>
      </p:graphicFrame>
      <p:sp>
        <p:nvSpPr>
          <p:cNvPr id="35" name="Rectangle 18">
            <a:extLst>
              <a:ext uri="{FF2B5EF4-FFF2-40B4-BE49-F238E27FC236}">
                <a16:creationId xmlns:a16="http://schemas.microsoft.com/office/drawing/2014/main" id="{F3EC8D2C-67C4-4906-AC74-13258267E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1219200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1pPr>
            <a:lvl2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 sz="4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 Combinational Logic Design Using a </a:t>
            </a:r>
            <a:r>
              <a:rPr kumimoji="0" lang="en-US" altLang="ko-KR" sz="4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Truth Table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96C370D8-04A8-4CBB-8D02-2E0921C1D0BB}"/>
              </a:ext>
            </a:extLst>
          </p:cNvPr>
          <p:cNvSpPr/>
          <p:nvPr/>
        </p:nvSpPr>
        <p:spPr>
          <a:xfrm>
            <a:off x="7844245" y="3740719"/>
            <a:ext cx="1872208" cy="2105380"/>
          </a:xfrm>
          <a:prstGeom prst="rect">
            <a:avLst/>
          </a:prstGeom>
          <a:solidFill>
            <a:srgbClr val="99FF33">
              <a:alpha val="20000"/>
            </a:srgb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271" name="Object 7"/>
              <p:cNvSpPr txBox="1">
                <a:spLocks noGrp="1"/>
              </p:cNvSpPr>
              <p:nvPr>
                <p:ph sz="quarter" idx="2"/>
              </p:nvPr>
            </p:nvSpPr>
            <p:spPr bwMode="auto">
              <a:xfrm>
                <a:off x="3863752" y="3140968"/>
                <a:ext cx="2375520" cy="540000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  <a:effectLst/>
              <a:extLst/>
            </p:spPr>
            <p:txBody>
              <a:bodyPr anchor="ctr"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ko-KR" altLang="en-US" sz="2400"/>
              </a:p>
            </p:txBody>
          </p:sp>
        </mc:Choice>
        <mc:Fallback xmlns="">
          <p:sp>
            <p:nvSpPr>
              <p:cNvPr id="11271" name="Object 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 bwMode="auto">
              <a:xfrm>
                <a:off x="3863752" y="3140968"/>
                <a:ext cx="2375520" cy="540000"/>
              </a:xfrm>
              <a:prstGeom prst="rect">
                <a:avLst/>
              </a:prstGeom>
              <a:blipFill rotWithShape="0">
                <a:blip r:embed="rId2"/>
                <a:stretch>
                  <a:fillRect b="-8791"/>
                </a:stretch>
              </a:blipFill>
              <a:ln>
                <a:solidFill>
                  <a:srgbClr val="92D050"/>
                </a:solidFill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8" name="Object 14"/>
          <p:cNvSpPr txBox="1"/>
          <p:nvPr/>
        </p:nvSpPr>
        <p:spPr bwMode="auto">
          <a:xfrm>
            <a:off x="6343650" y="4365104"/>
            <a:ext cx="114300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normAutofit fontScale="47500" lnSpcReduction="20000"/>
          </a:bodyPr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83" name="Object 19"/>
              <p:cNvSpPr txBox="1"/>
              <p:nvPr/>
            </p:nvSpPr>
            <p:spPr bwMode="auto">
              <a:xfrm>
                <a:off x="3863752" y="2057400"/>
                <a:ext cx="5789612" cy="540000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  <a:effectLst/>
              <a:extLst/>
            </p:spPr>
            <p:txBody>
              <a:bodyPr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𝐴𝐵𝐶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11283" name="Object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63752" y="2057400"/>
                <a:ext cx="5789612" cy="540000"/>
              </a:xfrm>
              <a:prstGeom prst="rect">
                <a:avLst/>
              </a:prstGeom>
              <a:blipFill>
                <a:blip r:embed="rId3"/>
                <a:stretch>
                  <a:fillRect b="-8889"/>
                </a:stretch>
              </a:blipFill>
              <a:ln>
                <a:solidFill>
                  <a:srgbClr val="92D050"/>
                </a:solidFill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84" name="Text Box 20"/>
          <p:cNvSpPr txBox="1">
            <a:spLocks noChangeArrowheads="1"/>
          </p:cNvSpPr>
          <p:nvPr/>
        </p:nvSpPr>
        <p:spPr bwMode="auto">
          <a:xfrm>
            <a:off x="694532" y="3200401"/>
            <a:ext cx="2881214" cy="461665"/>
          </a:xfrm>
          <a:prstGeom prst="rect">
            <a:avLst/>
          </a:prstGeom>
          <a:solidFill>
            <a:srgbClr val="99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>
                <a:solidFill>
                  <a:schemeClr val="bg1"/>
                </a:solidFill>
              </a:rPr>
              <a:t>Simplified Equation</a:t>
            </a:r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694532" y="4396855"/>
            <a:ext cx="2881213" cy="461665"/>
          </a:xfrm>
          <a:prstGeom prst="rect">
            <a:avLst/>
          </a:prstGeom>
          <a:solidFill>
            <a:srgbClr val="99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>
                <a:solidFill>
                  <a:schemeClr val="bg1"/>
                </a:solidFill>
              </a:rPr>
              <a:t>Circuit Realization</a:t>
            </a:r>
          </a:p>
        </p:txBody>
      </p:sp>
      <p:sp>
        <p:nvSpPr>
          <p:cNvPr id="11289" name="Text Box 25"/>
          <p:cNvSpPr txBox="1">
            <a:spLocks noChangeArrowheads="1"/>
          </p:cNvSpPr>
          <p:nvPr/>
        </p:nvSpPr>
        <p:spPr bwMode="auto">
          <a:xfrm>
            <a:off x="694532" y="2060576"/>
            <a:ext cx="2869316" cy="461665"/>
          </a:xfrm>
          <a:prstGeom prst="rect">
            <a:avLst/>
          </a:prstGeom>
          <a:solidFill>
            <a:srgbClr val="99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>
                <a:solidFill>
                  <a:schemeClr val="bg1"/>
                </a:solidFill>
              </a:rPr>
              <a:t>Original Equation</a:t>
            </a: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211" y="4369718"/>
            <a:ext cx="3947021" cy="104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8">
            <a:extLst>
              <a:ext uri="{FF2B5EF4-FFF2-40B4-BE49-F238E27FC236}">
                <a16:creationId xmlns:a16="http://schemas.microsoft.com/office/drawing/2014/main" id="{58FB5123-0C10-42EF-A2A3-2C5474E909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1219200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1pPr>
            <a:lvl2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 sz="4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 Combinational Logic Design Using a </a:t>
            </a:r>
            <a:r>
              <a:rPr kumimoji="0" lang="en-US" altLang="ko-KR" sz="4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Truth Table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3731" name="Object 3"/>
              <p:cNvSpPr txBox="1"/>
              <p:nvPr/>
            </p:nvSpPr>
            <p:spPr bwMode="auto">
              <a:xfrm>
                <a:off x="767408" y="2636838"/>
                <a:ext cx="4367212" cy="37465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ko-KR" altLang="en-US" sz="2400"/>
              </a:p>
            </p:txBody>
          </p:sp>
        </mc:Choice>
        <mc:Fallback xmlns="">
          <p:sp>
            <p:nvSpPr>
              <p:cNvPr id="73731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7408" y="2636838"/>
                <a:ext cx="4367212" cy="374650"/>
              </a:xfrm>
              <a:prstGeom prst="rect">
                <a:avLst/>
              </a:prstGeom>
              <a:blipFill>
                <a:blip r:embed="rId2"/>
                <a:stretch>
                  <a:fillRect b="-50820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694532" y="1989139"/>
            <a:ext cx="4537371" cy="461665"/>
          </a:xfrm>
          <a:prstGeom prst="rect">
            <a:avLst/>
          </a:prstGeom>
          <a:solidFill>
            <a:srgbClr val="99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>
                <a:solidFill>
                  <a:schemeClr val="bg1"/>
                </a:solidFill>
              </a:rPr>
              <a:t>Expression for</a:t>
            </a:r>
            <a:r>
              <a:rPr lang="en-US" altLang="ko-KR" sz="240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altLang="ko-KR" sz="2400" i="1">
                <a:solidFill>
                  <a:schemeClr val="bg1"/>
                </a:solidFill>
                <a:latin typeface="Times New Roman" pitchFamily="18" charset="0"/>
              </a:rPr>
              <a:t>f = </a:t>
            </a:r>
            <a:r>
              <a:rPr lang="en-US" altLang="ko-KR" sz="2400">
                <a:solidFill>
                  <a:schemeClr val="bg1"/>
                </a:solidFill>
                <a:latin typeface="Times New Roman" pitchFamily="18" charset="0"/>
              </a:rPr>
              <a:t>0  </a:t>
            </a:r>
            <a:r>
              <a:rPr lang="en-US" altLang="ko-KR" sz="2400">
                <a:solidFill>
                  <a:schemeClr val="bg1"/>
                </a:solidFill>
              </a:rPr>
              <a:t>i.e. </a:t>
            </a:r>
            <a:r>
              <a:rPr lang="en-US" altLang="ko-KR" sz="24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ko-KR" sz="2400" i="1">
                <a:solidFill>
                  <a:schemeClr val="bg1"/>
                </a:solidFill>
                <a:latin typeface="Times New Roman" pitchFamily="18" charset="0"/>
              </a:rPr>
              <a:t>f’</a:t>
            </a:r>
            <a:r>
              <a:rPr lang="en-US" altLang="ko-KR" sz="2400">
                <a:solidFill>
                  <a:schemeClr val="bg1"/>
                </a:solidFill>
                <a:latin typeface="Times New Roman" pitchFamily="18" charset="0"/>
              </a:rPr>
              <a:t> = 1</a:t>
            </a:r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694530" y="3665885"/>
            <a:ext cx="4537373" cy="461665"/>
          </a:xfrm>
          <a:prstGeom prst="rect">
            <a:avLst/>
          </a:prstGeom>
          <a:solidFill>
            <a:srgbClr val="99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>
                <a:solidFill>
                  <a:schemeClr val="bg1"/>
                </a:solidFill>
                <a:sym typeface="Wingdings" pitchFamily="2" charset="2"/>
              </a:rPr>
              <a:t>Taking the complement of</a:t>
            </a:r>
            <a:r>
              <a:rPr lang="en-US" altLang="ko-KR" sz="2400">
                <a:solidFill>
                  <a:schemeClr val="bg1"/>
                </a:solidFill>
                <a:latin typeface="Times New Roman" pitchFamily="18" charset="0"/>
                <a:sym typeface="Wingdings" pitchFamily="2" charset="2"/>
              </a:rPr>
              <a:t>  </a:t>
            </a:r>
            <a:r>
              <a:rPr lang="en-US" altLang="ko-KR" sz="2400" i="1">
                <a:solidFill>
                  <a:schemeClr val="bg1"/>
                </a:solidFill>
                <a:latin typeface="Times New Roman" pitchFamily="18" charset="0"/>
                <a:sym typeface="Wingdings" pitchFamily="2" charset="2"/>
              </a:rPr>
              <a:t>f </a:t>
            </a:r>
            <a:r>
              <a:rPr lang="en-US" altLang="ko-KR" sz="2400" i="1">
                <a:solidFill>
                  <a:schemeClr val="bg1"/>
                </a:solidFill>
              </a:rPr>
              <a:t>’</a:t>
            </a:r>
            <a:endParaRPr lang="en-US" altLang="ko-KR" sz="2400" i="1">
              <a:solidFill>
                <a:schemeClr val="bg1"/>
              </a:solidFill>
              <a:latin typeface="Times New Roman" pitchFamily="18" charset="0"/>
              <a:sym typeface="Wingdings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741" name="Object 13"/>
              <p:cNvSpPr txBox="1"/>
              <p:nvPr/>
            </p:nvSpPr>
            <p:spPr bwMode="auto">
              <a:xfrm>
                <a:off x="767408" y="4242147"/>
                <a:ext cx="5904656" cy="1635125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m:rPr>
                          <m:aln/>
                        </m:rP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′)′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′)′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′)′(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)′(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′)′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′)(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73741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7408" y="4242147"/>
                <a:ext cx="5904656" cy="1635125"/>
              </a:xfrm>
              <a:prstGeom prst="rect">
                <a:avLst/>
              </a:prstGeom>
              <a:blipFill>
                <a:blip r:embed="rId3"/>
                <a:stretch>
                  <a:fillRect r="-826" b="-1119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8">
            <a:extLst>
              <a:ext uri="{FF2B5EF4-FFF2-40B4-BE49-F238E27FC236}">
                <a16:creationId xmlns:a16="http://schemas.microsoft.com/office/drawing/2014/main" id="{C76873CC-F56F-4D4C-B52C-DD9F3431B4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1219200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1pPr>
            <a:lvl2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 sz="4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 Combinational Logic Design Using a </a:t>
            </a:r>
            <a:r>
              <a:rPr kumimoji="0" lang="en-US" altLang="ko-KR" sz="4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Truth Table</a:t>
            </a:r>
          </a:p>
        </p:txBody>
      </p:sp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A50CC0F7-1A14-430C-B955-F56BA7FF9E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504540"/>
              </p:ext>
            </p:extLst>
          </p:nvPr>
        </p:nvGraphicFramePr>
        <p:xfrm>
          <a:off x="7896200" y="2221810"/>
          <a:ext cx="2088232" cy="35661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65308">
                  <a:extLst>
                    <a:ext uri="{9D8B030D-6E8A-4147-A177-3AD203B41FA5}">
                      <a16:colId xmlns:a16="http://schemas.microsoft.com/office/drawing/2014/main" val="1134017773"/>
                    </a:ext>
                  </a:extLst>
                </a:gridCol>
                <a:gridCol w="461462">
                  <a:extLst>
                    <a:ext uri="{9D8B030D-6E8A-4147-A177-3AD203B41FA5}">
                      <a16:colId xmlns:a16="http://schemas.microsoft.com/office/drawing/2014/main" val="3274383263"/>
                    </a:ext>
                  </a:extLst>
                </a:gridCol>
                <a:gridCol w="461462">
                  <a:extLst>
                    <a:ext uri="{9D8B030D-6E8A-4147-A177-3AD203B41FA5}">
                      <a16:colId xmlns:a16="http://schemas.microsoft.com/office/drawing/2014/main" val="30689325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A  B  C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f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f</a:t>
                      </a:r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3257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0  0  0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8151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0  0  1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8319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0  1  0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7689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0  1  1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666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1  0  0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6075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1  0  1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5564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1  1  0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1951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1  1  1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9397541"/>
                  </a:ext>
                </a:extLst>
              </a:tr>
            </a:tbl>
          </a:graphicData>
        </a:graphic>
      </p:graphicFrame>
      <p:sp>
        <p:nvSpPr>
          <p:cNvPr id="18" name="직사각형 17">
            <a:extLst>
              <a:ext uri="{FF2B5EF4-FFF2-40B4-BE49-F238E27FC236}">
                <a16:creationId xmlns:a16="http://schemas.microsoft.com/office/drawing/2014/main" id="{667B865A-4ED7-48B3-A01C-9C6DCD65F2F8}"/>
              </a:ext>
            </a:extLst>
          </p:cNvPr>
          <p:cNvSpPr/>
          <p:nvPr/>
        </p:nvSpPr>
        <p:spPr>
          <a:xfrm>
            <a:off x="7844244" y="2564904"/>
            <a:ext cx="2212195" cy="1296144"/>
          </a:xfrm>
          <a:prstGeom prst="rect">
            <a:avLst/>
          </a:prstGeom>
          <a:solidFill>
            <a:srgbClr val="99FF33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8069" name="Object 5"/>
              <p:cNvSpPr txBox="1"/>
              <p:nvPr/>
            </p:nvSpPr>
            <p:spPr bwMode="auto">
              <a:xfrm>
                <a:off x="694533" y="2636838"/>
                <a:ext cx="5906292" cy="373062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′)(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88069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4533" y="2636838"/>
                <a:ext cx="5906292" cy="373062"/>
              </a:xfrm>
              <a:prstGeom prst="rect">
                <a:avLst/>
              </a:prstGeom>
              <a:blipFill>
                <a:blip r:embed="rId2"/>
                <a:stretch>
                  <a:fillRect b="-37705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074" name="Object 10"/>
              <p:cNvSpPr txBox="1"/>
              <p:nvPr/>
            </p:nvSpPr>
            <p:spPr bwMode="auto">
              <a:xfrm>
                <a:off x="694533" y="3212976"/>
                <a:ext cx="6409579" cy="1212850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  <a:effectLst/>
              <a:ex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ko-KR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ko-KR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only</m:t>
                      </m:r>
                      <m:r>
                        <m:rPr>
                          <m:nor/>
                        </m:rPr>
                        <a:rPr lang="ko-KR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ko-KR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if</m:t>
                      </m:r>
                      <m:r>
                        <m:rPr>
                          <m:nor/>
                        </m:rPr>
                        <a:rPr lang="ko-KR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  <m:oMath xmlns:m="http://schemas.openxmlformats.org/officeDocument/2006/math"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′=0</m:t>
                      </m:r>
                      <m:r>
                        <m:rPr>
                          <m:nor/>
                        </m:rPr>
                        <a:rPr lang="ko-KR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ko-KR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only</m:t>
                      </m:r>
                      <m:r>
                        <m:rPr>
                          <m:nor/>
                        </m:rPr>
                        <a:rPr lang="ko-KR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ko-KR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if</m:t>
                      </m:r>
                      <m:r>
                        <m:rPr>
                          <m:nor/>
                        </m:rPr>
                        <a:rPr lang="ko-KR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ko-KR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ko-KR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ko-KR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  <m:oMath xmlns:m="http://schemas.openxmlformats.org/officeDocument/2006/math"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ko-KR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ko-KR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only</m:t>
                      </m:r>
                      <m:r>
                        <m:rPr>
                          <m:nor/>
                        </m:rPr>
                        <a:rPr lang="ko-KR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ko-KR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if</m:t>
                      </m:r>
                      <m:r>
                        <m:rPr>
                          <m:nor/>
                        </m:rPr>
                        <a:rPr lang="ko-KR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ko-KR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ko-KR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and</m:t>
                      </m:r>
                      <m:r>
                        <m:rPr>
                          <m:nor/>
                        </m:rPr>
                        <a:rPr lang="ko-KR" altLang="en-US" sz="24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ko-KR" altLang="en-US" sz="2400"/>
              </a:p>
            </p:txBody>
          </p:sp>
        </mc:Choice>
        <mc:Fallback xmlns="">
          <p:sp>
            <p:nvSpPr>
              <p:cNvPr id="88074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4533" y="3212976"/>
                <a:ext cx="6409579" cy="1212850"/>
              </a:xfrm>
              <a:prstGeom prst="rect">
                <a:avLst/>
              </a:prstGeom>
              <a:blipFill>
                <a:blip r:embed="rId3"/>
                <a:stretch>
                  <a:fillRect b="-5473"/>
                </a:stretch>
              </a:blipFill>
              <a:ln>
                <a:solidFill>
                  <a:srgbClr val="92D050"/>
                </a:solidFill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8">
            <a:extLst>
              <a:ext uri="{FF2B5EF4-FFF2-40B4-BE49-F238E27FC236}">
                <a16:creationId xmlns:a16="http://schemas.microsoft.com/office/drawing/2014/main" id="{48C11031-2EF9-458F-BDAD-014039F135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1219200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1pPr>
            <a:lvl2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 sz="4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 Combinational Logic Design Using a </a:t>
            </a:r>
            <a:r>
              <a:rPr kumimoji="0" lang="en-US" altLang="ko-KR" sz="4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Truth Table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EA78FA0A-56D5-4C70-B8EB-89F2D3923A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533" y="1989139"/>
            <a:ext cx="3097212" cy="461665"/>
          </a:xfrm>
          <a:prstGeom prst="rect">
            <a:avLst/>
          </a:prstGeom>
          <a:solidFill>
            <a:srgbClr val="99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dirty="0">
                <a:solidFill>
                  <a:schemeClr val="bg1"/>
                </a:solidFill>
              </a:rPr>
              <a:t>Expression for</a:t>
            </a:r>
            <a:r>
              <a:rPr lang="en-US" altLang="ko-KR" sz="2400" dirty="0">
                <a:solidFill>
                  <a:schemeClr val="bg1"/>
                </a:solidFill>
                <a:latin typeface="Times New Roman" pitchFamily="18" charset="0"/>
              </a:rPr>
              <a:t>  </a:t>
            </a:r>
            <a:r>
              <a:rPr lang="en-US" altLang="ko-KR" sz="2400" i="1" dirty="0">
                <a:solidFill>
                  <a:schemeClr val="bg1"/>
                </a:solidFill>
                <a:latin typeface="Times New Roman" pitchFamily="18" charset="0"/>
              </a:rPr>
              <a:t>f = </a:t>
            </a:r>
            <a:r>
              <a:rPr lang="en-US" altLang="ko-KR" sz="2400" dirty="0">
                <a:solidFill>
                  <a:schemeClr val="bg1"/>
                </a:solidFill>
                <a:latin typeface="Times New Roman" pitchFamily="18" charset="0"/>
              </a:rPr>
              <a:t>0</a:t>
            </a:r>
          </a:p>
        </p:txBody>
      </p:sp>
      <p:graphicFrame>
        <p:nvGraphicFramePr>
          <p:cNvPr id="15" name="표 14">
            <a:extLst>
              <a:ext uri="{FF2B5EF4-FFF2-40B4-BE49-F238E27FC236}">
                <a16:creationId xmlns:a16="http://schemas.microsoft.com/office/drawing/2014/main" id="{C608F238-064A-4C14-AA57-CD3A1F2EC0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606550"/>
              </p:ext>
            </p:extLst>
          </p:nvPr>
        </p:nvGraphicFramePr>
        <p:xfrm>
          <a:off x="7896200" y="2221810"/>
          <a:ext cx="2088232" cy="35661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65308">
                  <a:extLst>
                    <a:ext uri="{9D8B030D-6E8A-4147-A177-3AD203B41FA5}">
                      <a16:colId xmlns:a16="http://schemas.microsoft.com/office/drawing/2014/main" val="1134017773"/>
                    </a:ext>
                  </a:extLst>
                </a:gridCol>
                <a:gridCol w="461462">
                  <a:extLst>
                    <a:ext uri="{9D8B030D-6E8A-4147-A177-3AD203B41FA5}">
                      <a16:colId xmlns:a16="http://schemas.microsoft.com/office/drawing/2014/main" val="3274383263"/>
                    </a:ext>
                  </a:extLst>
                </a:gridCol>
                <a:gridCol w="461462">
                  <a:extLst>
                    <a:ext uri="{9D8B030D-6E8A-4147-A177-3AD203B41FA5}">
                      <a16:colId xmlns:a16="http://schemas.microsoft.com/office/drawing/2014/main" val="30689325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A  B  C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f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f</a:t>
                      </a:r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3257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0  0  0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8151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0  0  1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8319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0  1  0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7689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0  1  1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666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1  0  0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6075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1  0  1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5564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1  1  0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1951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1  1  1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9397541"/>
                  </a:ext>
                </a:extLst>
              </a:tr>
            </a:tbl>
          </a:graphicData>
        </a:graphic>
      </p:graphicFrame>
      <p:sp>
        <p:nvSpPr>
          <p:cNvPr id="17" name="직사각형 16">
            <a:extLst>
              <a:ext uri="{FF2B5EF4-FFF2-40B4-BE49-F238E27FC236}">
                <a16:creationId xmlns:a16="http://schemas.microsoft.com/office/drawing/2014/main" id="{A2BF9271-9FEC-429A-9192-472D9CBB33DB}"/>
              </a:ext>
            </a:extLst>
          </p:cNvPr>
          <p:cNvSpPr/>
          <p:nvPr/>
        </p:nvSpPr>
        <p:spPr>
          <a:xfrm>
            <a:off x="7844244" y="2564904"/>
            <a:ext cx="2212195" cy="1296144"/>
          </a:xfrm>
          <a:prstGeom prst="rect">
            <a:avLst/>
          </a:prstGeom>
          <a:solidFill>
            <a:srgbClr val="99FF33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695400" y="1844824"/>
            <a:ext cx="1873250" cy="461665"/>
          </a:xfrm>
          <a:prstGeom prst="rect">
            <a:avLst/>
          </a:prstGeom>
          <a:solidFill>
            <a:srgbClr val="99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>
                <a:solidFill>
                  <a:schemeClr val="bg1"/>
                </a:solidFill>
              </a:rPr>
              <a:t>Simplifying</a:t>
            </a:r>
            <a:endParaRPr lang="en-US" altLang="ko-KR" sz="2400">
              <a:solidFill>
                <a:schemeClr val="bg1"/>
              </a:solidFill>
              <a:latin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050" name="Object 10"/>
              <p:cNvSpPr txBox="1"/>
              <p:nvPr/>
            </p:nvSpPr>
            <p:spPr bwMode="auto">
              <a:xfrm>
                <a:off x="695400" y="2563813"/>
                <a:ext cx="5976664" cy="2449363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m:rPr>
                          <m:aln/>
                        </m:rP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′)(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𝐴𝐴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𝐵𝐵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𝐴𝐶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(1+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′)+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87050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400" y="2563813"/>
                <a:ext cx="5976664" cy="24493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18">
            <a:extLst>
              <a:ext uri="{FF2B5EF4-FFF2-40B4-BE49-F238E27FC236}">
                <a16:creationId xmlns:a16="http://schemas.microsoft.com/office/drawing/2014/main" id="{BE0194FE-DFC1-4240-8EEA-29190AF8C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"/>
            <a:ext cx="1219200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1pPr>
            <a:lvl2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 sz="4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 Combinational Logic Design Using a </a:t>
            </a:r>
            <a:r>
              <a:rPr kumimoji="0" lang="en-US" altLang="ko-KR" sz="4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Truth Table</a:t>
            </a:r>
          </a:p>
        </p:txBody>
      </p:sp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DE957335-FA8D-4300-97E4-D3C8CD1F9A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491695"/>
              </p:ext>
            </p:extLst>
          </p:nvPr>
        </p:nvGraphicFramePr>
        <p:xfrm>
          <a:off x="7896200" y="2221810"/>
          <a:ext cx="2088232" cy="35661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165308">
                  <a:extLst>
                    <a:ext uri="{9D8B030D-6E8A-4147-A177-3AD203B41FA5}">
                      <a16:colId xmlns:a16="http://schemas.microsoft.com/office/drawing/2014/main" val="1134017773"/>
                    </a:ext>
                  </a:extLst>
                </a:gridCol>
                <a:gridCol w="461462">
                  <a:extLst>
                    <a:ext uri="{9D8B030D-6E8A-4147-A177-3AD203B41FA5}">
                      <a16:colId xmlns:a16="http://schemas.microsoft.com/office/drawing/2014/main" val="3274383263"/>
                    </a:ext>
                  </a:extLst>
                </a:gridCol>
                <a:gridCol w="461462">
                  <a:extLst>
                    <a:ext uri="{9D8B030D-6E8A-4147-A177-3AD203B41FA5}">
                      <a16:colId xmlns:a16="http://schemas.microsoft.com/office/drawing/2014/main" val="30689325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A  B  C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f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f</a:t>
                      </a:r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’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3257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0  0  0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08151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0  0  1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68319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0  1  0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7689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0  1  1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8666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1  0  0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86075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1  0  1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5564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1  1  0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81951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1  1  1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9397541"/>
                  </a:ext>
                </a:extLst>
              </a:tr>
            </a:tbl>
          </a:graphicData>
        </a:graphic>
      </p:graphicFrame>
      <p:sp>
        <p:nvSpPr>
          <p:cNvPr id="13" name="직사각형 12">
            <a:extLst>
              <a:ext uri="{FF2B5EF4-FFF2-40B4-BE49-F238E27FC236}">
                <a16:creationId xmlns:a16="http://schemas.microsoft.com/office/drawing/2014/main" id="{A12900AA-A500-4340-927C-F1CF508024F3}"/>
              </a:ext>
            </a:extLst>
          </p:cNvPr>
          <p:cNvSpPr/>
          <p:nvPr/>
        </p:nvSpPr>
        <p:spPr>
          <a:xfrm>
            <a:off x="7844244" y="2564904"/>
            <a:ext cx="2212195" cy="1296144"/>
          </a:xfrm>
          <a:prstGeom prst="rect">
            <a:avLst/>
          </a:prstGeom>
          <a:solidFill>
            <a:srgbClr val="99FF33">
              <a:alpha val="2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r>
              <a:rPr kumimoji="0" lang="en-US" altLang="ko-KR" sz="4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3.3 </a:t>
            </a:r>
            <a:r>
              <a:rPr kumimoji="0" lang="en-US" altLang="ko-KR" sz="4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Minterm</a:t>
            </a:r>
            <a:r>
              <a:rPr kumimoji="0" lang="en-US" altLang="ko-KR" sz="4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and Maxterm Expansions</a:t>
            </a:r>
          </a:p>
        </p:txBody>
      </p:sp>
      <p:sp>
        <p:nvSpPr>
          <p:cNvPr id="16541" name="Text Box 157"/>
          <p:cNvSpPr txBox="1">
            <a:spLocks noChangeArrowheads="1"/>
          </p:cNvSpPr>
          <p:nvPr/>
        </p:nvSpPr>
        <p:spPr bwMode="auto">
          <a:xfrm>
            <a:off x="695400" y="1828801"/>
            <a:ext cx="1522414" cy="46166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/>
              <a:t>Literal</a:t>
            </a:r>
          </a:p>
        </p:txBody>
      </p:sp>
      <p:sp>
        <p:nvSpPr>
          <p:cNvPr id="16595" name="Text Box 211"/>
          <p:cNvSpPr txBox="1">
            <a:spLocks noChangeArrowheads="1"/>
          </p:cNvSpPr>
          <p:nvPr/>
        </p:nvSpPr>
        <p:spPr bwMode="auto">
          <a:xfrm>
            <a:off x="1055440" y="2349501"/>
            <a:ext cx="7101623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dirty="0"/>
              <a:t>A variable or its complement (e.g.</a:t>
            </a:r>
            <a:r>
              <a:rPr lang="en-US" altLang="ko-KR" sz="2400" dirty="0">
                <a:latin typeface="Times New Roman" pitchFamily="18" charset="0"/>
              </a:rPr>
              <a:t> </a:t>
            </a:r>
            <a:r>
              <a:rPr lang="en-US" altLang="ko-KR" sz="2400" b="1" i="1" dirty="0">
                <a:latin typeface="Times New Roman" pitchFamily="18" charset="0"/>
              </a:rPr>
              <a:t>A, A’</a:t>
            </a:r>
            <a:r>
              <a:rPr lang="en-US" altLang="ko-KR" sz="2400" dirty="0"/>
              <a:t>)</a:t>
            </a:r>
          </a:p>
        </p:txBody>
      </p:sp>
      <p:sp>
        <p:nvSpPr>
          <p:cNvPr id="16596" name="Text Box 212"/>
          <p:cNvSpPr txBox="1">
            <a:spLocks noChangeArrowheads="1"/>
          </p:cNvSpPr>
          <p:nvPr/>
        </p:nvSpPr>
        <p:spPr bwMode="auto">
          <a:xfrm>
            <a:off x="695401" y="3141664"/>
            <a:ext cx="3456384" cy="46166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dirty="0" err="1">
                <a:solidFill>
                  <a:srgbClr val="3333FF"/>
                </a:solidFill>
              </a:rPr>
              <a:t>Minterm</a:t>
            </a:r>
            <a:r>
              <a:rPr lang="en-US" altLang="ko-KR" sz="2400" dirty="0"/>
              <a:t> of </a:t>
            </a:r>
            <a:r>
              <a:rPr lang="en-US" altLang="ko-KR" sz="2400" b="1" i="1" dirty="0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en-US" altLang="ko-KR" sz="2400" dirty="0"/>
              <a:t> variables</a:t>
            </a:r>
          </a:p>
        </p:txBody>
      </p:sp>
      <p:sp>
        <p:nvSpPr>
          <p:cNvPr id="16597" name="Text Box 213"/>
          <p:cNvSpPr txBox="1">
            <a:spLocks noChangeArrowheads="1"/>
          </p:cNvSpPr>
          <p:nvPr/>
        </p:nvSpPr>
        <p:spPr bwMode="auto">
          <a:xfrm>
            <a:off x="1055442" y="3644901"/>
            <a:ext cx="9144000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dirty="0"/>
              <a:t>A </a:t>
            </a:r>
            <a:r>
              <a:rPr lang="en-US" altLang="ko-KR" sz="2400" b="1" i="1" dirty="0">
                <a:solidFill>
                  <a:srgbClr val="FF0000"/>
                </a:solidFill>
                <a:latin typeface="Times New Roman" pitchFamily="18" charset="0"/>
              </a:rPr>
              <a:t>product</a:t>
            </a:r>
            <a:r>
              <a:rPr lang="en-US" altLang="ko-KR" sz="2400" dirty="0"/>
              <a:t> of </a:t>
            </a:r>
            <a:r>
              <a:rPr lang="en-US" altLang="ko-KR" sz="2400" b="1" i="1" dirty="0">
                <a:solidFill>
                  <a:srgbClr val="3333FF"/>
                </a:solidFill>
                <a:latin typeface="Times New Roman" pitchFamily="18" charset="0"/>
              </a:rPr>
              <a:t>n</a:t>
            </a:r>
            <a:r>
              <a:rPr lang="en-US" altLang="ko-KR" sz="2400" dirty="0"/>
              <a:t> literals in which each variable appears </a:t>
            </a:r>
            <a:r>
              <a:rPr lang="en-US" altLang="ko-KR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exactly once</a:t>
            </a:r>
            <a:r>
              <a:rPr lang="en-US" altLang="ko-KR" sz="2400" dirty="0"/>
              <a:t> in either </a:t>
            </a:r>
            <a:r>
              <a:rPr lang="en-US" altLang="ko-KR" sz="2400" b="1" i="1" dirty="0">
                <a:solidFill>
                  <a:srgbClr val="3333FF"/>
                </a:solidFill>
                <a:latin typeface="Times New Roman" pitchFamily="18" charset="0"/>
              </a:rPr>
              <a:t>true</a:t>
            </a:r>
            <a:r>
              <a:rPr lang="en-US" altLang="ko-KR" sz="2400" dirty="0"/>
              <a:t> or </a:t>
            </a:r>
            <a:r>
              <a:rPr lang="en-US" altLang="ko-KR" sz="2400" b="1" i="1" dirty="0">
                <a:solidFill>
                  <a:srgbClr val="3333FF"/>
                </a:solidFill>
                <a:latin typeface="Times New Roman" pitchFamily="18" charset="0"/>
              </a:rPr>
              <a:t>complemented</a:t>
            </a:r>
            <a:r>
              <a:rPr lang="en-US" altLang="ko-KR" sz="2400" dirty="0"/>
              <a:t> form, but not both</a:t>
            </a:r>
          </a:p>
        </p:txBody>
      </p:sp>
      <p:sp>
        <p:nvSpPr>
          <p:cNvPr id="16598" name="Text Box 214"/>
          <p:cNvSpPr txBox="1">
            <a:spLocks noChangeArrowheads="1"/>
          </p:cNvSpPr>
          <p:nvPr/>
        </p:nvSpPr>
        <p:spPr bwMode="auto">
          <a:xfrm>
            <a:off x="695400" y="4941889"/>
            <a:ext cx="1439863" cy="46166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/>
              <a:t>Notation</a:t>
            </a:r>
          </a:p>
        </p:txBody>
      </p:sp>
      <p:sp>
        <p:nvSpPr>
          <p:cNvPr id="16599" name="Text Box 215"/>
          <p:cNvSpPr txBox="1">
            <a:spLocks noChangeArrowheads="1"/>
          </p:cNvSpPr>
          <p:nvPr/>
        </p:nvSpPr>
        <p:spPr bwMode="auto">
          <a:xfrm>
            <a:off x="1199905" y="5445125"/>
            <a:ext cx="720725" cy="5232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800" b="1" i="1" dirty="0">
                <a:solidFill>
                  <a:srgbClr val="3333FF"/>
                </a:solidFill>
                <a:latin typeface="Times New Roman" pitchFamily="18" charset="0"/>
              </a:rPr>
              <a:t>m</a:t>
            </a:r>
            <a:r>
              <a:rPr lang="en-US" altLang="ko-KR" sz="2800" b="1" i="1" baseline="-25000" dirty="0">
                <a:solidFill>
                  <a:srgbClr val="3333FF"/>
                </a:solidFill>
                <a:latin typeface="Times New Roman" pitchFamily="18" charset="0"/>
              </a:rPr>
              <a:t>i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r>
              <a:rPr kumimoji="0" lang="en-US" altLang="ko-KR" sz="4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3.3 </a:t>
            </a:r>
            <a:r>
              <a:rPr kumimoji="0" lang="en-US" altLang="ko-KR" sz="4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Minterm</a:t>
            </a:r>
            <a:r>
              <a:rPr kumimoji="0" lang="en-US" altLang="ko-KR" sz="4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and Maxterm Expansions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2196" name="Group 3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58463251"/>
                  </p:ext>
                </p:extLst>
              </p:nvPr>
            </p:nvGraphicFramePr>
            <p:xfrm>
              <a:off x="2424114" y="2420939"/>
              <a:ext cx="7426325" cy="4124263"/>
            </p:xfrm>
            <a:graphic>
              <a:graphicData uri="http://schemas.openxmlformats.org/drawingml/2006/table">
                <a:tbl>
                  <a:tblPr/>
                  <a:tblGrid>
                    <a:gridCol w="13684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5576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875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314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76263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kumimoji="1" sz="28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kumimoji="1" sz="24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kumimoji="1" sz="20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Row No.</a:t>
                          </a:r>
                        </a:p>
                      </a:txBody>
                      <a:tcPr marL="90000" marR="90000" marT="46800" marB="4680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kumimoji="1" sz="28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kumimoji="1" sz="24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kumimoji="1" sz="20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A  B  C</a:t>
                          </a:r>
                        </a:p>
                      </a:txBody>
                      <a:tcPr marL="90000" marR="90000" marT="46800" marB="4680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kumimoji="1" sz="28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kumimoji="1" sz="24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kumimoji="1" sz="20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Minterms</a:t>
                          </a:r>
                          <a:endParaRPr kumimoji="1" lang="en-US" altLang="ko-KR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ea typeface="굴림" pitchFamily="50" charset="-127"/>
                          </a:endParaRPr>
                        </a:p>
                      </a:txBody>
                      <a:tcPr marL="90000" marR="90000" marT="46800" marB="4680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9FF99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kumimoji="1" sz="28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kumimoji="1" sz="24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kumimoji="1" sz="20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Maxterms</a:t>
                          </a:r>
                        </a:p>
                      </a:txBody>
                      <a:tcPr marL="90000" marR="90000" marT="46800" marB="4680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8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kumimoji="1" sz="28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kumimoji="1" sz="24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kumimoji="1" sz="20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0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1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2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3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4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5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6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7</a:t>
                          </a:r>
                        </a:p>
                      </a:txBody>
                      <a:tcPr marL="90000" marR="90000" marT="46800" marB="4680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533400" indent="-533400">
                            <a:spcBef>
                              <a:spcPct val="20000"/>
                            </a:spcBef>
                            <a:defRPr kumimoji="1" sz="28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1pPr>
                          <a:lvl2pPr marL="914400" indent="-457200">
                            <a:spcBef>
                              <a:spcPct val="20000"/>
                            </a:spcBef>
                            <a:defRPr kumimoji="1" sz="24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2pPr>
                          <a:lvl3pPr marL="1295400" indent="-381000">
                            <a:spcBef>
                              <a:spcPct val="20000"/>
                            </a:spcBef>
                            <a:defRPr kumimoji="1" sz="20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3pPr>
                          <a:lvl4pPr marL="1714500" indent="-342900"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4pPr>
                          <a:lvl5pPr marL="2171700" indent="-342900"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5pPr>
                          <a:lvl6pPr marL="26289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6pPr>
                          <a:lvl7pPr marL="30861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7pPr>
                          <a:lvl8pPr marL="35433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8pPr>
                          <a:lvl9pPr marL="40005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9pPr>
                        </a:lstStyle>
                        <a:p>
                          <a:pPr marL="533400" marR="0" lvl="0" indent="-53340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0  0  0</a:t>
                          </a:r>
                        </a:p>
                        <a:p>
                          <a:pPr marL="533400" marR="0" lvl="0" indent="-53340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0  0  1</a:t>
                          </a:r>
                        </a:p>
                        <a:p>
                          <a:pPr marL="533400" marR="0" lvl="0" indent="-53340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0  1  0</a:t>
                          </a:r>
                        </a:p>
                        <a:p>
                          <a:pPr marL="533400" marR="0" lvl="0" indent="-53340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0  1  1</a:t>
                          </a:r>
                        </a:p>
                        <a:p>
                          <a:pPr marL="533400" marR="0" lvl="0" indent="-53340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1  0  0</a:t>
                          </a:r>
                        </a:p>
                        <a:p>
                          <a:pPr marL="533400" marR="0" lvl="0" indent="-53340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1  0  1</a:t>
                          </a:r>
                        </a:p>
                        <a:p>
                          <a:pPr marL="533400" marR="0" lvl="0" indent="-53340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1  1  0</a:t>
                          </a:r>
                        </a:p>
                        <a:p>
                          <a:pPr marL="533400" marR="0" lvl="0" indent="-53340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1  1  1</a:t>
                          </a:r>
                        </a:p>
                      </a:txBody>
                      <a:tcPr marL="90000" marR="90000" marT="46800" marB="4680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kumimoji="1" sz="28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kumimoji="1" sz="24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kumimoji="1" sz="20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1" hangingPunct="1">
                            <a:lnSpc>
                              <a:spcPts val="34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kumimoji="1" lang="en-US" altLang="ko-KR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굴림" pitchFamily="50" charset="-127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kumimoji="1" lang="en-US" altLang="ko-KR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굴림" pitchFamily="50" charset="-127"/>
                                  </a:rPr>
                                  <m:t>𝐶</m:t>
                                </m:r>
                                <m:r>
                                  <a:rPr kumimoji="1" lang="en-US" altLang="ko-KR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굴림" pitchFamily="50" charset="-127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kumimoji="1" lang="en-US" altLang="ko-KR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굴림" pitchFamily="50" charset="-127"/>
                                  </a:rPr>
                                  <m:t>𝐵</m:t>
                                </m:r>
                                <m:sSup>
                                  <m:sSupPr>
                                    <m:ctrlP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kumimoji="1" lang="en-US" altLang="ko-KR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굴림" pitchFamily="50" charset="-127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kumimoji="1" lang="en-US" altLang="ko-KR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굴림" pitchFamily="50" charset="-127"/>
                                  </a:rPr>
                                  <m:t>𝐵𝐶</m:t>
                                </m:r>
                                <m:r>
                                  <a:rPr kumimoji="1" lang="en-US" altLang="ko-KR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굴림" pitchFamily="50" charset="-127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r>
                                  <a:rPr kumimoji="1" lang="en-US" altLang="ko-KR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굴림" pitchFamily="50" charset="-127"/>
                                  </a:rPr>
                                  <m:t>𝐴</m:t>
                                </m:r>
                                <m:sSup>
                                  <m:sSupPr>
                                    <m:ctrlP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kumimoji="1" lang="en-US" altLang="ko-KR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굴림" pitchFamily="50" charset="-127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r>
                                  <a:rPr kumimoji="1" lang="en-US" altLang="ko-KR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굴림" pitchFamily="50" charset="-127"/>
                                  </a:rPr>
                                  <m:t>𝐴</m:t>
                                </m:r>
                                <m:sSup>
                                  <m:sSupPr>
                                    <m:ctrlP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kumimoji="1" lang="en-US" altLang="ko-KR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굴림" pitchFamily="50" charset="-127"/>
                                  </a:rPr>
                                  <m:t>𝐶</m:t>
                                </m:r>
                                <m:r>
                                  <a:rPr kumimoji="1" lang="en-US" altLang="ko-KR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굴림" pitchFamily="50" charset="-127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r>
                                  <a:rPr kumimoji="1" lang="en-US" altLang="ko-KR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굴림" pitchFamily="50" charset="-127"/>
                                  </a:rPr>
                                  <m:t>𝐴𝐵</m:t>
                                </m:r>
                                <m:sSup>
                                  <m:sSupPr>
                                    <m:ctrlP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kumimoji="1" lang="en-US" altLang="ko-KR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굴림" pitchFamily="50" charset="-127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r>
                                  <a:rPr kumimoji="1" lang="en-US" altLang="ko-KR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굴림" pitchFamily="50" charset="-127"/>
                                  </a:rPr>
                                  <m:t>𝐴𝐵𝐶</m:t>
                                </m:r>
                                <m:r>
                                  <a:rPr kumimoji="1" lang="en-US" altLang="ko-KR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굴림" pitchFamily="50" charset="-127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en-US" altLang="ko-KR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marL="90000" marR="90000" marT="46800" marB="4680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9FF99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kumimoji="1" sz="28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kumimoji="1" sz="24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kumimoji="1" sz="20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A+B+C</a:t>
                          </a:r>
                          <a:r>
                            <a:rPr kumimoji="1" lang="en-US" altLang="ko-KR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 = </a:t>
                          </a: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M</a:t>
                          </a:r>
                          <a:r>
                            <a:rPr kumimoji="1" lang="en-US" altLang="ko-KR" sz="2400" b="0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0</a:t>
                          </a:r>
                          <a:endParaRPr kumimoji="1" lang="en-US" altLang="ko-KR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</a:endParaRP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A+B+C’</a:t>
                          </a:r>
                          <a:r>
                            <a:rPr kumimoji="1" lang="en-US" altLang="ko-KR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 = </a:t>
                          </a: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M</a:t>
                          </a:r>
                          <a:r>
                            <a:rPr kumimoji="1" lang="en-US" altLang="ko-KR" sz="2400" b="0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1</a:t>
                          </a:r>
                          <a:endParaRPr kumimoji="1" lang="en-US" altLang="ko-KR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</a:endParaRP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A+B’+C</a:t>
                          </a:r>
                          <a:r>
                            <a:rPr kumimoji="1" lang="en-US" altLang="ko-KR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 = </a:t>
                          </a: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M</a:t>
                          </a:r>
                          <a:r>
                            <a:rPr kumimoji="1" lang="en-US" altLang="ko-KR" sz="2400" b="0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2</a:t>
                          </a:r>
                          <a:endParaRPr kumimoji="1" lang="en-US" altLang="ko-KR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</a:endParaRP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A+B’+C’</a:t>
                          </a:r>
                          <a:r>
                            <a:rPr kumimoji="1" lang="en-US" altLang="ko-KR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 = </a:t>
                          </a: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M</a:t>
                          </a:r>
                          <a:r>
                            <a:rPr kumimoji="1" lang="en-US" altLang="ko-KR" sz="2400" b="0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3</a:t>
                          </a:r>
                          <a:endParaRPr kumimoji="1" lang="en-US" altLang="ko-KR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</a:endParaRP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A’+B+C</a:t>
                          </a:r>
                          <a:r>
                            <a:rPr kumimoji="1" lang="en-US" altLang="ko-KR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 = </a:t>
                          </a: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M</a:t>
                          </a:r>
                          <a:r>
                            <a:rPr kumimoji="1" lang="en-US" altLang="ko-KR" sz="2400" b="0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4</a:t>
                          </a:r>
                          <a:endParaRPr kumimoji="1" lang="en-US" altLang="ko-KR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</a:endParaRP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A’+B+C’</a:t>
                          </a:r>
                          <a:r>
                            <a:rPr kumimoji="1" lang="en-US" altLang="ko-KR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 = </a:t>
                          </a: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M</a:t>
                          </a:r>
                          <a:r>
                            <a:rPr kumimoji="1" lang="en-US" altLang="ko-KR" sz="2400" b="0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5</a:t>
                          </a:r>
                          <a:endParaRPr kumimoji="1" lang="en-US" altLang="ko-KR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</a:endParaRP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A’+B’+C</a:t>
                          </a:r>
                          <a:r>
                            <a:rPr kumimoji="1" lang="en-US" altLang="ko-KR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 = </a:t>
                          </a: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M</a:t>
                          </a:r>
                          <a:r>
                            <a:rPr kumimoji="1" lang="en-US" altLang="ko-KR" sz="2400" b="0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6</a:t>
                          </a:r>
                          <a:endParaRPr kumimoji="1" lang="en-US" altLang="ko-KR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</a:endParaRP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A’+B’+C’</a:t>
                          </a:r>
                          <a:r>
                            <a:rPr kumimoji="1" lang="en-US" altLang="ko-KR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 = </a:t>
                          </a: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M</a:t>
                          </a:r>
                          <a:r>
                            <a:rPr kumimoji="1" lang="en-US" altLang="ko-KR" sz="2400" b="0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7</a:t>
                          </a:r>
                        </a:p>
                      </a:txBody>
                      <a:tcPr marL="90000" marR="90000" marT="46800" marB="4680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2196" name="Group 36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558463251"/>
                  </p:ext>
                </p:extLst>
              </p:nvPr>
            </p:nvGraphicFramePr>
            <p:xfrm>
              <a:off x="2424114" y="2420939"/>
              <a:ext cx="7426325" cy="4124263"/>
            </p:xfrm>
            <a:graphic>
              <a:graphicData uri="http://schemas.openxmlformats.org/drawingml/2006/table">
                <a:tbl>
                  <a:tblPr/>
                  <a:tblGrid>
                    <a:gridCol w="13684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5576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875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314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76263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kumimoji="1" sz="28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kumimoji="1" sz="24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kumimoji="1" sz="20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Row No.</a:t>
                          </a:r>
                        </a:p>
                      </a:txBody>
                      <a:tcPr marL="90000" marR="90000" marT="46800" marB="4680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kumimoji="1" sz="28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kumimoji="1" sz="24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kumimoji="1" sz="20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A  B  C</a:t>
                          </a:r>
                        </a:p>
                      </a:txBody>
                      <a:tcPr marL="90000" marR="90000" marT="46800" marB="4680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kumimoji="1" sz="28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kumimoji="1" sz="24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kumimoji="1" sz="20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Minterms</a:t>
                          </a:r>
                          <a:endParaRPr kumimoji="1" lang="en-US" altLang="ko-KR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ea typeface="굴림" pitchFamily="50" charset="-127"/>
                          </a:endParaRPr>
                        </a:p>
                      </a:txBody>
                      <a:tcPr marL="90000" marR="90000" marT="46800" marB="4680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99FF99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kumimoji="1" sz="28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kumimoji="1" sz="24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kumimoji="1" sz="20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Maxterms</a:t>
                          </a:r>
                        </a:p>
                      </a:txBody>
                      <a:tcPr marL="90000" marR="90000" marT="46800" marB="4680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54800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kumimoji="1" sz="28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kumimoji="1" sz="24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kumimoji="1" sz="20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0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1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2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3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4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5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6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7</a:t>
                          </a:r>
                        </a:p>
                      </a:txBody>
                      <a:tcPr marL="90000" marR="90000" marT="46800" marB="4680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533400" indent="-533400">
                            <a:spcBef>
                              <a:spcPct val="20000"/>
                            </a:spcBef>
                            <a:defRPr kumimoji="1" sz="28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1pPr>
                          <a:lvl2pPr marL="914400" indent="-457200">
                            <a:spcBef>
                              <a:spcPct val="20000"/>
                            </a:spcBef>
                            <a:defRPr kumimoji="1" sz="24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2pPr>
                          <a:lvl3pPr marL="1295400" indent="-381000">
                            <a:spcBef>
                              <a:spcPct val="20000"/>
                            </a:spcBef>
                            <a:defRPr kumimoji="1" sz="20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3pPr>
                          <a:lvl4pPr marL="1714500" indent="-342900"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4pPr>
                          <a:lvl5pPr marL="2171700" indent="-342900"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5pPr>
                          <a:lvl6pPr marL="26289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6pPr>
                          <a:lvl7pPr marL="30861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7pPr>
                          <a:lvl8pPr marL="35433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8pPr>
                          <a:lvl9pPr marL="40005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9pPr>
                        </a:lstStyle>
                        <a:p>
                          <a:pPr marL="533400" marR="0" lvl="0" indent="-53340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0  0  0</a:t>
                          </a:r>
                        </a:p>
                        <a:p>
                          <a:pPr marL="533400" marR="0" lvl="0" indent="-53340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0  0  1</a:t>
                          </a:r>
                        </a:p>
                        <a:p>
                          <a:pPr marL="533400" marR="0" lvl="0" indent="-53340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0  1  0</a:t>
                          </a:r>
                        </a:p>
                        <a:p>
                          <a:pPr marL="533400" marR="0" lvl="0" indent="-53340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0  1  1</a:t>
                          </a:r>
                        </a:p>
                        <a:p>
                          <a:pPr marL="533400" marR="0" lvl="0" indent="-53340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1  0  0</a:t>
                          </a:r>
                        </a:p>
                        <a:p>
                          <a:pPr marL="533400" marR="0" lvl="0" indent="-53340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1  0  1</a:t>
                          </a:r>
                        </a:p>
                        <a:p>
                          <a:pPr marL="533400" marR="0" lvl="0" indent="-53340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1  1  0</a:t>
                          </a:r>
                        </a:p>
                        <a:p>
                          <a:pPr marL="533400" marR="0" lvl="0" indent="-53340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1  1  1</a:t>
                          </a:r>
                        </a:p>
                      </a:txBody>
                      <a:tcPr marL="90000" marR="90000" marT="46800" marB="4680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0000" marR="90000" marT="46800" marB="4680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48688" t="-16838" r="-112245" b="-378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kumimoji="1" sz="28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kumimoji="1" sz="24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kumimoji="1" sz="20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A+B+C</a:t>
                          </a:r>
                          <a:r>
                            <a:rPr kumimoji="1" lang="en-US" altLang="ko-KR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 = </a:t>
                          </a: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M</a:t>
                          </a:r>
                          <a:r>
                            <a:rPr kumimoji="1" lang="en-US" altLang="ko-KR" sz="2400" b="0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0</a:t>
                          </a:r>
                          <a:endParaRPr kumimoji="1" lang="en-US" altLang="ko-KR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</a:endParaRP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A+B+C’</a:t>
                          </a:r>
                          <a:r>
                            <a:rPr kumimoji="1" lang="en-US" altLang="ko-KR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 = </a:t>
                          </a: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M</a:t>
                          </a:r>
                          <a:r>
                            <a:rPr kumimoji="1" lang="en-US" altLang="ko-KR" sz="2400" b="0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1</a:t>
                          </a:r>
                          <a:endParaRPr kumimoji="1" lang="en-US" altLang="ko-KR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</a:endParaRP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A+B’+C</a:t>
                          </a:r>
                          <a:r>
                            <a:rPr kumimoji="1" lang="en-US" altLang="ko-KR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 = </a:t>
                          </a: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M</a:t>
                          </a:r>
                          <a:r>
                            <a:rPr kumimoji="1" lang="en-US" altLang="ko-KR" sz="2400" b="0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2</a:t>
                          </a:r>
                          <a:endParaRPr kumimoji="1" lang="en-US" altLang="ko-KR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</a:endParaRP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A+B’+C’</a:t>
                          </a:r>
                          <a:r>
                            <a:rPr kumimoji="1" lang="en-US" altLang="ko-KR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 = </a:t>
                          </a: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M</a:t>
                          </a:r>
                          <a:r>
                            <a:rPr kumimoji="1" lang="en-US" altLang="ko-KR" sz="2400" b="0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3</a:t>
                          </a:r>
                          <a:endParaRPr kumimoji="1" lang="en-US" altLang="ko-KR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</a:endParaRP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A’+B+C</a:t>
                          </a:r>
                          <a:r>
                            <a:rPr kumimoji="1" lang="en-US" altLang="ko-KR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 = </a:t>
                          </a: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M</a:t>
                          </a:r>
                          <a:r>
                            <a:rPr kumimoji="1" lang="en-US" altLang="ko-KR" sz="2400" b="0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4</a:t>
                          </a:r>
                          <a:endParaRPr kumimoji="1" lang="en-US" altLang="ko-KR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</a:endParaRP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A’+B+C’</a:t>
                          </a:r>
                          <a:r>
                            <a:rPr kumimoji="1" lang="en-US" altLang="ko-KR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 = </a:t>
                          </a: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M</a:t>
                          </a:r>
                          <a:r>
                            <a:rPr kumimoji="1" lang="en-US" altLang="ko-KR" sz="2400" b="0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5</a:t>
                          </a:r>
                          <a:endParaRPr kumimoji="1" lang="en-US" altLang="ko-KR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</a:endParaRP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A’+B’+C</a:t>
                          </a:r>
                          <a:r>
                            <a:rPr kumimoji="1" lang="en-US" altLang="ko-KR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 = </a:t>
                          </a: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M</a:t>
                          </a:r>
                          <a:r>
                            <a:rPr kumimoji="1" lang="en-US" altLang="ko-KR" sz="2400" b="0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6</a:t>
                          </a:r>
                          <a:endParaRPr kumimoji="1" lang="en-US" altLang="ko-KR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</a:endParaRP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A’+B’+C’</a:t>
                          </a:r>
                          <a:r>
                            <a:rPr kumimoji="1" lang="en-US" altLang="ko-KR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 = </a:t>
                          </a: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M</a:t>
                          </a:r>
                          <a:r>
                            <a:rPr kumimoji="1" lang="en-US" altLang="ko-KR" sz="2400" b="0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7</a:t>
                          </a:r>
                        </a:p>
                      </a:txBody>
                      <a:tcPr marL="90000" marR="90000" marT="46800" marB="4680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92182" name="Text Box 22"/>
          <p:cNvSpPr txBox="1">
            <a:spLocks noChangeArrowheads="1"/>
          </p:cNvSpPr>
          <p:nvPr/>
        </p:nvSpPr>
        <p:spPr bwMode="auto">
          <a:xfrm>
            <a:off x="695400" y="1844676"/>
            <a:ext cx="3456384" cy="46166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dirty="0" err="1">
                <a:solidFill>
                  <a:srgbClr val="3333FF"/>
                </a:solidFill>
              </a:rPr>
              <a:t>Minterm</a:t>
            </a:r>
            <a:r>
              <a:rPr lang="en-US" altLang="ko-KR" sz="2400" dirty="0"/>
              <a:t> of </a:t>
            </a:r>
            <a:r>
              <a:rPr lang="en-US" altLang="ko-KR" sz="2400" b="1" dirty="0">
                <a:solidFill>
                  <a:schemeClr val="accent2"/>
                </a:solidFill>
                <a:latin typeface="Times New Roman" pitchFamily="18" charset="0"/>
              </a:rPr>
              <a:t>3</a:t>
            </a:r>
            <a:r>
              <a:rPr lang="en-US" altLang="ko-KR" sz="2400" dirty="0"/>
              <a:t> variables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4755" name="Object 1027"/>
              <p:cNvSpPr txBox="1"/>
              <p:nvPr/>
            </p:nvSpPr>
            <p:spPr bwMode="auto">
              <a:xfrm>
                <a:off x="1631504" y="3933056"/>
                <a:ext cx="5976590" cy="384175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𝐴𝐵𝐶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74755" name="Object 10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504" y="3933056"/>
                <a:ext cx="5976590" cy="384175"/>
              </a:xfrm>
              <a:prstGeom prst="rect">
                <a:avLst/>
              </a:prstGeom>
              <a:blipFill>
                <a:blip r:embed="rId2"/>
                <a:stretch>
                  <a:fillRect b="-44444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757" name="Object 1029"/>
              <p:cNvSpPr txBox="1"/>
              <p:nvPr/>
            </p:nvSpPr>
            <p:spPr bwMode="auto">
              <a:xfrm>
                <a:off x="1631504" y="4537893"/>
                <a:ext cx="5614988" cy="4699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74757" name="Object 10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504" y="4537893"/>
                <a:ext cx="5614988" cy="469900"/>
              </a:xfrm>
              <a:prstGeom prst="rect">
                <a:avLst/>
              </a:prstGeom>
              <a:blipFill>
                <a:blip r:embed="rId3"/>
                <a:stretch>
                  <a:fillRect b="-18182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758" name="Object 1030"/>
              <p:cNvSpPr txBox="1"/>
              <p:nvPr/>
            </p:nvSpPr>
            <p:spPr bwMode="auto">
              <a:xfrm>
                <a:off x="1775594" y="5157192"/>
                <a:ext cx="4032374" cy="92605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(3,4,5,6,7)</m:t>
                          </m:r>
                        </m:e>
                      </m:nary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74758" name="Object 10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5594" y="5157192"/>
                <a:ext cx="4032374" cy="92605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759" name="Rectangle 1031"/>
          <p:cNvSpPr>
            <a:spLocks noChangeArrowheads="1"/>
          </p:cNvSpPr>
          <p:nvPr/>
        </p:nvSpPr>
        <p:spPr bwMode="auto">
          <a:xfrm>
            <a:off x="1524000" y="274638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1pPr>
            <a:lvl2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 sz="4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3.3 </a:t>
            </a:r>
            <a:r>
              <a:rPr kumimoji="0" lang="en-US" altLang="ko-KR" sz="4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Minterm</a:t>
            </a:r>
            <a:r>
              <a:rPr kumimoji="0" lang="en-US" altLang="ko-KR" sz="4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and Maxterm Expansions</a:t>
            </a:r>
          </a:p>
        </p:txBody>
      </p:sp>
      <p:sp>
        <p:nvSpPr>
          <p:cNvPr id="74760" name="Text Box 1032"/>
          <p:cNvSpPr txBox="1">
            <a:spLocks noChangeArrowheads="1"/>
          </p:cNvSpPr>
          <p:nvPr/>
        </p:nvSpPr>
        <p:spPr bwMode="auto">
          <a:xfrm>
            <a:off x="694533" y="1844824"/>
            <a:ext cx="4321347" cy="184550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 wrap="square" anchor="ctr">
            <a:spAutoFit/>
          </a:bodyPr>
          <a:lstStyle/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ko-KR" sz="2400"/>
              <a:t>Sum of minterms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ko-KR" sz="2400"/>
              <a:t>Minterm expansion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ko-KR" sz="2400"/>
              <a:t>Standard sum of products</a:t>
            </a:r>
          </a:p>
          <a:p>
            <a:pPr>
              <a:lnSpc>
                <a:spcPts val="3500"/>
              </a:lnSpc>
              <a:spcBef>
                <a:spcPts val="0"/>
              </a:spcBef>
            </a:pPr>
            <a:r>
              <a:rPr lang="en-US" altLang="ko-KR" sz="2400"/>
              <a:t>Canonical sum of products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r>
              <a:rPr kumimoji="0" lang="en-US" altLang="ko-KR" sz="4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3.3 </a:t>
            </a:r>
            <a:r>
              <a:rPr kumimoji="0" lang="en-US" altLang="ko-KR" sz="4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Minterm</a:t>
            </a:r>
            <a:r>
              <a:rPr kumimoji="0" lang="en-US" altLang="ko-KR" sz="4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and Maxterm Expansions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695400" y="1887215"/>
            <a:ext cx="3960687" cy="46166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dirty="0" err="1">
                <a:solidFill>
                  <a:srgbClr val="3333FF"/>
                </a:solidFill>
              </a:rPr>
              <a:t>Maxterm</a:t>
            </a:r>
            <a:r>
              <a:rPr lang="en-US" altLang="ko-KR" sz="2400" dirty="0"/>
              <a:t> of </a:t>
            </a:r>
            <a:r>
              <a:rPr lang="en-US" altLang="ko-KR" sz="2400" b="1" i="1" dirty="0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en-US" altLang="ko-KR" sz="2400" dirty="0"/>
              <a:t> variables</a:t>
            </a: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1127074" y="2415433"/>
            <a:ext cx="8713342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dirty="0"/>
              <a:t>A </a:t>
            </a:r>
            <a:r>
              <a:rPr lang="en-US" altLang="ko-KR" sz="2400" b="1" i="1" dirty="0">
                <a:solidFill>
                  <a:srgbClr val="FF0000"/>
                </a:solidFill>
                <a:latin typeface="Times New Roman" pitchFamily="18" charset="0"/>
              </a:rPr>
              <a:t>sum</a:t>
            </a:r>
            <a:r>
              <a:rPr lang="en-US" altLang="ko-KR" sz="2400" dirty="0"/>
              <a:t> of </a:t>
            </a:r>
            <a:r>
              <a:rPr lang="en-US" altLang="ko-KR" sz="2400" b="1" i="1" dirty="0">
                <a:solidFill>
                  <a:srgbClr val="3333FF"/>
                </a:solidFill>
                <a:latin typeface="Times New Roman" pitchFamily="18" charset="0"/>
              </a:rPr>
              <a:t>n</a:t>
            </a:r>
            <a:r>
              <a:rPr lang="en-US" altLang="ko-KR" sz="2400" dirty="0"/>
              <a:t> literals in which each variable appears </a:t>
            </a:r>
            <a:r>
              <a:rPr lang="en-US" altLang="ko-KR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exactly once</a:t>
            </a:r>
            <a:r>
              <a:rPr lang="en-US" altLang="ko-KR" sz="2400" dirty="0">
                <a:solidFill>
                  <a:srgbClr val="3333FF"/>
                </a:solidFill>
              </a:rPr>
              <a:t> </a:t>
            </a:r>
            <a:r>
              <a:rPr lang="en-US" altLang="ko-KR" sz="2400" dirty="0"/>
              <a:t>in either </a:t>
            </a:r>
            <a:r>
              <a:rPr lang="en-US" altLang="ko-KR" sz="2400" b="1" i="1" dirty="0">
                <a:solidFill>
                  <a:srgbClr val="3333FF"/>
                </a:solidFill>
                <a:latin typeface="Times New Roman" pitchFamily="18" charset="0"/>
              </a:rPr>
              <a:t>true</a:t>
            </a:r>
            <a:r>
              <a:rPr lang="en-US" altLang="ko-KR" sz="2400" dirty="0"/>
              <a:t> or </a:t>
            </a:r>
            <a:r>
              <a:rPr lang="en-US" altLang="ko-KR" sz="2400" b="1" i="1" dirty="0">
                <a:solidFill>
                  <a:srgbClr val="3333FF"/>
                </a:solidFill>
                <a:latin typeface="Times New Roman" pitchFamily="18" charset="0"/>
              </a:rPr>
              <a:t>complemented</a:t>
            </a:r>
            <a:r>
              <a:rPr lang="en-US" altLang="ko-KR" sz="2400" dirty="0"/>
              <a:t> form, but not both</a:t>
            </a:r>
          </a:p>
        </p:txBody>
      </p:sp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695400" y="3831431"/>
            <a:ext cx="1439863" cy="46166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/>
              <a:t>Notation</a:t>
            </a: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1343472" y="4439262"/>
            <a:ext cx="720725" cy="52322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800" b="1" i="1">
                <a:solidFill>
                  <a:schemeClr val="accent2"/>
                </a:solidFill>
                <a:latin typeface="Times New Roman" pitchFamily="18" charset="0"/>
              </a:rPr>
              <a:t>M</a:t>
            </a:r>
            <a:r>
              <a:rPr lang="en-US" altLang="ko-KR" sz="2800" b="1" i="1" baseline="-25000">
                <a:solidFill>
                  <a:schemeClr val="accent2"/>
                </a:solidFill>
                <a:latin typeface="Times New Roman" pitchFamily="18" charset="0"/>
              </a:rPr>
              <a:t>i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id="{228D2BF0-1667-42E4-83E3-745F2D6E4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552" y="2060849"/>
            <a:ext cx="8382000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lvl="0" algn="ctr" eaLnBrk="1" hangingPunct="1"/>
            <a:r>
              <a:rPr lang="en-US" altLang="ko-KR" sz="4000" dirty="0">
                <a:solidFill>
                  <a:srgbClr val="0033CC"/>
                </a:solidFill>
              </a:rPr>
              <a:t>Part</a:t>
            </a:r>
            <a:r>
              <a:rPr lang="ko-KR" altLang="en-US" sz="4000" dirty="0">
                <a:solidFill>
                  <a:srgbClr val="0033CC"/>
                </a:solidFill>
              </a:rPr>
              <a:t> </a:t>
            </a:r>
            <a:r>
              <a:rPr lang="en-US" altLang="ko-KR" sz="4000" dirty="0">
                <a:solidFill>
                  <a:srgbClr val="0033CC"/>
                </a:solidFill>
              </a:rPr>
              <a:t>1</a:t>
            </a:r>
            <a:br>
              <a:rPr lang="en-US" altLang="ko-KR" sz="4000" dirty="0">
                <a:solidFill>
                  <a:srgbClr val="EC8C00"/>
                </a:solidFill>
                <a:latin typeface="Arial Narrow" pitchFamily="34" charset="0"/>
              </a:rPr>
            </a:br>
            <a:br>
              <a:rPr lang="en-US" altLang="ko-KR" sz="4000" dirty="0">
                <a:solidFill>
                  <a:srgbClr val="EC8C00"/>
                </a:solidFill>
                <a:latin typeface="Arial Narrow" pitchFamily="34" charset="0"/>
              </a:rPr>
            </a:br>
            <a:r>
              <a:rPr lang="en-US" altLang="ko-KR" sz="4000" dirty="0"/>
              <a:t>Applications of Boolean Algebra/ </a:t>
            </a:r>
            <a:br>
              <a:rPr lang="en-US" altLang="ko-KR" sz="4000" dirty="0"/>
            </a:br>
            <a:r>
              <a:rPr lang="en-US" altLang="ko-KR" sz="4000" dirty="0" err="1">
                <a:solidFill>
                  <a:srgbClr val="3333FF"/>
                </a:solidFill>
              </a:rPr>
              <a:t>Minterm</a:t>
            </a:r>
            <a:r>
              <a:rPr lang="en-US" altLang="ko-KR" sz="4000" dirty="0"/>
              <a:t> and </a:t>
            </a:r>
            <a:r>
              <a:rPr lang="en-US" altLang="ko-KR" sz="4000" dirty="0">
                <a:solidFill>
                  <a:srgbClr val="3333FF"/>
                </a:solidFill>
              </a:rPr>
              <a:t>Maxterm</a:t>
            </a:r>
            <a:r>
              <a:rPr lang="en-US" altLang="ko-KR" sz="4000" dirty="0"/>
              <a:t> Expansions</a:t>
            </a:r>
          </a:p>
        </p:txBody>
      </p:sp>
    </p:spTree>
    <p:extLst>
      <p:ext uri="{BB962C8B-B14F-4D97-AF65-F5344CB8AC3E}">
        <p14:creationId xmlns:p14="http://schemas.microsoft.com/office/powerpoint/2010/main" val="11570978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r>
              <a:rPr kumimoji="0" lang="en-US" altLang="ko-KR" sz="4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3.3 </a:t>
            </a:r>
            <a:r>
              <a:rPr kumimoji="0" lang="en-US" altLang="ko-KR" sz="4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Minterm</a:t>
            </a:r>
            <a:r>
              <a:rPr kumimoji="0" lang="en-US" altLang="ko-KR" sz="4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and Maxterm Expansions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Group 36">
                <a:extLst>
                  <a:ext uri="{FF2B5EF4-FFF2-40B4-BE49-F238E27FC236}">
                    <a16:creationId xmlns:a16="http://schemas.microsoft.com/office/drawing/2014/main" id="{6AFAAEF6-31F9-41BF-9498-463D45C3A65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96873234"/>
                  </p:ext>
                </p:extLst>
              </p:nvPr>
            </p:nvGraphicFramePr>
            <p:xfrm>
              <a:off x="2424114" y="2420939"/>
              <a:ext cx="7426325" cy="4124263"/>
            </p:xfrm>
            <a:graphic>
              <a:graphicData uri="http://schemas.openxmlformats.org/drawingml/2006/table">
                <a:tbl>
                  <a:tblPr/>
                  <a:tblGrid>
                    <a:gridCol w="13684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5576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875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314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76263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kumimoji="1" sz="28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kumimoji="1" sz="24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kumimoji="1" sz="20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Row No.</a:t>
                          </a:r>
                        </a:p>
                      </a:txBody>
                      <a:tcPr marL="90000" marR="90000" marT="46800" marB="4680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kumimoji="1" sz="28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kumimoji="1" sz="24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kumimoji="1" sz="20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A  B  C</a:t>
                          </a:r>
                        </a:p>
                      </a:txBody>
                      <a:tcPr marL="90000" marR="90000" marT="46800" marB="4680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kumimoji="1" sz="28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kumimoji="1" sz="24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kumimoji="1" sz="20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Minterms</a:t>
                          </a:r>
                          <a:endParaRPr kumimoji="1" lang="en-US" altLang="ko-KR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ea typeface="굴림" pitchFamily="50" charset="-127"/>
                          </a:endParaRPr>
                        </a:p>
                      </a:txBody>
                      <a:tcPr marL="90000" marR="90000" marT="46800" marB="4680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kumimoji="1" sz="28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kumimoji="1" sz="24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kumimoji="1" sz="20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Maxterms</a:t>
                          </a:r>
                        </a:p>
                      </a:txBody>
                      <a:tcPr marL="90000" marR="90000" marT="46800" marB="4680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240088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kumimoji="1" sz="28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kumimoji="1" sz="24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kumimoji="1" sz="20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0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1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2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3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4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5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6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7</a:t>
                          </a:r>
                        </a:p>
                      </a:txBody>
                      <a:tcPr marL="90000" marR="90000" marT="46800" marB="4680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533400" indent="-533400">
                            <a:spcBef>
                              <a:spcPct val="20000"/>
                            </a:spcBef>
                            <a:defRPr kumimoji="1" sz="28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1pPr>
                          <a:lvl2pPr marL="914400" indent="-457200">
                            <a:spcBef>
                              <a:spcPct val="20000"/>
                            </a:spcBef>
                            <a:defRPr kumimoji="1" sz="24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2pPr>
                          <a:lvl3pPr marL="1295400" indent="-381000">
                            <a:spcBef>
                              <a:spcPct val="20000"/>
                            </a:spcBef>
                            <a:defRPr kumimoji="1" sz="20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3pPr>
                          <a:lvl4pPr marL="1714500" indent="-342900"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4pPr>
                          <a:lvl5pPr marL="2171700" indent="-342900"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5pPr>
                          <a:lvl6pPr marL="26289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6pPr>
                          <a:lvl7pPr marL="30861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7pPr>
                          <a:lvl8pPr marL="35433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8pPr>
                          <a:lvl9pPr marL="40005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9pPr>
                        </a:lstStyle>
                        <a:p>
                          <a:pPr marL="533400" marR="0" lvl="0" indent="-53340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0  0  0</a:t>
                          </a:r>
                        </a:p>
                        <a:p>
                          <a:pPr marL="533400" marR="0" lvl="0" indent="-53340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0  0  1</a:t>
                          </a:r>
                        </a:p>
                        <a:p>
                          <a:pPr marL="533400" marR="0" lvl="0" indent="-53340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0  1  0</a:t>
                          </a:r>
                        </a:p>
                        <a:p>
                          <a:pPr marL="533400" marR="0" lvl="0" indent="-53340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0  1  1</a:t>
                          </a:r>
                        </a:p>
                        <a:p>
                          <a:pPr marL="533400" marR="0" lvl="0" indent="-53340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1  0  0</a:t>
                          </a:r>
                        </a:p>
                        <a:p>
                          <a:pPr marL="533400" marR="0" lvl="0" indent="-53340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1  0  1</a:t>
                          </a:r>
                        </a:p>
                        <a:p>
                          <a:pPr marL="533400" marR="0" lvl="0" indent="-53340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1  1  0</a:t>
                          </a:r>
                        </a:p>
                        <a:p>
                          <a:pPr marL="533400" marR="0" lvl="0" indent="-53340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1  1  1</a:t>
                          </a:r>
                        </a:p>
                      </a:txBody>
                      <a:tcPr marL="90000" marR="90000" marT="46800" marB="4680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kumimoji="1" sz="28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kumimoji="1" sz="24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kumimoji="1" sz="20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1" hangingPunct="1">
                            <a:lnSpc>
                              <a:spcPts val="34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kumimoji="1" lang="en-US" altLang="ko-KR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굴림" pitchFamily="50" charset="-127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0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kumimoji="1" lang="en-US" altLang="ko-KR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굴림" pitchFamily="50" charset="-127"/>
                                  </a:rPr>
                                  <m:t>𝐶</m:t>
                                </m:r>
                                <m:r>
                                  <a:rPr kumimoji="1" lang="en-US" altLang="ko-KR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굴림" pitchFamily="50" charset="-127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kumimoji="1" lang="en-US" altLang="ko-KR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굴림" pitchFamily="50" charset="-127"/>
                                  </a:rPr>
                                  <m:t>𝐵</m:t>
                                </m:r>
                                <m:sSup>
                                  <m:sSupPr>
                                    <m:ctrlP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kumimoji="1" lang="en-US" altLang="ko-KR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굴림" pitchFamily="50" charset="-127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kumimoji="1" lang="en-US" altLang="ko-KR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굴림" pitchFamily="50" charset="-127"/>
                                  </a:rPr>
                                  <m:t>𝐵𝐶</m:t>
                                </m:r>
                                <m:r>
                                  <a:rPr kumimoji="1" lang="en-US" altLang="ko-KR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굴림" pitchFamily="50" charset="-127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r>
                                  <a:rPr kumimoji="1" lang="en-US" altLang="ko-KR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굴림" pitchFamily="50" charset="-127"/>
                                  </a:rPr>
                                  <m:t>𝐴</m:t>
                                </m:r>
                                <m:sSup>
                                  <m:sSupPr>
                                    <m:ctrlP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kumimoji="1" lang="en-US" altLang="ko-KR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굴림" pitchFamily="50" charset="-127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r>
                                  <a:rPr kumimoji="1" lang="en-US" altLang="ko-KR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굴림" pitchFamily="50" charset="-127"/>
                                  </a:rPr>
                                  <m:t>𝐴</m:t>
                                </m:r>
                                <m:sSup>
                                  <m:sSupPr>
                                    <m:ctrlP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kumimoji="1" lang="en-US" altLang="ko-KR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굴림" pitchFamily="50" charset="-127"/>
                                  </a:rPr>
                                  <m:t>𝐶</m:t>
                                </m:r>
                                <m:r>
                                  <a:rPr kumimoji="1" lang="en-US" altLang="ko-KR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굴림" pitchFamily="50" charset="-127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5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r>
                                  <a:rPr kumimoji="1" lang="en-US" altLang="ko-KR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굴림" pitchFamily="50" charset="-127"/>
                                  </a:rPr>
                                  <m:t>𝐴𝐵</m:t>
                                </m:r>
                                <m:sSup>
                                  <m:sSupPr>
                                    <m:ctrlP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′</m:t>
                                    </m:r>
                                  </m:sup>
                                </m:sSup>
                                <m:r>
                                  <a:rPr kumimoji="1" lang="en-US" altLang="ko-KR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굴림" pitchFamily="50" charset="-127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6</m:t>
                                    </m:r>
                                  </m:sub>
                                </m:sSub>
                              </m:oMath>
                              <m:oMath xmlns:m="http://schemas.openxmlformats.org/officeDocument/2006/math">
                                <m:r>
                                  <a:rPr kumimoji="1" lang="en-US" altLang="ko-KR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굴림" pitchFamily="50" charset="-127"/>
                                  </a:rPr>
                                  <m:t>𝐴𝐵𝐶</m:t>
                                </m:r>
                                <m:r>
                                  <a:rPr kumimoji="1" lang="en-US" altLang="ko-KR" sz="2400" b="0" i="1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굴림" pitchFamily="50" charset="-127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kumimoji="1" lang="en-US" altLang="ko-KR" sz="24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굴림" pitchFamily="50" charset="-127"/>
                                      </a:rPr>
                                      <m:t>7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1" lang="en-US" altLang="ko-KR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굴림" pitchFamily="50" charset="-127"/>
                            <a:ea typeface="굴림" pitchFamily="50" charset="-127"/>
                          </a:endParaRPr>
                        </a:p>
                      </a:txBody>
                      <a:tcPr marL="90000" marR="90000" marT="46800" marB="4680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kumimoji="1" sz="28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kumimoji="1" sz="24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kumimoji="1" sz="20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A+B+C</a:t>
                          </a:r>
                          <a:r>
                            <a:rPr kumimoji="1" lang="en-US" altLang="ko-KR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 = </a:t>
                          </a: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M</a:t>
                          </a:r>
                          <a:r>
                            <a:rPr kumimoji="1" lang="en-US" altLang="ko-KR" sz="2400" b="0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0</a:t>
                          </a:r>
                          <a:endParaRPr kumimoji="1" lang="en-US" altLang="ko-KR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</a:endParaRP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A+B+C’</a:t>
                          </a:r>
                          <a:r>
                            <a:rPr kumimoji="1" lang="en-US" altLang="ko-KR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 = </a:t>
                          </a: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M</a:t>
                          </a:r>
                          <a:r>
                            <a:rPr kumimoji="1" lang="en-US" altLang="ko-KR" sz="2400" b="0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1</a:t>
                          </a:r>
                          <a:endParaRPr kumimoji="1" lang="en-US" altLang="ko-KR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</a:endParaRP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A+B’+C</a:t>
                          </a:r>
                          <a:r>
                            <a:rPr kumimoji="1" lang="en-US" altLang="ko-KR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 = </a:t>
                          </a: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M</a:t>
                          </a:r>
                          <a:r>
                            <a:rPr kumimoji="1" lang="en-US" altLang="ko-KR" sz="2400" b="0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2</a:t>
                          </a:r>
                          <a:endParaRPr kumimoji="1" lang="en-US" altLang="ko-KR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</a:endParaRP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A+B’+C’</a:t>
                          </a:r>
                          <a:r>
                            <a:rPr kumimoji="1" lang="en-US" altLang="ko-KR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 = </a:t>
                          </a: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M</a:t>
                          </a:r>
                          <a:r>
                            <a:rPr kumimoji="1" lang="en-US" altLang="ko-KR" sz="2400" b="0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3</a:t>
                          </a:r>
                          <a:endParaRPr kumimoji="1" lang="en-US" altLang="ko-KR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</a:endParaRP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A’+B+C</a:t>
                          </a:r>
                          <a:r>
                            <a:rPr kumimoji="1" lang="en-US" altLang="ko-KR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 = </a:t>
                          </a: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M</a:t>
                          </a:r>
                          <a:r>
                            <a:rPr kumimoji="1" lang="en-US" altLang="ko-KR" sz="2400" b="0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4</a:t>
                          </a:r>
                          <a:endParaRPr kumimoji="1" lang="en-US" altLang="ko-KR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</a:endParaRP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A’+B+C’</a:t>
                          </a:r>
                          <a:r>
                            <a:rPr kumimoji="1" lang="en-US" altLang="ko-KR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 = </a:t>
                          </a: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M</a:t>
                          </a:r>
                          <a:r>
                            <a:rPr kumimoji="1" lang="en-US" altLang="ko-KR" sz="2400" b="0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5</a:t>
                          </a:r>
                          <a:endParaRPr kumimoji="1" lang="en-US" altLang="ko-KR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</a:endParaRP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A’+B’+C</a:t>
                          </a:r>
                          <a:r>
                            <a:rPr kumimoji="1" lang="en-US" altLang="ko-KR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 = </a:t>
                          </a: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M</a:t>
                          </a:r>
                          <a:r>
                            <a:rPr kumimoji="1" lang="en-US" altLang="ko-KR" sz="2400" b="0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6</a:t>
                          </a:r>
                          <a:endParaRPr kumimoji="1" lang="en-US" altLang="ko-KR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</a:endParaRP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A’+B’+C’</a:t>
                          </a:r>
                          <a:r>
                            <a:rPr kumimoji="1" lang="en-US" altLang="ko-KR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 = </a:t>
                          </a: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M</a:t>
                          </a:r>
                          <a:r>
                            <a:rPr kumimoji="1" lang="en-US" altLang="ko-KR" sz="2400" b="0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7</a:t>
                          </a:r>
                        </a:p>
                      </a:txBody>
                      <a:tcPr marL="90000" marR="90000" marT="46800" marB="4680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Group 36">
                <a:extLst>
                  <a:ext uri="{FF2B5EF4-FFF2-40B4-BE49-F238E27FC236}">
                    <a16:creationId xmlns:a16="http://schemas.microsoft.com/office/drawing/2014/main" id="{6AFAAEF6-31F9-41BF-9498-463D45C3A652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96873234"/>
                  </p:ext>
                </p:extLst>
              </p:nvPr>
            </p:nvGraphicFramePr>
            <p:xfrm>
              <a:off x="2424114" y="2420939"/>
              <a:ext cx="7426325" cy="4124263"/>
            </p:xfrm>
            <a:graphic>
              <a:graphicData uri="http://schemas.openxmlformats.org/drawingml/2006/table">
                <a:tbl>
                  <a:tblPr/>
                  <a:tblGrid>
                    <a:gridCol w="1368425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65576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08756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2314575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</a:tblGrid>
                  <a:tr h="576263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kumimoji="1" sz="28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kumimoji="1" sz="24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kumimoji="1" sz="20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Row No.</a:t>
                          </a:r>
                        </a:p>
                      </a:txBody>
                      <a:tcPr marL="90000" marR="90000" marT="46800" marB="4680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kumimoji="1" sz="28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kumimoji="1" sz="24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kumimoji="1" sz="20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A  B  C</a:t>
                          </a:r>
                        </a:p>
                      </a:txBody>
                      <a:tcPr marL="90000" marR="90000" marT="46800" marB="4680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kumimoji="1" sz="28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kumimoji="1" sz="24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kumimoji="1" sz="20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 dirty="0" err="1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Minterms</a:t>
                          </a:r>
                          <a:endParaRPr kumimoji="1" lang="en-US" altLang="ko-KR" sz="2400" b="0" i="0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ea typeface="굴림" pitchFamily="50" charset="-127"/>
                          </a:endParaRPr>
                        </a:p>
                      </a:txBody>
                      <a:tcPr marL="90000" marR="90000" marT="46800" marB="4680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kumimoji="1" sz="28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kumimoji="1" sz="24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kumimoji="1" sz="20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Maxterms</a:t>
                          </a:r>
                        </a:p>
                      </a:txBody>
                      <a:tcPr marL="90000" marR="90000" marT="46800" marB="4680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548000"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kumimoji="1" sz="28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kumimoji="1" sz="24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kumimoji="1" sz="20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0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1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2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3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4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5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6</a:t>
                          </a: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7</a:t>
                          </a:r>
                        </a:p>
                      </a:txBody>
                      <a:tcPr marL="90000" marR="90000" marT="46800" marB="46800" anchor="ctr"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L="533400" indent="-533400">
                            <a:spcBef>
                              <a:spcPct val="20000"/>
                            </a:spcBef>
                            <a:defRPr kumimoji="1" sz="28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1pPr>
                          <a:lvl2pPr marL="914400" indent="-457200">
                            <a:spcBef>
                              <a:spcPct val="20000"/>
                            </a:spcBef>
                            <a:defRPr kumimoji="1" sz="24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2pPr>
                          <a:lvl3pPr marL="1295400" indent="-381000">
                            <a:spcBef>
                              <a:spcPct val="20000"/>
                            </a:spcBef>
                            <a:defRPr kumimoji="1" sz="20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3pPr>
                          <a:lvl4pPr marL="1714500" indent="-342900"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4pPr>
                          <a:lvl5pPr marL="2171700" indent="-342900"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5pPr>
                          <a:lvl6pPr marL="26289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6pPr>
                          <a:lvl7pPr marL="30861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7pPr>
                          <a:lvl8pPr marL="35433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8pPr>
                          <a:lvl9pPr marL="4000500" indent="-342900"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9pPr>
                        </a:lstStyle>
                        <a:p>
                          <a:pPr marL="533400" marR="0" lvl="0" indent="-53340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0  0  0</a:t>
                          </a:r>
                        </a:p>
                        <a:p>
                          <a:pPr marL="533400" marR="0" lvl="0" indent="-53340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0  0  1</a:t>
                          </a:r>
                        </a:p>
                        <a:p>
                          <a:pPr marL="533400" marR="0" lvl="0" indent="-53340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0  1  0</a:t>
                          </a:r>
                        </a:p>
                        <a:p>
                          <a:pPr marL="533400" marR="0" lvl="0" indent="-53340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0  1  1</a:t>
                          </a:r>
                        </a:p>
                        <a:p>
                          <a:pPr marL="533400" marR="0" lvl="0" indent="-53340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1  0  0</a:t>
                          </a:r>
                        </a:p>
                        <a:p>
                          <a:pPr marL="533400" marR="0" lvl="0" indent="-53340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1  0  1</a:t>
                          </a:r>
                        </a:p>
                        <a:p>
                          <a:pPr marL="533400" marR="0" lvl="0" indent="-53340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1  1  0</a:t>
                          </a:r>
                        </a:p>
                        <a:p>
                          <a:pPr marL="533400" marR="0" lvl="0" indent="-53340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0" u="none" strike="noStrike" cap="none" normalizeH="0" baseline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ea typeface="굴림" pitchFamily="50" charset="-127"/>
                            </a:rPr>
                            <a:t>1  1  1</a:t>
                          </a:r>
                        </a:p>
                      </a:txBody>
                      <a:tcPr marL="90000" marR="90000" marT="46800" marB="4680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marL="90000" marR="90000" marT="46800" marB="4680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>
                          <a:blip r:embed="rId2"/>
                          <a:stretch>
                            <a:fillRect l="-148688" t="-16838" r="-112245" b="-3780"/>
                          </a:stretch>
                        </a:blipFill>
                      </a:tcPr>
                    </a:tc>
                    <a:tc>
                      <a:txBody>
                        <a:bodyPr/>
                        <a:lstStyle>
                          <a:lvl1pPr>
                            <a:spcBef>
                              <a:spcPct val="20000"/>
                            </a:spcBef>
                            <a:defRPr kumimoji="1" sz="28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1pPr>
                          <a:lvl2pPr>
                            <a:spcBef>
                              <a:spcPct val="20000"/>
                            </a:spcBef>
                            <a:defRPr kumimoji="1" sz="24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2pPr>
                          <a:lvl3pPr>
                            <a:spcBef>
                              <a:spcPct val="20000"/>
                            </a:spcBef>
                            <a:defRPr kumimoji="1" sz="2000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3pPr>
                          <a:lvl4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4pPr>
                          <a:lvl5pPr>
                            <a:spcBef>
                              <a:spcPct val="20000"/>
                            </a:spcBef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5pPr>
                          <a:lvl6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6pPr>
                          <a:lvl7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7pPr>
                          <a:lvl8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8pPr>
                          <a:lvl9pPr fontAlgn="base"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defRPr kumimoji="1">
                              <a:solidFill>
                                <a:schemeClr val="tx1"/>
                              </a:solidFill>
                              <a:latin typeface="굴림" pitchFamily="50" charset="-127"/>
                              <a:ea typeface="굴림" pitchFamily="50" charset="-127"/>
                            </a:defRPr>
                          </a:lvl9pPr>
                        </a:lstStyle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A+B+C</a:t>
                          </a:r>
                          <a:r>
                            <a:rPr kumimoji="1" lang="en-US" altLang="ko-KR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 = </a:t>
                          </a: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M</a:t>
                          </a:r>
                          <a:r>
                            <a:rPr kumimoji="1" lang="en-US" altLang="ko-KR" sz="2400" b="0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0</a:t>
                          </a:r>
                          <a:endParaRPr kumimoji="1" lang="en-US" altLang="ko-KR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</a:endParaRP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A+B+C’</a:t>
                          </a:r>
                          <a:r>
                            <a:rPr kumimoji="1" lang="en-US" altLang="ko-KR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 = </a:t>
                          </a: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M</a:t>
                          </a:r>
                          <a:r>
                            <a:rPr kumimoji="1" lang="en-US" altLang="ko-KR" sz="2400" b="0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1</a:t>
                          </a:r>
                          <a:endParaRPr kumimoji="1" lang="en-US" altLang="ko-KR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</a:endParaRP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A+B’+C</a:t>
                          </a:r>
                          <a:r>
                            <a:rPr kumimoji="1" lang="en-US" altLang="ko-KR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 = </a:t>
                          </a: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M</a:t>
                          </a:r>
                          <a:r>
                            <a:rPr kumimoji="1" lang="en-US" altLang="ko-KR" sz="2400" b="0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2</a:t>
                          </a:r>
                          <a:endParaRPr kumimoji="1" lang="en-US" altLang="ko-KR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</a:endParaRP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A+B’+C’</a:t>
                          </a:r>
                          <a:r>
                            <a:rPr kumimoji="1" lang="en-US" altLang="ko-KR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 = </a:t>
                          </a: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M</a:t>
                          </a:r>
                          <a:r>
                            <a:rPr kumimoji="1" lang="en-US" altLang="ko-KR" sz="2400" b="0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3</a:t>
                          </a:r>
                          <a:endParaRPr kumimoji="1" lang="en-US" altLang="ko-KR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</a:endParaRP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A’+B+C</a:t>
                          </a:r>
                          <a:r>
                            <a:rPr kumimoji="1" lang="en-US" altLang="ko-KR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 = </a:t>
                          </a: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M</a:t>
                          </a:r>
                          <a:r>
                            <a:rPr kumimoji="1" lang="en-US" altLang="ko-KR" sz="2400" b="0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4</a:t>
                          </a:r>
                          <a:endParaRPr kumimoji="1" lang="en-US" altLang="ko-KR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</a:endParaRP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A’+B+C’</a:t>
                          </a:r>
                          <a:r>
                            <a:rPr kumimoji="1" lang="en-US" altLang="ko-KR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 = </a:t>
                          </a: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M</a:t>
                          </a:r>
                          <a:r>
                            <a:rPr kumimoji="1" lang="en-US" altLang="ko-KR" sz="2400" b="0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5</a:t>
                          </a:r>
                          <a:endParaRPr kumimoji="1" lang="en-US" altLang="ko-KR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</a:endParaRP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A’+B’+C</a:t>
                          </a:r>
                          <a:r>
                            <a:rPr kumimoji="1" lang="en-US" altLang="ko-KR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 = </a:t>
                          </a: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M</a:t>
                          </a:r>
                          <a:r>
                            <a:rPr kumimoji="1" lang="en-US" altLang="ko-KR" sz="2400" b="0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6</a:t>
                          </a:r>
                          <a:endParaRPr kumimoji="1" lang="en-US" altLang="ko-KR" sz="2400" b="0" i="1" u="none" strike="noStrike" cap="none" normalizeH="0" baseline="0" dirty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</a:endParaRPr>
                        </a:p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100000"/>
                            </a:lnSpc>
                            <a:spcBef>
                              <a:spcPct val="2000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A’+B’+C’</a:t>
                          </a:r>
                          <a:r>
                            <a:rPr kumimoji="1" lang="en-US" altLang="ko-KR" sz="2400" b="0" i="0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 = </a:t>
                          </a:r>
                          <a:r>
                            <a:rPr kumimoji="1" lang="en-US" altLang="ko-KR" sz="2400" b="0" i="1" u="none" strike="noStrike" cap="none" normalizeH="0" baseline="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M</a:t>
                          </a:r>
                          <a:r>
                            <a:rPr kumimoji="1" lang="en-US" altLang="ko-KR" sz="2400" b="0" i="0" u="none" strike="noStrike" cap="none" normalizeH="0" baseline="-25000" dirty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</a:rPr>
                            <a:t>7</a:t>
                          </a:r>
                        </a:p>
                      </a:txBody>
                      <a:tcPr marL="90000" marR="90000" marT="46800" marB="46800"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8" name="Text Box 5">
            <a:extLst>
              <a:ext uri="{FF2B5EF4-FFF2-40B4-BE49-F238E27FC236}">
                <a16:creationId xmlns:a16="http://schemas.microsoft.com/office/drawing/2014/main" id="{A9D9B8E0-EA01-4BB7-A171-7C589ED0B5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1887215"/>
            <a:ext cx="3960687" cy="46166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dirty="0">
                <a:solidFill>
                  <a:srgbClr val="3333FF"/>
                </a:solidFill>
              </a:rPr>
              <a:t>Maxterm</a:t>
            </a:r>
            <a:r>
              <a:rPr lang="en-US" altLang="ko-KR" sz="2400" dirty="0"/>
              <a:t> of </a:t>
            </a:r>
            <a:r>
              <a:rPr lang="en-US" altLang="ko-KR" sz="2400" dirty="0">
                <a:solidFill>
                  <a:schemeClr val="accent2"/>
                </a:solidFill>
                <a:latin typeface="Times New Roman" pitchFamily="18" charset="0"/>
              </a:rPr>
              <a:t>3</a:t>
            </a:r>
            <a:r>
              <a:rPr lang="en-US" altLang="ko-KR" sz="2400" dirty="0"/>
              <a:t> variables</a:t>
            </a:r>
          </a:p>
        </p:txBody>
      </p:sp>
    </p:spTree>
    <p:extLst>
      <p:ext uri="{BB962C8B-B14F-4D97-AF65-F5344CB8AC3E}">
        <p14:creationId xmlns:p14="http://schemas.microsoft.com/office/powerpoint/2010/main" val="5752529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5783" name="Object 1031"/>
              <p:cNvSpPr txBox="1"/>
              <p:nvPr/>
            </p:nvSpPr>
            <p:spPr bwMode="auto">
              <a:xfrm>
                <a:off x="5375920" y="1988840"/>
                <a:ext cx="6120680" cy="504056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′)(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75783" name="Object 10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5920" y="1988840"/>
                <a:ext cx="6120680" cy="504056"/>
              </a:xfrm>
              <a:prstGeom prst="rect">
                <a:avLst/>
              </a:prstGeom>
              <a:blipFill>
                <a:blip r:embed="rId2"/>
                <a:stretch>
                  <a:fillRect l="-896" b="-9639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784" name="Object 1032"/>
              <p:cNvSpPr txBox="1"/>
              <p:nvPr/>
            </p:nvSpPr>
            <p:spPr bwMode="auto">
              <a:xfrm>
                <a:off x="5375920" y="2636538"/>
                <a:ext cx="5832648" cy="504055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75784" name="Object 10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5920" y="2636538"/>
                <a:ext cx="5832648" cy="504055"/>
              </a:xfrm>
              <a:prstGeom prst="rect">
                <a:avLst/>
              </a:prstGeom>
              <a:blipFill>
                <a:blip r:embed="rId3"/>
                <a:stretch>
                  <a:fillRect l="-940" b="-10976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785" name="Object 1033"/>
              <p:cNvSpPr txBox="1"/>
              <p:nvPr/>
            </p:nvSpPr>
            <p:spPr bwMode="auto">
              <a:xfrm>
                <a:off x="5375920" y="3284240"/>
                <a:ext cx="5688632" cy="93684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∏"/>
                          <m:subHide m:val="on"/>
                          <m:supHide m:val="on"/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(0,1,2)</m:t>
                          </m:r>
                        </m:e>
                      </m:nary>
                    </m:oMath>
                  </m:oMathPara>
                </a14:m>
                <a:endParaRPr lang="ko-KR" altLang="en-US" sz="2400"/>
              </a:p>
            </p:txBody>
          </p:sp>
        </mc:Choice>
        <mc:Fallback xmlns="">
          <p:sp>
            <p:nvSpPr>
              <p:cNvPr id="75785" name="Object 10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75920" y="3284240"/>
                <a:ext cx="5688632" cy="9368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786" name="Rectangle 1034"/>
          <p:cNvSpPr>
            <a:spLocks noChangeArrowheads="1"/>
          </p:cNvSpPr>
          <p:nvPr/>
        </p:nvSpPr>
        <p:spPr bwMode="auto">
          <a:xfrm>
            <a:off x="1524000" y="3048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1pPr>
            <a:lvl2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 sz="4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3.3 </a:t>
            </a:r>
            <a:r>
              <a:rPr kumimoji="0" lang="en-US" altLang="ko-KR" sz="4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Minterm</a:t>
            </a:r>
            <a:r>
              <a:rPr kumimoji="0" lang="en-US" altLang="ko-KR" sz="4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and Maxterm Expansions</a:t>
            </a:r>
          </a:p>
        </p:txBody>
      </p:sp>
      <p:sp>
        <p:nvSpPr>
          <p:cNvPr id="75787" name="Text Box 1035"/>
          <p:cNvSpPr txBox="1">
            <a:spLocks noChangeArrowheads="1"/>
          </p:cNvSpPr>
          <p:nvPr/>
        </p:nvSpPr>
        <p:spPr bwMode="auto">
          <a:xfrm>
            <a:off x="695400" y="1989139"/>
            <a:ext cx="4320480" cy="2123658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/>
              <a:t>Product of maxterms</a:t>
            </a:r>
          </a:p>
          <a:p>
            <a:pPr>
              <a:spcBef>
                <a:spcPct val="50000"/>
              </a:spcBef>
            </a:pPr>
            <a:r>
              <a:rPr lang="en-US" altLang="ko-KR" sz="2400"/>
              <a:t>Maxterm expansion</a:t>
            </a:r>
          </a:p>
          <a:p>
            <a:pPr>
              <a:spcBef>
                <a:spcPct val="50000"/>
              </a:spcBef>
            </a:pPr>
            <a:r>
              <a:rPr lang="en-US" altLang="ko-KR" sz="2400"/>
              <a:t>Standard product of sums</a:t>
            </a:r>
          </a:p>
          <a:p>
            <a:pPr>
              <a:spcBef>
                <a:spcPct val="50000"/>
              </a:spcBef>
            </a:pPr>
            <a:r>
              <a:rPr lang="en-US" altLang="ko-KR" sz="2400"/>
              <a:t>Canonical product of sums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454" name="Object 22"/>
              <p:cNvSpPr txBox="1"/>
              <p:nvPr/>
            </p:nvSpPr>
            <p:spPr bwMode="auto">
              <a:xfrm>
                <a:off x="3557736" y="3226908"/>
                <a:ext cx="4752516" cy="819944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/>
            </p:spPr>
            <p:txBody>
              <a:bodyPr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sSub>
                        <m:sSub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(0,1,2)</m:t>
                          </m:r>
                        </m:e>
                      </m:nary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18454" name="Object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57736" y="3226908"/>
                <a:ext cx="4752516" cy="8199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55" name="Object 23"/>
              <p:cNvSpPr txBox="1"/>
              <p:nvPr/>
            </p:nvSpPr>
            <p:spPr bwMode="auto">
              <a:xfrm>
                <a:off x="3233483" y="5373216"/>
                <a:ext cx="5401022" cy="819944"/>
              </a:xfrm>
              <a:prstGeom prst="rect">
                <a:avLst/>
              </a:prstGeom>
              <a:solidFill>
                <a:srgbClr val="99FF99"/>
              </a:solidFill>
              <a:ln>
                <a:noFill/>
              </a:ln>
              <a:effectLst/>
              <a:extLst/>
            </p:spPr>
            <p:txBody>
              <a:bodyPr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′=</m:t>
                      </m:r>
                      <m:nary>
                        <m:naryPr>
                          <m:chr m:val="∏"/>
                          <m:subHide m:val="on"/>
                          <m:supHide m:val="on"/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(3,4,5,6,7)=</m:t>
                          </m:r>
                          <m:sSub>
                            <m:sSubPr>
                              <m:ctrlPr>
                                <a:rPr lang="ko-KR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ko-KR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sSub>
                            <m:sSubPr>
                              <m:ctrlPr>
                                <a:rPr lang="ko-KR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ko-KR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  <m:sSub>
                            <m:sSubPr>
                              <m:ctrlPr>
                                <a:rPr lang="ko-KR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ko-KR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  <m:sSub>
                            <m:sSubPr>
                              <m:ctrlPr>
                                <a:rPr lang="ko-KR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ko-KR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</m:sSub>
                          <m:sSub>
                            <m:sSubPr>
                              <m:ctrlPr>
                                <a:rPr lang="ko-KR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ko-KR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ko-KR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18455" name="Object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3483" y="5373216"/>
                <a:ext cx="5401022" cy="8199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60" name="Rectangle 28"/>
          <p:cNvSpPr>
            <a:spLocks noChangeArrowheads="1"/>
          </p:cNvSpPr>
          <p:nvPr/>
        </p:nvSpPr>
        <p:spPr bwMode="auto">
          <a:xfrm>
            <a:off x="1524000" y="3048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1pPr>
            <a:lvl2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 sz="4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3.3 </a:t>
            </a:r>
            <a:r>
              <a:rPr kumimoji="0" lang="en-US" altLang="ko-KR" sz="4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Minterm</a:t>
            </a:r>
            <a:r>
              <a:rPr kumimoji="0" lang="en-US" altLang="ko-KR" sz="4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and Maxterm Expansions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462" name="Object 30"/>
              <p:cNvSpPr txBox="1"/>
              <p:nvPr/>
            </p:nvSpPr>
            <p:spPr bwMode="auto">
              <a:xfrm>
                <a:off x="3287688" y="2336767"/>
                <a:ext cx="5292613" cy="469900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/>
            </p:spPr>
            <p:txBody>
              <a:bodyPr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18462" name="Object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87688" y="2336767"/>
                <a:ext cx="5292613" cy="469900"/>
              </a:xfrm>
              <a:prstGeom prst="rect">
                <a:avLst/>
              </a:prstGeom>
              <a:blipFill>
                <a:blip r:embed="rId4"/>
                <a:stretch>
                  <a:fillRect l="-921" b="-19481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465" name="Object 33"/>
              <p:cNvSpPr txBox="1"/>
              <p:nvPr/>
            </p:nvSpPr>
            <p:spPr bwMode="auto">
              <a:xfrm>
                <a:off x="4386219" y="4416863"/>
                <a:ext cx="3095550" cy="564701"/>
              </a:xfrm>
              <a:prstGeom prst="rect">
                <a:avLst/>
              </a:prstGeom>
              <a:solidFill>
                <a:srgbClr val="99FF99"/>
              </a:solidFill>
              <a:ln>
                <a:noFill/>
              </a:ln>
              <a:effectLst/>
              <a:extLst/>
            </p:spPr>
            <p:txBody>
              <a:bodyPr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sz="2400"/>
              </a:p>
            </p:txBody>
          </p:sp>
        </mc:Choice>
        <mc:Fallback xmlns="">
          <p:sp>
            <p:nvSpPr>
              <p:cNvPr id="18465" name="Object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86219" y="4416863"/>
                <a:ext cx="3095550" cy="564701"/>
              </a:xfrm>
              <a:prstGeom prst="rect">
                <a:avLst/>
              </a:prstGeom>
              <a:blipFill>
                <a:blip r:embed="rId5"/>
                <a:stretch>
                  <a:fillRect l="-1775" b="-7609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467" name="Text Box 35"/>
          <p:cNvSpPr txBox="1">
            <a:spLocks noChangeArrowheads="1"/>
          </p:cNvSpPr>
          <p:nvPr/>
        </p:nvSpPr>
        <p:spPr bwMode="auto">
          <a:xfrm>
            <a:off x="695400" y="1844676"/>
            <a:ext cx="3240360" cy="46166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/>
              <a:t>Finding Complement</a:t>
            </a:r>
          </a:p>
        </p:txBody>
      </p:sp>
      <p:sp>
        <p:nvSpPr>
          <p:cNvPr id="18468" name="AutoShape 36"/>
          <p:cNvSpPr>
            <a:spLocks noChangeArrowheads="1"/>
          </p:cNvSpPr>
          <p:nvPr/>
        </p:nvSpPr>
        <p:spPr bwMode="auto">
          <a:xfrm>
            <a:off x="5610144" y="2806667"/>
            <a:ext cx="647700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ko-KR" altLang="en-US"/>
          </a:p>
        </p:txBody>
      </p:sp>
      <p:sp>
        <p:nvSpPr>
          <p:cNvPr id="18469" name="AutoShape 37"/>
          <p:cNvSpPr>
            <a:spLocks noChangeArrowheads="1"/>
          </p:cNvSpPr>
          <p:nvPr/>
        </p:nvSpPr>
        <p:spPr bwMode="auto">
          <a:xfrm>
            <a:off x="5610144" y="4981564"/>
            <a:ext cx="647700" cy="395289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4212" name="Object 4"/>
              <p:cNvSpPr txBox="1"/>
              <p:nvPr/>
            </p:nvSpPr>
            <p:spPr bwMode="auto">
              <a:xfrm>
                <a:off x="767606" y="3663651"/>
                <a:ext cx="5400700" cy="1493541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/>
            </p:spPr>
            <p:txBody>
              <a:bodyPr anchor="ctr">
                <a:norm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ko-KR" alt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aln/>
                        </m:rP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ko-KR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ko-KR" alt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ko-KR" alt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  <m:r>
                                <a:rPr lang="ko-KR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ko-KR" alt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ko-KR" alt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sub>
                              </m:sSub>
                              <m:r>
                                <a:rPr lang="ko-KR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ko-KR" alt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ko-KR" alt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sub>
                              </m:sSub>
                              <m:r>
                                <a:rPr lang="ko-KR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ko-KR" alt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ko-KR" alt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sub>
                              </m:sSub>
                              <m:r>
                                <a:rPr lang="ko-KR" alt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ko-KR" alt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ko-KR" alt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ko-KR" altLang="en-US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b>
                        <m:sSub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sSub>
                        <m:sSub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94212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7606" y="3663651"/>
                <a:ext cx="5400700" cy="1493541"/>
              </a:xfrm>
              <a:prstGeom prst="rect">
                <a:avLst/>
              </a:prstGeom>
              <a:blipFill>
                <a:blip r:embed="rId2"/>
                <a:stretch>
                  <a:fillRect l="-1016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1524000" y="3048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1pPr>
            <a:lvl2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 sz="4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3.3 </a:t>
            </a:r>
            <a:r>
              <a:rPr kumimoji="0" lang="en-US" altLang="ko-KR" sz="4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Minterm</a:t>
            </a:r>
            <a:r>
              <a:rPr kumimoji="0" lang="en-US" altLang="ko-KR" sz="4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and Maxterm Expansions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695400" y="1773239"/>
            <a:ext cx="9144000" cy="46166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i="1" dirty="0" err="1"/>
              <a:t>Minterm</a:t>
            </a:r>
            <a:r>
              <a:rPr lang="en-US" altLang="ko-KR" sz="2400" dirty="0"/>
              <a:t> and  </a:t>
            </a:r>
            <a:r>
              <a:rPr lang="en-US" altLang="ko-KR" sz="2400" i="1" dirty="0"/>
              <a:t>Maxterm</a:t>
            </a:r>
            <a:r>
              <a:rPr lang="en-US" altLang="ko-KR" sz="2400" dirty="0"/>
              <a:t> expansions are </a:t>
            </a:r>
            <a:r>
              <a:rPr lang="en-US" altLang="ko-KR" sz="2400" dirty="0">
                <a:solidFill>
                  <a:srgbClr val="3333FF"/>
                </a:solidFill>
              </a:rPr>
              <a:t>complement</a:t>
            </a:r>
            <a:r>
              <a:rPr lang="en-US" altLang="ko-KR" sz="2400" dirty="0"/>
              <a:t> each other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221" name="Object 13"/>
              <p:cNvSpPr txBox="1">
                <a:spLocks noGrp="1"/>
              </p:cNvSpPr>
              <p:nvPr>
                <p:ph sz="half" idx="1"/>
              </p:nvPr>
            </p:nvSpPr>
            <p:spPr bwMode="auto">
              <a:xfrm>
                <a:off x="767606" y="2792248"/>
                <a:ext cx="5400700" cy="461962"/>
              </a:xfrm>
              <a:prstGeom prst="rect">
                <a:avLst/>
              </a:prstGeom>
              <a:solidFill>
                <a:srgbClr val="FFFF99"/>
              </a:solidFill>
              <a:ln>
                <a:noFill/>
              </a:ln>
              <a:effectLst/>
              <a:extLst/>
            </p:spPr>
            <p:txBody>
              <a:bodyPr anchor="ctr"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94221" name="Object 13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 bwMode="auto">
              <a:xfrm>
                <a:off x="767606" y="2792248"/>
                <a:ext cx="5400700" cy="461962"/>
              </a:xfrm>
              <a:prstGeom prst="rect">
                <a:avLst/>
              </a:prstGeom>
              <a:blipFill>
                <a:blip r:embed="rId3"/>
                <a:stretch>
                  <a:fillRect b="-19737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223" name="AutoShape 15"/>
          <p:cNvSpPr>
            <a:spLocks noChangeArrowheads="1"/>
          </p:cNvSpPr>
          <p:nvPr/>
        </p:nvSpPr>
        <p:spPr bwMode="auto">
          <a:xfrm>
            <a:off x="3144106" y="3276436"/>
            <a:ext cx="647700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224" name="Object 16"/>
              <p:cNvSpPr txBox="1">
                <a:spLocks noGrp="1"/>
              </p:cNvSpPr>
              <p:nvPr>
                <p:ph sz="half" idx="2"/>
              </p:nvPr>
            </p:nvSpPr>
            <p:spPr bwMode="auto">
              <a:xfrm>
                <a:off x="7216800" y="2840295"/>
                <a:ext cx="3410520" cy="455613"/>
              </a:xfrm>
              <a:prstGeom prst="rect">
                <a:avLst/>
              </a:prstGeom>
              <a:solidFill>
                <a:srgbClr val="99FF99"/>
              </a:solidFill>
              <a:ln>
                <a:noFill/>
              </a:ln>
              <a:effectLst/>
              <a:ex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b>
                        <m:sSub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ko-KR" alt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94224" name="Object 1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 bwMode="auto">
              <a:xfrm>
                <a:off x="7216800" y="2840295"/>
                <a:ext cx="3410520" cy="455613"/>
              </a:xfrm>
              <a:prstGeom prst="rect">
                <a:avLst/>
              </a:prstGeom>
              <a:blipFill>
                <a:blip r:embed="rId4"/>
                <a:stretch>
                  <a:fillRect b="-21333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4227" name="AutoShape 19"/>
          <p:cNvSpPr>
            <a:spLocks noChangeArrowheads="1"/>
          </p:cNvSpPr>
          <p:nvPr/>
        </p:nvSpPr>
        <p:spPr bwMode="auto">
          <a:xfrm>
            <a:off x="8598210" y="3343532"/>
            <a:ext cx="647700" cy="455612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B649D13-206B-45E3-B293-E8311E55997C}"/>
                  </a:ext>
                </a:extLst>
              </p:cNvPr>
              <p:cNvSpPr txBox="1"/>
              <p:nvPr/>
            </p:nvSpPr>
            <p:spPr>
              <a:xfrm>
                <a:off x="7216800" y="3812847"/>
                <a:ext cx="3410520" cy="1200329"/>
              </a:xfrm>
              <a:prstGeom prst="rect">
                <a:avLst/>
              </a:prstGeom>
              <a:solidFill>
                <a:srgbClr val="99FF99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aln/>
                        </m:rP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ko-KR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altLang="ko-KR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  <m:sub>
                          <m:r>
                            <a:rPr lang="en-US" altLang="ko-KR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B649D13-206B-45E3-B293-E8311E5599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6800" y="3812847"/>
                <a:ext cx="3410520" cy="1200329"/>
              </a:xfrm>
              <a:prstGeom prst="rect">
                <a:avLst/>
              </a:prstGeom>
              <a:blipFill>
                <a:blip r:embed="rId5"/>
                <a:stretch>
                  <a:fillRect b="-10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1524000" y="3048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1pPr>
            <a:lvl2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 sz="4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3.3 </a:t>
            </a:r>
            <a:r>
              <a:rPr kumimoji="0" lang="en-US" altLang="ko-KR" sz="4000" dirty="0" err="1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Minterm</a:t>
            </a:r>
            <a:r>
              <a:rPr kumimoji="0" lang="en-US" altLang="ko-KR" sz="4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and Maxterm Expansions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695400" y="1773239"/>
            <a:ext cx="4607743" cy="46166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/>
              <a:t>Introducing Missing Variables</a:t>
            </a:r>
          </a:p>
        </p:txBody>
      </p:sp>
      <p:sp>
        <p:nvSpPr>
          <p:cNvPr id="97291" name="Text Box 11"/>
          <p:cNvSpPr txBox="1">
            <a:spLocks noChangeArrowheads="1"/>
          </p:cNvSpPr>
          <p:nvPr/>
        </p:nvSpPr>
        <p:spPr bwMode="auto">
          <a:xfrm>
            <a:off x="695400" y="2310429"/>
            <a:ext cx="347345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ko-KR" dirty="0"/>
              <a:t>Find the </a:t>
            </a:r>
            <a:r>
              <a:rPr lang="en-US" altLang="ko-KR" b="1" i="1" dirty="0" err="1">
                <a:latin typeface="Times New Roman" pitchFamily="18" charset="0"/>
              </a:rPr>
              <a:t>minterm</a:t>
            </a:r>
            <a:r>
              <a:rPr lang="en-US" altLang="ko-KR" b="1" i="1" dirty="0">
                <a:latin typeface="Times New Roman" pitchFamily="18" charset="0"/>
              </a:rPr>
              <a:t> expansion</a:t>
            </a:r>
            <a:r>
              <a:rPr lang="en-US" altLang="ko-KR" dirty="0"/>
              <a:t> of</a:t>
            </a:r>
          </a:p>
        </p:txBody>
      </p:sp>
      <p:sp>
        <p:nvSpPr>
          <p:cNvPr id="97292" name="Text Box 12"/>
          <p:cNvSpPr txBox="1">
            <a:spLocks noChangeArrowheads="1"/>
          </p:cNvSpPr>
          <p:nvPr/>
        </p:nvSpPr>
        <p:spPr bwMode="auto">
          <a:xfrm>
            <a:off x="853371" y="5521603"/>
            <a:ext cx="2346325" cy="396875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b="1" i="1">
                <a:latin typeface="Times New Roman" pitchFamily="18" charset="0"/>
              </a:rPr>
              <a:t>Maxterm expansion</a:t>
            </a:r>
            <a:r>
              <a:rPr lang="en-US" altLang="ko-KR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07247" y="2308810"/>
                <a:ext cx="374493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 smtClean="0">
                          <a:solidFill>
                            <a:srgbClr val="3333FF"/>
                          </a:solidFill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altLang="ko-KR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solidFill>
                                <a:srgbClr val="3333FF"/>
                              </a:solidFill>
                              <a:latin typeface="Cambria Math"/>
                            </a:rPr>
                            <m:t>𝑎</m:t>
                          </m:r>
                          <m:r>
                            <a:rPr lang="en-US" altLang="ko-KR" i="1">
                              <a:solidFill>
                                <a:srgbClr val="3333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ko-KR" i="1">
                              <a:solidFill>
                                <a:srgbClr val="3333FF"/>
                              </a:solidFill>
                              <a:latin typeface="Cambria Math"/>
                            </a:rPr>
                            <m:t>𝑏</m:t>
                          </m:r>
                          <m:r>
                            <a:rPr lang="en-US" altLang="ko-KR" i="1">
                              <a:solidFill>
                                <a:srgbClr val="3333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ko-KR" i="1">
                              <a:solidFill>
                                <a:srgbClr val="3333FF"/>
                              </a:solidFill>
                              <a:latin typeface="Cambria Math"/>
                            </a:rPr>
                            <m:t>𝑐</m:t>
                          </m:r>
                          <m:r>
                            <a:rPr lang="en-US" altLang="ko-KR" i="1">
                              <a:solidFill>
                                <a:srgbClr val="3333FF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US" altLang="ko-KR" i="1">
                              <a:solidFill>
                                <a:srgbClr val="3333FF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altLang="ko-KR" i="1">
                          <a:solidFill>
                            <a:srgbClr val="3333FF"/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ko-KR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solidFill>
                                <a:srgbClr val="3333FF"/>
                              </a:solidFill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ko-KR" i="1">
                              <a:solidFill>
                                <a:srgbClr val="3333FF"/>
                              </a:solidFill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ko-KR" i="1">
                              <a:solidFill>
                                <a:srgbClr val="3333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i="1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i="1">
                                  <a:solidFill>
                                    <a:srgbClr val="3333FF"/>
                                  </a:solidFill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ko-KR" i="1">
                                  <a:solidFill>
                                    <a:srgbClr val="3333FF"/>
                                  </a:solidFill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ko-KR" i="1">
                              <a:solidFill>
                                <a:srgbClr val="3333FF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en-US" altLang="ko-KR" i="1">
                              <a:solidFill>
                                <a:srgbClr val="3333FF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altLang="ko-KR" i="1">
                          <a:solidFill>
                            <a:srgbClr val="3333FF"/>
                          </a:solidFill>
                          <a:latin typeface="Cambria Math"/>
                        </a:rPr>
                        <m:t>+</m:t>
                      </m:r>
                      <m:r>
                        <a:rPr lang="en-US" altLang="ko-KR" i="1">
                          <a:solidFill>
                            <a:srgbClr val="3333FF"/>
                          </a:solidFill>
                          <a:latin typeface="Cambria Math"/>
                        </a:rPr>
                        <m:t>𝑎𝑐𝑑</m:t>
                      </m:r>
                      <m:r>
                        <a:rPr lang="en-US" altLang="ko-KR" i="1">
                          <a:solidFill>
                            <a:srgbClr val="3333FF"/>
                          </a:solidFill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ko-KR" altLang="en-US" dirty="0">
                  <a:solidFill>
                    <a:srgbClr val="3333FF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7247" y="2308810"/>
                <a:ext cx="3744937" cy="400110"/>
              </a:xfrm>
              <a:prstGeom prst="rect">
                <a:avLst/>
              </a:prstGeom>
              <a:blipFill>
                <a:blip r:embed="rId2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39416" y="2832904"/>
                <a:ext cx="11089232" cy="2068771"/>
              </a:xfrm>
              <a:prstGeom prst="rect">
                <a:avLst/>
              </a:prstGeom>
              <a:solidFill>
                <a:srgbClr val="EFF0BE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ko-KR" i="1" smtClean="0">
                          <a:latin typeface="Cambria Math"/>
                        </a:rPr>
                        <m:t>𝑓</m:t>
                      </m:r>
                      <m:r>
                        <m:rPr>
                          <m:aln/>
                        </m:rPr>
                        <a:rPr lang="en-US" altLang="ko-KR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ko-KR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ko-KR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altLang="ko-KR" i="1">
                              <a:latin typeface="Cambria Math"/>
                            </a:rPr>
                            <m:t>+</m:t>
                          </m:r>
                          <m:r>
                            <a:rPr lang="en-US" altLang="ko-KR" i="1"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lang="en-US" altLang="ko-KR" i="1">
                          <a:latin typeface="Cambria Math"/>
                        </a:rPr>
                        <m:t>+</m:t>
                      </m:r>
                      <m:r>
                        <a:rPr lang="en-US" altLang="ko-KR" i="1">
                          <a:latin typeface="Cambria Math"/>
                        </a:rPr>
                        <m:t>𝑎𝑐</m:t>
                      </m:r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altLang="ko-KR" i="1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ko-KR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ko-KR" i="1">
                              <a:latin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altLang="ko-KR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ko-KR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i="1">
                          <a:latin typeface="Cambria Math"/>
                        </a:rPr>
                        <m:t>𝑑</m:t>
                      </m:r>
                      <m:r>
                        <a:rPr lang="en-US" altLang="ko-KR" i="1">
                          <a:latin typeface="Cambria Math"/>
                        </a:rPr>
                        <m:t>+</m:t>
                      </m:r>
                      <m:r>
                        <a:rPr lang="en-US" altLang="ko-KR" i="1">
                          <a:latin typeface="Cambria Math"/>
                        </a:rPr>
                        <m:t>𝑎𝑐</m:t>
                      </m:r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altLang="ko-KR" i="1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ko-KR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ko-KR" i="1">
                              <a:latin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altLang="ko-KR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/>
                            </a:rPr>
                            <m:t>𝑐</m:t>
                          </m:r>
                          <m:r>
                            <a:rPr lang="en-US" altLang="ko-KR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ko-KR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/>
                            </a:rPr>
                            <m:t>𝑑</m:t>
                          </m:r>
                          <m:r>
                            <a:rPr lang="en-US" altLang="ko-KR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altLang="ko-KR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ko-KR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ko-KR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/>
                            </a:rPr>
                            <m:t>𝑏</m:t>
                          </m:r>
                          <m:r>
                            <a:rPr lang="en-US" altLang="ko-KR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ko-KR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/>
                            </a:rPr>
                            <m:t>𝑐</m:t>
                          </m:r>
                          <m:r>
                            <a:rPr lang="en-US" altLang="ko-KR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altLang="ko-KR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US" altLang="ko-KR" i="1">
                          <a:latin typeface="Cambria Math"/>
                        </a:rPr>
                        <m:t>+</m:t>
                      </m:r>
                      <m:r>
                        <a:rPr lang="en-US" altLang="ko-KR" i="1">
                          <a:latin typeface="Cambria Math"/>
                        </a:rPr>
                        <m:t>𝑎𝑐</m:t>
                      </m:r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altLang="ko-KR" i="1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i="1">
                              <a:latin typeface="Cambria Math"/>
                            </a:rPr>
                            <m:t>𝑏</m:t>
                          </m:r>
                          <m:r>
                            <a:rPr lang="en-US" altLang="ko-KR" i="1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i="1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ko-KR" i="1">
                                  <a:latin typeface="Cambria Math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ko-KR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ko-KR" i="1">
                              <a:latin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altLang="ko-KR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i="1">
                          <a:latin typeface="Cambria Math"/>
                        </a:rPr>
                        <m:t>𝑐𝑑</m:t>
                      </m:r>
                      <m:r>
                        <a:rPr lang="en-US" altLang="ko-KR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ko-KR" i="1">
                              <a:latin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altLang="ko-KR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i="1">
                          <a:latin typeface="Cambria Math"/>
                        </a:rPr>
                        <m:t>𝑐</m:t>
                      </m:r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altLang="ko-KR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ko-KR" i="1">
                              <a:latin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altLang="ko-KR" i="1">
                              <a:latin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altLang="ko-KR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i="1">
                          <a:latin typeface="Cambria Math"/>
                        </a:rPr>
                        <m:t>𝑑</m:t>
                      </m:r>
                      <m:r>
                        <a:rPr lang="en-US" altLang="ko-KR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ko-KR" i="1">
                              <a:latin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altLang="ko-KR" i="1">
                              <a:latin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altLang="ko-KR" i="1">
                              <a:latin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altLang="ko-KR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ko-KR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i="1">
                          <a:latin typeface="Cambria Math"/>
                        </a:rPr>
                        <m:t>𝑏𝑐𝑑</m:t>
                      </m:r>
                      <m:r>
                        <a:rPr lang="en-US" altLang="ko-KR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ko-KR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i="1">
                          <a:latin typeface="Cambria Math"/>
                        </a:rPr>
                        <m:t>𝑏</m:t>
                      </m:r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altLang="ko-KR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i="1">
                          <a:latin typeface="Cambria Math"/>
                        </a:rPr>
                        <m:t>𝑑</m:t>
                      </m:r>
                      <m:r>
                        <a:rPr lang="en-US" altLang="ko-KR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ko-KR" i="1">
                              <a:latin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altLang="ko-KR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i="1">
                          <a:latin typeface="Cambria Math"/>
                        </a:rPr>
                        <m:t>𝑐𝑑</m:t>
                      </m:r>
                      <m:r>
                        <a:rPr lang="en-US" altLang="ko-KR" i="1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US" altLang="ko-KR" i="1">
                              <a:latin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altLang="ko-KR" i="1">
                              <a:latin typeface="Cambria Math"/>
                            </a:rPr>
                            <m:t>′</m:t>
                          </m:r>
                        </m:sup>
                      </m:sSup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/>
                            </a:rPr>
                            <m:t>𝑐</m:t>
                          </m:r>
                        </m:e>
                        <m:sup>
                          <m:r>
                            <a:rPr lang="en-US" altLang="ko-KR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i="1">
                          <a:latin typeface="Cambria Math"/>
                        </a:rPr>
                        <m:t>𝑑</m:t>
                      </m:r>
                      <m:r>
                        <a:rPr lang="en-US" altLang="ko-KR" i="1">
                          <a:latin typeface="Cambria Math"/>
                        </a:rPr>
                        <m:t>+</m:t>
                      </m:r>
                      <m:r>
                        <a:rPr lang="en-US" altLang="ko-KR" i="1">
                          <a:latin typeface="Cambria Math"/>
                        </a:rPr>
                        <m:t>𝑎𝑏𝑐</m:t>
                      </m:r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altLang="ko-KR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i="1">
                          <a:latin typeface="Cambria Math"/>
                        </a:rPr>
                        <m:t>+</m:t>
                      </m:r>
                      <m:r>
                        <a:rPr lang="en-US" altLang="ko-KR" i="1">
                          <a:latin typeface="Cambria Math"/>
                        </a:rPr>
                        <m:t>𝑎</m:t>
                      </m:r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US" altLang="ko-KR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altLang="ko-KR" i="1">
                          <a:latin typeface="Cambria Math"/>
                        </a:rPr>
                        <m:t>𝑐</m:t>
                      </m:r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/>
                            </a:rPr>
                            <m:t>𝑑</m:t>
                          </m:r>
                        </m:e>
                        <m:sup>
                          <m:r>
                            <a:rPr lang="en-US" altLang="ko-KR" i="1">
                              <a:latin typeface="Cambria Math"/>
                            </a:rPr>
                            <m:t>′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m:rPr>
                          <m:aln/>
                        </m:rPr>
                        <a:rPr lang="en-US" altLang="ko-KR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ko-KR" i="1">
                              <a:latin typeface="Cambria Math"/>
                            </a:rPr>
                            <m:t>𝑚</m:t>
                          </m:r>
                          <m:r>
                            <a:rPr lang="en-US" altLang="ko-KR" i="1">
                              <a:latin typeface="Cambria Math"/>
                            </a:rPr>
                            <m:t>(3, 2, 1, 0, 7, 5, 3, 1, 14, 10)</m:t>
                          </m:r>
                        </m:e>
                      </m:nary>
                      <m:r>
                        <a:rPr lang="en-US" altLang="ko-KR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ko-KR" i="1">
                              <a:latin typeface="Cambria Math"/>
                            </a:rPr>
                            <m:t>𝑚</m:t>
                          </m:r>
                          <m:r>
                            <a:rPr lang="en-US" altLang="ko-KR" i="1">
                              <a:latin typeface="Cambria Math"/>
                            </a:rPr>
                            <m:t>(0, 1, 2, 3, 5, 7, 10, 14)</m:t>
                          </m:r>
                        </m:e>
                      </m:nary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6" y="2832904"/>
                <a:ext cx="11089232" cy="2068771"/>
              </a:xfrm>
              <a:prstGeom prst="rect">
                <a:avLst/>
              </a:prstGeom>
              <a:blipFill>
                <a:blip r:embed="rId3"/>
                <a:stretch>
                  <a:fillRect l="-27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215680" y="5301208"/>
                <a:ext cx="3985899" cy="837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/>
                        </a:rPr>
                        <m:t>𝑓</m:t>
                      </m:r>
                      <m:r>
                        <a:rPr lang="en-US" altLang="ko-KR" i="1">
                          <a:latin typeface="Cambria Math"/>
                        </a:rPr>
                        <m:t>=</m:t>
                      </m:r>
                      <m:nary>
                        <m:naryPr>
                          <m:chr m:val="∏"/>
                          <m:subHide m:val="on"/>
                          <m:supHide m:val="on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ko-KR" i="1">
                              <a:latin typeface="Cambria Math"/>
                            </a:rPr>
                            <m:t>𝑀</m:t>
                          </m:r>
                          <m:r>
                            <a:rPr lang="en-US" altLang="ko-KR" i="1">
                              <a:latin typeface="Cambria Math"/>
                            </a:rPr>
                            <m:t>(4, 6, 8, 9, 11, 12, 13, 15)</m:t>
                          </m:r>
                        </m:e>
                      </m:nary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680" y="5301208"/>
                <a:ext cx="3985899" cy="837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r>
              <a:rPr kumimoji="0" lang="en-US" altLang="ko-KR" sz="4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3.4 Incompletely Specified Functions</a:t>
            </a:r>
          </a:p>
        </p:txBody>
      </p:sp>
      <p:sp>
        <p:nvSpPr>
          <p:cNvPr id="35866" name="Text Box 26"/>
          <p:cNvSpPr txBox="1">
            <a:spLocks noChangeArrowheads="1"/>
          </p:cNvSpPr>
          <p:nvPr/>
        </p:nvSpPr>
        <p:spPr bwMode="auto">
          <a:xfrm>
            <a:off x="695400" y="4480223"/>
            <a:ext cx="6264696" cy="120032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dirty="0"/>
              <a:t>If</a:t>
            </a:r>
            <a:r>
              <a:rPr lang="en-US" altLang="ko-KR" sz="2400" dirty="0">
                <a:latin typeface="Times New Roman" pitchFamily="18" charset="0"/>
              </a:rPr>
              <a:t> </a:t>
            </a:r>
            <a:r>
              <a:rPr lang="en-US" altLang="ko-KR" sz="2400" b="1" i="1" dirty="0">
                <a:solidFill>
                  <a:srgbClr val="3333FF"/>
                </a:solidFill>
                <a:latin typeface="Times New Roman" pitchFamily="18" charset="0"/>
              </a:rPr>
              <a:t>N</a:t>
            </a:r>
            <a:r>
              <a:rPr lang="en-US" altLang="ko-KR" sz="2400" b="1" baseline="-25000" dirty="0">
                <a:solidFill>
                  <a:srgbClr val="3333FF"/>
                </a:solidFill>
                <a:latin typeface="Times New Roman" pitchFamily="18" charset="0"/>
              </a:rPr>
              <a:t>1</a:t>
            </a:r>
            <a:r>
              <a:rPr lang="en-US" altLang="ko-KR" sz="2400" dirty="0">
                <a:solidFill>
                  <a:srgbClr val="3333FF"/>
                </a:solidFill>
                <a:latin typeface="Times New Roman" pitchFamily="18" charset="0"/>
              </a:rPr>
              <a:t> </a:t>
            </a:r>
            <a:r>
              <a:rPr lang="en-US" altLang="ko-KR" sz="2400" dirty="0"/>
              <a:t>output does not generate all possible combination of</a:t>
            </a:r>
            <a:r>
              <a:rPr lang="en-US" altLang="ko-KR" sz="2400" dirty="0">
                <a:latin typeface="Times New Roman" pitchFamily="18" charset="0"/>
              </a:rPr>
              <a:t> </a:t>
            </a:r>
            <a:r>
              <a:rPr lang="en-US" altLang="ko-KR" sz="2400" b="1" i="1" dirty="0">
                <a:latin typeface="Times New Roman" pitchFamily="18" charset="0"/>
              </a:rPr>
              <a:t>A</a:t>
            </a:r>
            <a:r>
              <a:rPr lang="en-US" altLang="ko-KR" sz="2400" b="1" dirty="0">
                <a:latin typeface="Times New Roman" pitchFamily="18" charset="0"/>
              </a:rPr>
              <a:t>, </a:t>
            </a:r>
            <a:r>
              <a:rPr lang="en-US" altLang="ko-KR" sz="2400" b="1" i="1" dirty="0">
                <a:latin typeface="Times New Roman" pitchFamily="18" charset="0"/>
              </a:rPr>
              <a:t>B</a:t>
            </a:r>
            <a:r>
              <a:rPr lang="en-US" altLang="ko-KR" sz="2400" b="1" dirty="0">
                <a:latin typeface="Times New Roman" pitchFamily="18" charset="0"/>
              </a:rPr>
              <a:t>,</a:t>
            </a:r>
            <a:r>
              <a:rPr lang="en-US" altLang="ko-KR" sz="2400" b="1" i="1" dirty="0">
                <a:latin typeface="Times New Roman" pitchFamily="18" charset="0"/>
              </a:rPr>
              <a:t> C</a:t>
            </a:r>
            <a:r>
              <a:rPr lang="en-US" altLang="ko-KR" sz="2400" b="1" dirty="0">
                <a:latin typeface="Times New Roman" pitchFamily="18" charset="0"/>
              </a:rPr>
              <a:t>, </a:t>
            </a:r>
            <a:r>
              <a:rPr lang="en-US" altLang="ko-KR" sz="2400" dirty="0"/>
              <a:t>the output of</a:t>
            </a:r>
            <a:r>
              <a:rPr lang="en-US" altLang="ko-KR" sz="2400" dirty="0">
                <a:latin typeface="Times New Roman" pitchFamily="18" charset="0"/>
              </a:rPr>
              <a:t> </a:t>
            </a:r>
            <a:r>
              <a:rPr lang="en-US" altLang="ko-KR" sz="2400" b="1" i="1" dirty="0">
                <a:latin typeface="Times New Roman" pitchFamily="18" charset="0"/>
              </a:rPr>
              <a:t>N</a:t>
            </a:r>
            <a:r>
              <a:rPr lang="en-US" altLang="ko-KR" sz="2400" b="1" baseline="-25000" dirty="0">
                <a:latin typeface="Times New Roman" pitchFamily="18" charset="0"/>
              </a:rPr>
              <a:t>2</a:t>
            </a:r>
            <a:r>
              <a:rPr lang="en-US" altLang="ko-KR" sz="2400" b="1" dirty="0">
                <a:latin typeface="Times New Roman" pitchFamily="18" charset="0"/>
              </a:rPr>
              <a:t>(</a:t>
            </a:r>
            <a:r>
              <a:rPr lang="en-US" altLang="ko-KR" sz="2400" b="1" i="1" dirty="0">
                <a:latin typeface="Times New Roman" pitchFamily="18" charset="0"/>
              </a:rPr>
              <a:t>F</a:t>
            </a:r>
            <a:r>
              <a:rPr lang="en-US" altLang="ko-KR" sz="2400" b="1" dirty="0">
                <a:latin typeface="Times New Roman" pitchFamily="18" charset="0"/>
              </a:rPr>
              <a:t>)</a:t>
            </a:r>
            <a:r>
              <a:rPr lang="en-US" altLang="ko-KR" sz="2400" dirty="0">
                <a:latin typeface="Times New Roman" pitchFamily="18" charset="0"/>
              </a:rPr>
              <a:t> </a:t>
            </a:r>
            <a:r>
              <a:rPr lang="en-US" altLang="ko-KR" sz="2400" dirty="0"/>
              <a:t>has </a:t>
            </a:r>
            <a:r>
              <a:rPr lang="en-US" altLang="ko-KR" sz="2400" b="1" i="1" dirty="0">
                <a:solidFill>
                  <a:srgbClr val="FF3300"/>
                </a:solidFill>
                <a:latin typeface="Times New Roman" pitchFamily="18" charset="0"/>
              </a:rPr>
              <a:t>don’t care</a:t>
            </a:r>
            <a:r>
              <a:rPr lang="en-US" altLang="ko-KR" sz="2400" dirty="0"/>
              <a:t> values.</a:t>
            </a:r>
          </a:p>
        </p:txBody>
      </p:sp>
      <p:sp>
        <p:nvSpPr>
          <p:cNvPr id="35867" name="Text Box 27"/>
          <p:cNvSpPr txBox="1">
            <a:spLocks noChangeArrowheads="1"/>
          </p:cNvSpPr>
          <p:nvPr/>
        </p:nvSpPr>
        <p:spPr bwMode="auto">
          <a:xfrm>
            <a:off x="6744072" y="1916114"/>
            <a:ext cx="4104456" cy="46166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/>
              <a:t>Truth Table with </a:t>
            </a:r>
            <a:r>
              <a:rPr lang="en-US" altLang="ko-KR" sz="2400" b="1" i="1">
                <a:solidFill>
                  <a:srgbClr val="FF3300"/>
                </a:solidFill>
                <a:latin typeface="Times New Roman" pitchFamily="18" charset="0"/>
              </a:rPr>
              <a:t>Don’t Cares</a:t>
            </a: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695400" y="1916114"/>
            <a:ext cx="1728192" cy="46166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ko-KR" sz="2400"/>
              <a:t>Don’t Care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276" y="2492897"/>
            <a:ext cx="4958717" cy="1707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" name="표 15">
            <a:extLst>
              <a:ext uri="{FF2B5EF4-FFF2-40B4-BE49-F238E27FC236}">
                <a16:creationId xmlns:a16="http://schemas.microsoft.com/office/drawing/2014/main" id="{127FDFFE-CD16-4551-9687-D3EBBEB966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090343"/>
              </p:ext>
            </p:extLst>
          </p:nvPr>
        </p:nvGraphicFramePr>
        <p:xfrm>
          <a:off x="7968208" y="2492897"/>
          <a:ext cx="1776926" cy="35661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272870">
                  <a:extLst>
                    <a:ext uri="{9D8B030D-6E8A-4147-A177-3AD203B41FA5}">
                      <a16:colId xmlns:a16="http://schemas.microsoft.com/office/drawing/2014/main" val="113401777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274383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A  B  C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f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3257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0  0  0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151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0  0  1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BAE18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sz="20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BAE18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319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0  1  0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689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0  1  1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8666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1  0  0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075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1  0  1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5564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1  1  0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BAE18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sz="20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BAE18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951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1  1  1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939754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6888" name="Object 24"/>
              <p:cNvSpPr txBox="1"/>
              <p:nvPr/>
            </p:nvSpPr>
            <p:spPr bwMode="auto">
              <a:xfrm>
                <a:off x="1055441" y="3206439"/>
                <a:ext cx="4752528" cy="421421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ko-KR" altLang="en-US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6888" name="Object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5441" y="3206439"/>
                <a:ext cx="4752528" cy="42142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89" name="Object 25"/>
              <p:cNvSpPr txBox="1"/>
              <p:nvPr/>
            </p:nvSpPr>
            <p:spPr bwMode="auto">
              <a:xfrm>
                <a:off x="1055440" y="5359475"/>
                <a:ext cx="8065964" cy="430887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ko-KR" altLang="en-US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ko-KR" altLang="en-US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6889" name="Object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5440" y="5359475"/>
                <a:ext cx="8065964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90" name="Object 26"/>
              <p:cNvSpPr txBox="1"/>
              <p:nvPr/>
            </p:nvSpPr>
            <p:spPr bwMode="auto">
              <a:xfrm>
                <a:off x="1055441" y="4279355"/>
                <a:ext cx="5977184" cy="347722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𝐴𝐵𝐶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ko-KR" altLang="en-US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ko-KR" altLang="en-US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ko-KR" altLang="en-US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𝐵𝐶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6890" name="Object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5441" y="4279355"/>
                <a:ext cx="5977184" cy="347722"/>
              </a:xfrm>
              <a:prstGeom prst="rect">
                <a:avLst/>
              </a:prstGeom>
              <a:blipFill>
                <a:blip r:embed="rId4"/>
                <a:stretch>
                  <a:fillRect b="-14035"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93" name="Text Box 29"/>
          <p:cNvSpPr txBox="1">
            <a:spLocks noChangeArrowheads="1"/>
          </p:cNvSpPr>
          <p:nvPr/>
        </p:nvSpPr>
        <p:spPr bwMode="auto">
          <a:xfrm>
            <a:off x="911424" y="2206025"/>
            <a:ext cx="8281988" cy="4308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200" dirty="0"/>
              <a:t>When realize, assign values which will help </a:t>
            </a:r>
            <a:r>
              <a:rPr lang="en-US" altLang="ko-KR" sz="2200" dirty="0">
                <a:solidFill>
                  <a:srgbClr val="3333FF"/>
                </a:solidFill>
              </a:rPr>
              <a:t>simplify</a:t>
            </a:r>
            <a:r>
              <a:rPr lang="en-US" altLang="ko-KR" sz="2200" dirty="0"/>
              <a:t> the function. </a:t>
            </a:r>
          </a:p>
        </p:txBody>
      </p:sp>
      <p:sp>
        <p:nvSpPr>
          <p:cNvPr id="36894" name="Rectangle 30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  <a:noFill/>
          <a:ln/>
        </p:spPr>
        <p:txBody>
          <a:bodyPr/>
          <a:lstStyle/>
          <a:p>
            <a:r>
              <a:rPr kumimoji="0" lang="en-US" altLang="ko-KR" sz="4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3.4 Incompletely Specified Functions</a:t>
            </a:r>
          </a:p>
        </p:txBody>
      </p:sp>
      <p:sp>
        <p:nvSpPr>
          <p:cNvPr id="36895" name="Text Box 31"/>
          <p:cNvSpPr txBox="1">
            <a:spLocks noChangeArrowheads="1"/>
          </p:cNvSpPr>
          <p:nvPr/>
        </p:nvSpPr>
        <p:spPr bwMode="auto">
          <a:xfrm>
            <a:off x="725082" y="2780928"/>
            <a:ext cx="3282686" cy="400110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/>
              <a:t>Case 1: assign ‘</a:t>
            </a:r>
            <a:r>
              <a:rPr lang="en-US" altLang="ko-KR" dirty="0">
                <a:latin typeface="Consolas" panose="020B0609020204030204" pitchFamily="49" charset="0"/>
              </a:rPr>
              <a:t>0</a:t>
            </a:r>
            <a:r>
              <a:rPr lang="en-US" altLang="ko-KR" dirty="0"/>
              <a:t>’ on all </a:t>
            </a:r>
            <a:r>
              <a:rPr lang="en-US" altLang="ko-KR" dirty="0">
                <a:latin typeface="Consolas" panose="020B0609020204030204" pitchFamily="49" charset="0"/>
              </a:rPr>
              <a:t>X</a:t>
            </a:r>
            <a:r>
              <a:rPr lang="en-US" altLang="ko-KR" dirty="0"/>
              <a:t>’s</a:t>
            </a:r>
          </a:p>
        </p:txBody>
      </p:sp>
      <p:sp>
        <p:nvSpPr>
          <p:cNvPr id="36896" name="Text Box 32"/>
          <p:cNvSpPr txBox="1">
            <a:spLocks noChangeArrowheads="1"/>
          </p:cNvSpPr>
          <p:nvPr/>
        </p:nvSpPr>
        <p:spPr bwMode="auto">
          <a:xfrm>
            <a:off x="725082" y="3846935"/>
            <a:ext cx="6379030" cy="400110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/>
              <a:t>Case 2: assign ‘</a:t>
            </a:r>
            <a:r>
              <a:rPr lang="en-US" altLang="ko-KR" dirty="0">
                <a:latin typeface="Consolas" panose="020B0609020204030204" pitchFamily="49" charset="0"/>
              </a:rPr>
              <a:t>1</a:t>
            </a:r>
            <a:r>
              <a:rPr lang="en-US" altLang="ko-KR" dirty="0"/>
              <a:t>’ to the first </a:t>
            </a:r>
            <a:r>
              <a:rPr lang="en-US" altLang="ko-KR" dirty="0">
                <a:latin typeface="Consolas" panose="020B0609020204030204" pitchFamily="49" charset="0"/>
              </a:rPr>
              <a:t>X</a:t>
            </a:r>
            <a:r>
              <a:rPr lang="en-US" altLang="ko-KR" dirty="0"/>
              <a:t> and ‘</a:t>
            </a:r>
            <a:r>
              <a:rPr lang="en-US" altLang="ko-KR" dirty="0">
                <a:latin typeface="Consolas" panose="020B0609020204030204" pitchFamily="49" charset="0"/>
              </a:rPr>
              <a:t>0</a:t>
            </a:r>
            <a:r>
              <a:rPr lang="en-US" altLang="ko-KR" dirty="0"/>
              <a:t>’ to the second ‘</a:t>
            </a:r>
            <a:r>
              <a:rPr lang="en-US" altLang="ko-KR" dirty="0">
                <a:latin typeface="Consolas" panose="020B0609020204030204" pitchFamily="49" charset="0"/>
              </a:rPr>
              <a:t>X</a:t>
            </a:r>
            <a:r>
              <a:rPr lang="en-US" altLang="ko-KR" dirty="0"/>
              <a:t>’</a:t>
            </a:r>
          </a:p>
        </p:txBody>
      </p:sp>
      <p:sp>
        <p:nvSpPr>
          <p:cNvPr id="36897" name="Text Box 33"/>
          <p:cNvSpPr txBox="1">
            <a:spLocks noChangeArrowheads="1"/>
          </p:cNvSpPr>
          <p:nvPr/>
        </p:nvSpPr>
        <p:spPr bwMode="auto">
          <a:xfrm>
            <a:off x="725082" y="4912249"/>
            <a:ext cx="3426702" cy="400110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/>
              <a:t>Case 3: assign ‘</a:t>
            </a:r>
            <a:r>
              <a:rPr lang="en-US" altLang="ko-KR" dirty="0">
                <a:latin typeface="Consolas" panose="020B0609020204030204" pitchFamily="49" charset="0"/>
              </a:rPr>
              <a:t>1</a:t>
            </a:r>
            <a:r>
              <a:rPr lang="en-US" altLang="ko-KR" dirty="0"/>
              <a:t>’ on all </a:t>
            </a:r>
            <a:r>
              <a:rPr lang="en-US" altLang="ko-KR" dirty="0">
                <a:latin typeface="Consolas" panose="020B0609020204030204" pitchFamily="49" charset="0"/>
              </a:rPr>
              <a:t>X</a:t>
            </a:r>
            <a:r>
              <a:rPr lang="en-US" altLang="ko-KR" dirty="0"/>
              <a:t>’s</a:t>
            </a:r>
          </a:p>
        </p:txBody>
      </p:sp>
      <p:sp>
        <p:nvSpPr>
          <p:cNvPr id="36898" name="Text Box 34"/>
          <p:cNvSpPr txBox="1">
            <a:spLocks noChangeArrowheads="1"/>
          </p:cNvSpPr>
          <p:nvPr/>
        </p:nvSpPr>
        <p:spPr bwMode="auto">
          <a:xfrm>
            <a:off x="740362" y="6021288"/>
            <a:ext cx="6579774" cy="461665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>
                <a:sym typeface="Wingdings" pitchFamily="2" charset="2"/>
              </a:rPr>
              <a:t>The </a:t>
            </a:r>
            <a:r>
              <a:rPr lang="en-US" altLang="ko-KR" sz="2400" b="1" i="1">
                <a:solidFill>
                  <a:srgbClr val="3333FF"/>
                </a:solidFill>
                <a:latin typeface="Times New Roman" pitchFamily="18" charset="0"/>
              </a:rPr>
              <a:t>case 2</a:t>
            </a:r>
            <a:r>
              <a:rPr lang="en-US" altLang="ko-KR" sz="2400"/>
              <a:t> leads to the simplest function</a:t>
            </a:r>
          </a:p>
        </p:txBody>
      </p:sp>
      <p:sp>
        <p:nvSpPr>
          <p:cNvPr id="22" name="Text Box 28">
            <a:extLst>
              <a:ext uri="{FF2B5EF4-FFF2-40B4-BE49-F238E27FC236}">
                <a16:creationId xmlns:a16="http://schemas.microsoft.com/office/drawing/2014/main" id="{196E69DE-F01F-4ADB-AFA8-ECFB66FDD1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1772816"/>
            <a:ext cx="1728192" cy="400110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 wrap="square">
            <a:spAutoFit/>
          </a:bodyPr>
          <a:lstStyle/>
          <a:p>
            <a:r>
              <a:rPr lang="en-US" altLang="ko-KR"/>
              <a:t>Don’t Care</a:t>
            </a:r>
          </a:p>
        </p:txBody>
      </p:sp>
      <p:graphicFrame>
        <p:nvGraphicFramePr>
          <p:cNvPr id="24" name="표 23">
            <a:extLst>
              <a:ext uri="{FF2B5EF4-FFF2-40B4-BE49-F238E27FC236}">
                <a16:creationId xmlns:a16="http://schemas.microsoft.com/office/drawing/2014/main" id="{68894496-C199-4585-BC96-DBDB8ACBD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57820"/>
              </p:ext>
            </p:extLst>
          </p:nvPr>
        </p:nvGraphicFramePr>
        <p:xfrm>
          <a:off x="9779537" y="1936317"/>
          <a:ext cx="1776926" cy="35661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272870">
                  <a:extLst>
                    <a:ext uri="{9D8B030D-6E8A-4147-A177-3AD203B41FA5}">
                      <a16:colId xmlns:a16="http://schemas.microsoft.com/office/drawing/2014/main" val="113401777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274383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A  B  C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f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3257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0  0  0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151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0  0  1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BAE18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sz="20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BAE18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319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0  1  0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689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0  1  1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8666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1  0  0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075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1  0  1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5564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1  1  0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BAE18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sz="20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BAE18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951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1  1  1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939754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1524000" y="274638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1pPr>
            <a:lvl2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 sz="4000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3.4 Incompletely Specified Functions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1127448" y="2301971"/>
            <a:ext cx="7700640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b="1" i="1" dirty="0" err="1">
                <a:latin typeface="Times New Roman" pitchFamily="18" charset="0"/>
              </a:rPr>
              <a:t>Minterm</a:t>
            </a:r>
            <a:r>
              <a:rPr lang="en-US" altLang="ko-KR" sz="2400" dirty="0"/>
              <a:t> expansion for incompletely specified function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1127448" y="4551511"/>
            <a:ext cx="7700640" cy="46166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Maxterm</a:t>
            </a:r>
            <a:r>
              <a:rPr lang="en-US" altLang="ko-KR" sz="2400" dirty="0"/>
              <a:t> expansion for incompletely specified function</a:t>
            </a: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695400" y="1772816"/>
            <a:ext cx="4195572" cy="46166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 wrap="none">
            <a:spAutoFit/>
          </a:bodyPr>
          <a:lstStyle/>
          <a:p>
            <a:r>
              <a:rPr lang="en-US" altLang="ko-KR" sz="2400"/>
              <a:t>Notation for </a:t>
            </a:r>
            <a:r>
              <a:rPr lang="en-US" altLang="ko-KR" sz="2400" b="1" i="1">
                <a:solidFill>
                  <a:srgbClr val="FF3300"/>
                </a:solidFill>
                <a:latin typeface="Times New Roman" pitchFamily="18" charset="0"/>
              </a:rPr>
              <a:t>Don’t Care</a:t>
            </a:r>
            <a:r>
              <a:rPr lang="en-US" altLang="ko-KR" sz="2400"/>
              <a:t> Terms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BB212F1B-7205-41AF-B627-A80B6696FD7D}"/>
              </a:ext>
            </a:extLst>
          </p:cNvPr>
          <p:cNvGrpSpPr/>
          <p:nvPr/>
        </p:nvGrpSpPr>
        <p:grpSpPr>
          <a:xfrm>
            <a:off x="2209883" y="2792638"/>
            <a:ext cx="4946291" cy="1212426"/>
            <a:chOff x="2209883" y="2915168"/>
            <a:chExt cx="4946291" cy="121242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826" name="Object 2"/>
                <p:cNvSpPr txBox="1"/>
                <p:nvPr/>
              </p:nvSpPr>
              <p:spPr bwMode="auto">
                <a:xfrm>
                  <a:off x="2209883" y="2915168"/>
                  <a:ext cx="4946291" cy="100776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nary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(0,3,7)+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(1,6)</m:t>
                            </m:r>
                          </m:e>
                        </m:nary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7826" name="Object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209883" y="2915168"/>
                  <a:ext cx="4946291" cy="100776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831" name="Text Box 7"/>
            <p:cNvSpPr txBox="1">
              <a:spLocks noChangeArrowheads="1"/>
            </p:cNvSpPr>
            <p:nvPr/>
          </p:nvSpPr>
          <p:spPr bwMode="auto">
            <a:xfrm>
              <a:off x="5209048" y="3789040"/>
              <a:ext cx="1246992" cy="338554"/>
            </a:xfrm>
            <a:prstGeom prst="rect">
              <a:avLst/>
            </a:prstGeom>
            <a:solidFill>
              <a:srgbClr val="99FF99">
                <a:alpha val="29000"/>
              </a:srgbClr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ko-KR" sz="1600" dirty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ko-KR" sz="1600" i="1" dirty="0">
                  <a:latin typeface="Times New Roman" pitchFamily="18" charset="0"/>
                </a:rPr>
                <a:t>Don’t Cares</a:t>
              </a:r>
            </a:p>
          </p:txBody>
        </p:sp>
        <p:sp>
          <p:nvSpPr>
            <p:cNvPr id="77835" name="Rectangle 11"/>
            <p:cNvSpPr>
              <a:spLocks noChangeArrowheads="1"/>
            </p:cNvSpPr>
            <p:nvPr/>
          </p:nvSpPr>
          <p:spPr bwMode="auto">
            <a:xfrm>
              <a:off x="5209048" y="2915168"/>
              <a:ext cx="1246992" cy="827732"/>
            </a:xfrm>
            <a:prstGeom prst="rect">
              <a:avLst/>
            </a:prstGeom>
            <a:solidFill>
              <a:srgbClr val="99FF99">
                <a:alpha val="28999"/>
              </a:srgb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ko-KR" altLang="en-US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A490CF60-046C-40A1-8E91-24CED76F8F1E}"/>
              </a:ext>
            </a:extLst>
          </p:cNvPr>
          <p:cNvGrpSpPr/>
          <p:nvPr/>
        </p:nvGrpSpPr>
        <p:grpSpPr>
          <a:xfrm>
            <a:off x="3141664" y="4957084"/>
            <a:ext cx="5258592" cy="1064204"/>
            <a:chOff x="3141664" y="4957084"/>
            <a:chExt cx="5258592" cy="10642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827" name="Object 3"/>
                <p:cNvSpPr txBox="1"/>
                <p:nvPr/>
              </p:nvSpPr>
              <p:spPr bwMode="auto">
                <a:xfrm>
                  <a:off x="3141664" y="4957084"/>
                  <a:ext cx="5258592" cy="84818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∏"/>
                            <m:subHide m:val="on"/>
                            <m:supHide m:val="on"/>
                            <m:ctrlP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ko-KR" alt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(2,4,5)•</m:t>
                            </m:r>
                            <m:nary>
                              <m:naryPr>
                                <m:chr m:val="∏"/>
                                <m:subHide m:val="on"/>
                                <m:supHide m:val="on"/>
                                <m:ctrlPr>
                                  <a:rPr lang="ko-KR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/>
                              <m:sup/>
                              <m:e>
                                <m:r>
                                  <a:rPr lang="ko-KR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  <m:r>
                                  <a:rPr lang="ko-KR" alt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(1,6)</m:t>
                                </m:r>
                              </m:e>
                            </m:nary>
                          </m:e>
                        </m:nary>
                      </m:oMath>
                    </m:oMathPara>
                  </a14:m>
                  <a:endParaRPr lang="ko-KR" altLang="en-US"/>
                </a:p>
              </p:txBody>
            </p:sp>
          </mc:Choice>
          <mc:Fallback xmlns="">
            <p:sp>
              <p:nvSpPr>
                <p:cNvPr id="77827" name="Object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41664" y="4957084"/>
                  <a:ext cx="5258592" cy="84818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/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7836" name="Rectangle 12"/>
            <p:cNvSpPr>
              <a:spLocks noChangeArrowheads="1"/>
            </p:cNvSpPr>
            <p:nvPr/>
          </p:nvSpPr>
          <p:spPr bwMode="auto">
            <a:xfrm>
              <a:off x="5267325" y="5039636"/>
              <a:ext cx="1332731" cy="576262"/>
            </a:xfrm>
            <a:prstGeom prst="rect">
              <a:avLst/>
            </a:prstGeom>
            <a:solidFill>
              <a:srgbClr val="99FF99">
                <a:alpha val="28999"/>
              </a:srgbClr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77837" name="Text Box 13"/>
            <p:cNvSpPr txBox="1">
              <a:spLocks noChangeArrowheads="1"/>
            </p:cNvSpPr>
            <p:nvPr/>
          </p:nvSpPr>
          <p:spPr bwMode="auto">
            <a:xfrm>
              <a:off x="5267325" y="5682734"/>
              <a:ext cx="1332731" cy="338554"/>
            </a:xfrm>
            <a:prstGeom prst="rect">
              <a:avLst/>
            </a:prstGeom>
            <a:solidFill>
              <a:srgbClr val="99FF99">
                <a:alpha val="29000"/>
              </a:srgbClr>
            </a:solidFill>
            <a:ln>
              <a:noFill/>
            </a:ln>
            <a:effectLst/>
            <a:ex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ko-KR" sz="160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altLang="ko-KR" sz="1600" i="1">
                  <a:latin typeface="Times New Roman" pitchFamily="18" charset="0"/>
                </a:rPr>
                <a:t>Don’t Cares</a:t>
              </a:r>
            </a:p>
          </p:txBody>
        </p:sp>
      </p:grpSp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68894496-C199-4585-BC96-DBDB8ACBD8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138113"/>
              </p:ext>
            </p:extLst>
          </p:nvPr>
        </p:nvGraphicFramePr>
        <p:xfrm>
          <a:off x="9779537" y="1936317"/>
          <a:ext cx="1776926" cy="356616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272870">
                  <a:extLst>
                    <a:ext uri="{9D8B030D-6E8A-4147-A177-3AD203B41FA5}">
                      <a16:colId xmlns:a16="http://schemas.microsoft.com/office/drawing/2014/main" val="1134017773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2743832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A  B  C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latin typeface="Consolas" panose="020B0609020204030204" pitchFamily="49" charset="0"/>
                        </a:rPr>
                        <a:t>f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3257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0  0  0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81511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0  0  1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BAE18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sz="20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BAE18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319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0  1  0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76892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0  1  1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38666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1  0  0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chemeClr val="bg1">
                        <a:alpha val="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6075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1  0  1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5564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1  1  0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BAE18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rgbClr val="FF0000"/>
                          </a:solidFill>
                          <a:latin typeface="Consolas" panose="020B0609020204030204" pitchFamily="49" charset="0"/>
                        </a:rPr>
                        <a:t>X</a:t>
                      </a:r>
                      <a:endParaRPr lang="ko-KR" altLang="en-US" sz="2000" dirty="0">
                        <a:solidFill>
                          <a:srgbClr val="FF0000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>
                    <a:solidFill>
                      <a:srgbClr val="BAE18F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951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1  1  1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>
                          <a:solidFill>
                            <a:schemeClr val="tx1"/>
                          </a:solidFill>
                          <a:latin typeface="Consolas" panose="020B0609020204030204" pitchFamily="49" charset="0"/>
                        </a:rPr>
                        <a:t>1</a:t>
                      </a:r>
                      <a:endParaRPr lang="ko-KR" altLang="en-US" sz="2000" dirty="0">
                        <a:solidFill>
                          <a:schemeClr val="tx1"/>
                        </a:solidFill>
                        <a:latin typeface="Consolas" panose="020B0609020204030204" pitchFamily="49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3939754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29" name="Line 25"/>
          <p:cNvSpPr>
            <a:spLocks noChangeShapeType="1"/>
          </p:cNvSpPr>
          <p:nvPr/>
        </p:nvSpPr>
        <p:spPr bwMode="auto">
          <a:xfrm>
            <a:off x="955515" y="2636912"/>
            <a:ext cx="68421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7133" name="Line 29"/>
          <p:cNvSpPr>
            <a:spLocks noChangeShapeType="1"/>
          </p:cNvSpPr>
          <p:nvPr/>
        </p:nvSpPr>
        <p:spPr bwMode="auto">
          <a:xfrm>
            <a:off x="955514" y="2636912"/>
            <a:ext cx="0" cy="107156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7139" name="Line 35"/>
          <p:cNvSpPr>
            <a:spLocks noChangeShapeType="1"/>
          </p:cNvSpPr>
          <p:nvPr/>
        </p:nvSpPr>
        <p:spPr bwMode="auto">
          <a:xfrm>
            <a:off x="9191625" y="2852738"/>
            <a:ext cx="0" cy="36036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7219" name="Line 115"/>
          <p:cNvSpPr>
            <a:spLocks noChangeShapeType="1"/>
          </p:cNvSpPr>
          <p:nvPr/>
        </p:nvSpPr>
        <p:spPr bwMode="auto">
          <a:xfrm>
            <a:off x="1639728" y="2636912"/>
            <a:ext cx="136842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7220" name="Line 116"/>
          <p:cNvSpPr>
            <a:spLocks noChangeShapeType="1"/>
          </p:cNvSpPr>
          <p:nvPr/>
        </p:nvSpPr>
        <p:spPr bwMode="auto">
          <a:xfrm>
            <a:off x="2279650" y="3924300"/>
            <a:ext cx="0" cy="23495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7221" name="Line 117"/>
          <p:cNvSpPr>
            <a:spLocks noChangeShapeType="1"/>
          </p:cNvSpPr>
          <p:nvPr/>
        </p:nvSpPr>
        <p:spPr bwMode="auto">
          <a:xfrm>
            <a:off x="3008153" y="2636912"/>
            <a:ext cx="65087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7223" name="Line 119"/>
          <p:cNvSpPr>
            <a:spLocks noChangeShapeType="1"/>
          </p:cNvSpPr>
          <p:nvPr/>
        </p:nvSpPr>
        <p:spPr bwMode="auto">
          <a:xfrm>
            <a:off x="4983163" y="2852738"/>
            <a:ext cx="420846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7226" name="Line 122"/>
          <p:cNvSpPr>
            <a:spLocks noChangeShapeType="1"/>
          </p:cNvSpPr>
          <p:nvPr/>
        </p:nvSpPr>
        <p:spPr bwMode="auto">
          <a:xfrm>
            <a:off x="9191625" y="3213100"/>
            <a:ext cx="0" cy="711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7235" name="Line 131"/>
          <p:cNvSpPr>
            <a:spLocks noChangeShapeType="1"/>
          </p:cNvSpPr>
          <p:nvPr/>
        </p:nvSpPr>
        <p:spPr bwMode="auto">
          <a:xfrm>
            <a:off x="9191625" y="3924300"/>
            <a:ext cx="0" cy="23495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7365" name="Text Box 261"/>
          <p:cNvSpPr txBox="1">
            <a:spLocks noChangeArrowheads="1"/>
          </p:cNvSpPr>
          <p:nvPr/>
        </p:nvSpPr>
        <p:spPr bwMode="auto">
          <a:xfrm>
            <a:off x="6521438" y="2041308"/>
            <a:ext cx="3379787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/>
              <a:t>Truth Table for a Half Adder</a:t>
            </a:r>
          </a:p>
        </p:txBody>
      </p:sp>
      <p:sp>
        <p:nvSpPr>
          <p:cNvPr id="47366" name="Rectangle 262"/>
          <p:cNvSpPr>
            <a:spLocks noGrp="1" noChangeArrowheads="1"/>
          </p:cNvSpPr>
          <p:nvPr>
            <p:ph type="title"/>
          </p:nvPr>
        </p:nvSpPr>
        <p:spPr>
          <a:xfrm>
            <a:off x="47328" y="274638"/>
            <a:ext cx="12025336" cy="1143000"/>
          </a:xfrm>
          <a:noFill/>
          <a:ln/>
        </p:spPr>
        <p:txBody>
          <a:bodyPr/>
          <a:lstStyle/>
          <a:p>
            <a:r>
              <a:rPr kumimoji="0" lang="en-US" altLang="ko-KR" sz="4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Design of Binary Adders and Subtractors</a:t>
            </a:r>
          </a:p>
        </p:txBody>
      </p:sp>
      <p:sp>
        <p:nvSpPr>
          <p:cNvPr id="47367" name="Text Box 263"/>
          <p:cNvSpPr txBox="1">
            <a:spLocks noChangeArrowheads="1"/>
          </p:cNvSpPr>
          <p:nvPr/>
        </p:nvSpPr>
        <p:spPr bwMode="auto">
          <a:xfrm>
            <a:off x="695400" y="1828801"/>
            <a:ext cx="2425457" cy="46166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ko-KR" sz="2400" dirty="0"/>
              <a:t>Half Adder</a:t>
            </a:r>
          </a:p>
        </p:txBody>
      </p:sp>
      <p:sp>
        <p:nvSpPr>
          <p:cNvPr id="2" name="직사각형 1"/>
          <p:cNvSpPr/>
          <p:nvPr/>
        </p:nvSpPr>
        <p:spPr>
          <a:xfrm>
            <a:off x="1631503" y="2857860"/>
            <a:ext cx="1206066" cy="936104"/>
          </a:xfrm>
          <a:prstGeom prst="rect">
            <a:avLst/>
          </a:prstGeom>
          <a:solidFill>
            <a:srgbClr val="92D050">
              <a:alpha val="4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Half</a:t>
            </a:r>
          </a:p>
          <a:p>
            <a:pPr algn="ctr"/>
            <a:r>
              <a:rPr lang="en-US" altLang="ko-KR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Adder</a:t>
            </a:r>
            <a:endParaRPr lang="ko-KR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직선 화살표 연결선 3"/>
          <p:cNvCxnSpPr/>
          <p:nvPr/>
        </p:nvCxnSpPr>
        <p:spPr>
          <a:xfrm>
            <a:off x="1120577" y="3037270"/>
            <a:ext cx="5109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39416" y="2835487"/>
                <a:ext cx="268689" cy="4001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𝑋</m:t>
                      </m:r>
                    </m:oMath>
                  </m:oMathPara>
                </a14:m>
                <a:endParaRPr lang="ko-KR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6" y="2835487"/>
                <a:ext cx="268689" cy="400110"/>
              </a:xfrm>
              <a:prstGeom prst="rect">
                <a:avLst/>
              </a:prstGeom>
              <a:blipFill>
                <a:blip r:embed="rId2"/>
                <a:stretch>
                  <a:fillRect l="-15909" r="-11364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직선 화살표 연결선 18"/>
          <p:cNvCxnSpPr/>
          <p:nvPr/>
        </p:nvCxnSpPr>
        <p:spPr>
          <a:xfrm>
            <a:off x="1120577" y="3573214"/>
            <a:ext cx="5109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39416" y="3389128"/>
                <a:ext cx="268689" cy="4001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𝑌</m:t>
                      </m:r>
                    </m:oMath>
                  </m:oMathPara>
                </a14:m>
                <a:endParaRPr lang="ko-KR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16" y="3389128"/>
                <a:ext cx="268689" cy="400110"/>
              </a:xfrm>
              <a:prstGeom prst="rect">
                <a:avLst/>
              </a:prstGeom>
              <a:blipFill>
                <a:blip r:embed="rId3"/>
                <a:stretch>
                  <a:fillRect l="-13636" r="-9091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직선 화살표 연결선 22"/>
          <p:cNvCxnSpPr/>
          <p:nvPr/>
        </p:nvCxnSpPr>
        <p:spPr>
          <a:xfrm>
            <a:off x="2837570" y="3070885"/>
            <a:ext cx="5109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/>
          <p:cNvCxnSpPr/>
          <p:nvPr/>
        </p:nvCxnSpPr>
        <p:spPr>
          <a:xfrm>
            <a:off x="2837570" y="3589183"/>
            <a:ext cx="51092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390339" y="2813064"/>
                <a:ext cx="268689" cy="4001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ko-KR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339" y="2813064"/>
                <a:ext cx="268689" cy="400110"/>
              </a:xfrm>
              <a:prstGeom prst="rect">
                <a:avLst/>
              </a:prstGeom>
              <a:blipFill>
                <a:blip r:embed="rId4"/>
                <a:stretch>
                  <a:fillRect l="-31818" r="-90909" b="-151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390338" y="3389128"/>
                <a:ext cx="517431" cy="40011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𝑆𝑢𝑚</m:t>
                      </m:r>
                    </m:oMath>
                  </m:oMathPara>
                </a14:m>
                <a:endParaRPr lang="ko-KR" alt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0338" y="3389128"/>
                <a:ext cx="517431" cy="400110"/>
              </a:xfrm>
              <a:prstGeom prst="rect">
                <a:avLst/>
              </a:prstGeom>
              <a:blipFill>
                <a:blip r:embed="rId5"/>
                <a:stretch>
                  <a:fillRect l="-15294" r="-14118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표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5313745"/>
                  </p:ext>
                </p:extLst>
              </p:nvPr>
            </p:nvGraphicFramePr>
            <p:xfrm>
              <a:off x="6282753" y="2564904"/>
              <a:ext cx="3857154" cy="185420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92857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2857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  <m:r>
                                  <a:rPr lang="en-US" altLang="ko-KR" b="1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  <m:r>
                                  <a:rPr lang="en-US" altLang="ko-KR" b="1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𝒐𝒖𝒕</m:t>
                                    </m:r>
                                  </m:sub>
                                </m:sSub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𝑺𝒖𝒎</m:t>
                                </m:r>
                              </m:oMath>
                            </m:oMathPara>
                          </a14:m>
                          <a:endParaRPr lang="ko-KR" altLang="en-US" b="1" dirty="0"/>
                        </a:p>
                      </a:txBody>
                      <a:tcPr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en-US" altLang="ko-KR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0      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0      1      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1      0      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1      1      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99FF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99FF3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표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95313745"/>
                  </p:ext>
                </p:extLst>
              </p:nvPr>
            </p:nvGraphicFramePr>
            <p:xfrm>
              <a:off x="6282753" y="2564904"/>
              <a:ext cx="3857154" cy="185420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92857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2857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315" t="-1639" r="-100946" b="-4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6"/>
                          <a:stretch>
                            <a:fillRect l="-100315" t="-1639" r="-946" b="-4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en-US" altLang="ko-KR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0      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chemeClr val="bg1">
                            <a:alpha val="2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0      1      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1      0      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FFFF0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1      1      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99FF33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>
                        <a:solidFill>
                          <a:srgbClr val="99FF33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282753" y="5166260"/>
                <a:ext cx="1382430" cy="400110"/>
              </a:xfrm>
              <a:prstGeom prst="rect">
                <a:avLst/>
              </a:prstGeom>
              <a:solidFill>
                <a:srgbClr val="99FF33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𝑋𝑌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753" y="5166260"/>
                <a:ext cx="1382430" cy="400110"/>
              </a:xfrm>
              <a:prstGeom prst="rect">
                <a:avLst/>
              </a:prstGeom>
              <a:blipFill>
                <a:blip r:embed="rId7"/>
                <a:stretch>
                  <a:fillRect b="-303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282754" y="4635500"/>
                <a:ext cx="3264035" cy="40011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𝑆𝑢𝑚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𝑋</m:t>
                      </m:r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ko-KR" i="1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⊕</m:t>
                      </m:r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2754" y="4635500"/>
                <a:ext cx="3264035" cy="400110"/>
              </a:xfrm>
              <a:prstGeom prst="rect">
                <a:avLst/>
              </a:prstGeom>
              <a:blipFill>
                <a:blip r:embed="rId8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524633" y="4512181"/>
                <a:ext cx="1481688" cy="934679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num>
                        <m:den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𝑜𝑢𝑡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𝑆𝑢𝑚</m:t>
                                </m:r>
                              </m:e>
                            </m:mr>
                          </m:m>
                        </m:den>
                      </m:f>
                    </m:oMath>
                  </m:oMathPara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633" y="4512181"/>
                <a:ext cx="1481688" cy="934679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4988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29" name="Line 25"/>
          <p:cNvSpPr>
            <a:spLocks noChangeShapeType="1"/>
          </p:cNvSpPr>
          <p:nvPr/>
        </p:nvSpPr>
        <p:spPr bwMode="auto">
          <a:xfrm>
            <a:off x="1459572" y="2636912"/>
            <a:ext cx="68421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7133" name="Line 29"/>
          <p:cNvSpPr>
            <a:spLocks noChangeShapeType="1"/>
          </p:cNvSpPr>
          <p:nvPr/>
        </p:nvSpPr>
        <p:spPr bwMode="auto">
          <a:xfrm>
            <a:off x="1459571" y="2636912"/>
            <a:ext cx="0" cy="107156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7139" name="Line 35"/>
          <p:cNvSpPr>
            <a:spLocks noChangeShapeType="1"/>
          </p:cNvSpPr>
          <p:nvPr/>
        </p:nvSpPr>
        <p:spPr bwMode="auto">
          <a:xfrm>
            <a:off x="9191625" y="2852738"/>
            <a:ext cx="0" cy="36036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7219" name="Line 115"/>
          <p:cNvSpPr>
            <a:spLocks noChangeShapeType="1"/>
          </p:cNvSpPr>
          <p:nvPr/>
        </p:nvSpPr>
        <p:spPr bwMode="auto">
          <a:xfrm>
            <a:off x="2143785" y="2636912"/>
            <a:ext cx="136842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7220" name="Line 116"/>
          <p:cNvSpPr>
            <a:spLocks noChangeShapeType="1"/>
          </p:cNvSpPr>
          <p:nvPr/>
        </p:nvSpPr>
        <p:spPr bwMode="auto">
          <a:xfrm>
            <a:off x="2279650" y="3924300"/>
            <a:ext cx="0" cy="23495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7221" name="Line 117"/>
          <p:cNvSpPr>
            <a:spLocks noChangeShapeType="1"/>
          </p:cNvSpPr>
          <p:nvPr/>
        </p:nvSpPr>
        <p:spPr bwMode="auto">
          <a:xfrm>
            <a:off x="3512210" y="2636912"/>
            <a:ext cx="65087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7223" name="Line 119"/>
          <p:cNvSpPr>
            <a:spLocks noChangeShapeType="1"/>
          </p:cNvSpPr>
          <p:nvPr/>
        </p:nvSpPr>
        <p:spPr bwMode="auto">
          <a:xfrm>
            <a:off x="4983163" y="2852738"/>
            <a:ext cx="420846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7226" name="Line 122"/>
          <p:cNvSpPr>
            <a:spLocks noChangeShapeType="1"/>
          </p:cNvSpPr>
          <p:nvPr/>
        </p:nvSpPr>
        <p:spPr bwMode="auto">
          <a:xfrm>
            <a:off x="9191625" y="3213100"/>
            <a:ext cx="0" cy="711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7235" name="Line 131"/>
          <p:cNvSpPr>
            <a:spLocks noChangeShapeType="1"/>
          </p:cNvSpPr>
          <p:nvPr/>
        </p:nvSpPr>
        <p:spPr bwMode="auto">
          <a:xfrm>
            <a:off x="9191625" y="3924300"/>
            <a:ext cx="0" cy="23495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47365" name="Text Box 261"/>
          <p:cNvSpPr txBox="1">
            <a:spLocks noChangeArrowheads="1"/>
          </p:cNvSpPr>
          <p:nvPr/>
        </p:nvSpPr>
        <p:spPr bwMode="auto">
          <a:xfrm>
            <a:off x="6521438" y="2041308"/>
            <a:ext cx="3379787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/>
              <a:t>Truth Table for a Full Adder</a:t>
            </a:r>
          </a:p>
        </p:txBody>
      </p:sp>
      <p:sp>
        <p:nvSpPr>
          <p:cNvPr id="47367" name="Text Box 263"/>
          <p:cNvSpPr txBox="1">
            <a:spLocks noChangeArrowheads="1"/>
          </p:cNvSpPr>
          <p:nvPr/>
        </p:nvSpPr>
        <p:spPr bwMode="auto">
          <a:xfrm>
            <a:off x="695400" y="1828801"/>
            <a:ext cx="2534816" cy="46166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ko-KR" sz="2400"/>
              <a:t>Full Adder</a:t>
            </a:r>
          </a:p>
        </p:txBody>
      </p:sp>
      <p:grpSp>
        <p:nvGrpSpPr>
          <p:cNvPr id="6" name="그룹 5"/>
          <p:cNvGrpSpPr/>
          <p:nvPr/>
        </p:nvGrpSpPr>
        <p:grpSpPr>
          <a:xfrm>
            <a:off x="1343472" y="2835487"/>
            <a:ext cx="2819612" cy="976176"/>
            <a:chOff x="1043608" y="4379345"/>
            <a:chExt cx="2819612" cy="976176"/>
          </a:xfrm>
        </p:grpSpPr>
        <p:sp>
          <p:nvSpPr>
            <p:cNvPr id="2" name="직사각형 1"/>
            <p:cNvSpPr/>
            <p:nvPr/>
          </p:nvSpPr>
          <p:spPr>
            <a:xfrm>
              <a:off x="1835696" y="4401718"/>
              <a:ext cx="1206066" cy="936104"/>
            </a:xfrm>
            <a:prstGeom prst="rect">
              <a:avLst/>
            </a:prstGeom>
            <a:solidFill>
              <a:srgbClr val="92D050">
                <a:alpha val="4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Full</a:t>
              </a:r>
            </a:p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Adder</a:t>
              </a:r>
              <a:endParaRPr lang="ko-KR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" name="직선 화살표 연결선 3"/>
            <p:cNvCxnSpPr/>
            <p:nvPr/>
          </p:nvCxnSpPr>
          <p:spPr>
            <a:xfrm>
              <a:off x="1324769" y="4581128"/>
              <a:ext cx="51092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1043608" y="4379345"/>
                  <a:ext cx="268689" cy="400110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𝑋</m:t>
                        </m:r>
                      </m:oMath>
                    </m:oMathPara>
                  </a14:m>
                  <a:endParaRPr lang="ko-KR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4379345"/>
                  <a:ext cx="268689" cy="40011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15909" r="-1136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직선 화살표 연결선 18"/>
            <p:cNvCxnSpPr/>
            <p:nvPr/>
          </p:nvCxnSpPr>
          <p:spPr>
            <a:xfrm>
              <a:off x="1324769" y="4869161"/>
              <a:ext cx="51092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1043608" y="4667378"/>
                  <a:ext cx="268689" cy="400110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𝑌</m:t>
                        </m:r>
                      </m:oMath>
                    </m:oMathPara>
                  </a14:m>
                  <a:endParaRPr lang="ko-KR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4667378"/>
                  <a:ext cx="268689" cy="4001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13636" r="-9091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직선 화살표 연결선 20"/>
            <p:cNvCxnSpPr/>
            <p:nvPr/>
          </p:nvCxnSpPr>
          <p:spPr>
            <a:xfrm>
              <a:off x="1324769" y="5157194"/>
              <a:ext cx="51092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/>
                <p:cNvSpPr txBox="1"/>
                <p:nvPr/>
              </p:nvSpPr>
              <p:spPr>
                <a:xfrm>
                  <a:off x="1043608" y="4955411"/>
                  <a:ext cx="268689" cy="400110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𝑖𝑛</m:t>
                            </m:r>
                          </m:sub>
                        </m:sSub>
                      </m:oMath>
                    </m:oMathPara>
                  </a14:m>
                  <a:endParaRPr lang="ko-KR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3608" y="4955411"/>
                  <a:ext cx="268689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34091" r="-47727" b="-303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" name="직선 화살표 연결선 22"/>
            <p:cNvCxnSpPr/>
            <p:nvPr/>
          </p:nvCxnSpPr>
          <p:spPr>
            <a:xfrm>
              <a:off x="3041762" y="4725144"/>
              <a:ext cx="51092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3"/>
            <p:cNvCxnSpPr/>
            <p:nvPr/>
          </p:nvCxnSpPr>
          <p:spPr>
            <a:xfrm>
              <a:off x="3041762" y="5013177"/>
              <a:ext cx="51092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/>
                <p:cNvSpPr txBox="1"/>
                <p:nvPr/>
              </p:nvSpPr>
              <p:spPr>
                <a:xfrm>
                  <a:off x="3594531" y="4467323"/>
                  <a:ext cx="268689" cy="400110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ko-K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altLang="ko-KR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𝑜𝑢𝑡</m:t>
                            </m:r>
                          </m:sub>
                        </m:sSub>
                      </m:oMath>
                    </m:oMathPara>
                  </a14:m>
                  <a:endParaRPr lang="ko-KR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4531" y="4467323"/>
                  <a:ext cx="268689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31818" r="-90909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/>
                <p:cNvSpPr txBox="1"/>
                <p:nvPr/>
              </p:nvSpPr>
              <p:spPr>
                <a:xfrm>
                  <a:off x="3594530" y="4813122"/>
                  <a:ext cx="268689" cy="400110"/>
                </a:xfrm>
                <a:prstGeom prst="rect">
                  <a:avLst/>
                </a:prstGeom>
                <a:noFill/>
              </p:spPr>
              <p:txBody>
                <a:bodyPr wrap="square" lIns="0" r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𝑆𝑢𝑚</m:t>
                        </m:r>
                      </m:oMath>
                    </m:oMathPara>
                  </a14:m>
                  <a:endParaRPr lang="ko-KR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6" name="TextBox 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94530" y="4813122"/>
                  <a:ext cx="268689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31818" r="-118182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표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2278946"/>
                  </p:ext>
                </p:extLst>
              </p:nvPr>
            </p:nvGraphicFramePr>
            <p:xfrm>
              <a:off x="6282753" y="2564904"/>
              <a:ext cx="3857154" cy="333756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92857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2857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  <m:r>
                                  <a:rPr lang="en-US" altLang="ko-KR" b="1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altLang="ko-KR" b="1" i="0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sSub>
                                  <m:sSubPr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𝒊𝒏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𝒐𝒖𝒕</m:t>
                                    </m:r>
                                  </m:sub>
                                </m:sSub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𝑺𝒖𝒎</m:t>
                                </m:r>
                              </m:oMath>
                            </m:oMathPara>
                          </a14:m>
                          <a:endParaRPr lang="ko-KR" alt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en-US" altLang="ko-KR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0      0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0      0      1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0      1      0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0      1      1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1      0      0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1      0      1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1      1      0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1      1      1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표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22278946"/>
                  </p:ext>
                </p:extLst>
              </p:nvPr>
            </p:nvGraphicFramePr>
            <p:xfrm>
              <a:off x="6282753" y="2564904"/>
              <a:ext cx="3857154" cy="333756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92857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28577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315" t="-1639" r="-100946" b="-8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7"/>
                          <a:stretch>
                            <a:fillRect l="-100315" t="-1639" r="-946" b="-8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en-US" altLang="ko-KR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0      0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0      0      1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0      1      0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0      1      1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1      0      0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1      0      1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1      1      0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1      1      1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018318" y="4359348"/>
                <a:ext cx="1481688" cy="1236172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𝑖𝑛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e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𝑌</m:t>
                                </m:r>
                              </m:e>
                            </m:mr>
                          </m:m>
                        </m:num>
                        <m:den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ko-KR" i="1">
                                        <a:latin typeface="Cambria Math" panose="02040503050406030204" pitchFamily="18" charset="0"/>
                                      </a:rPr>
                                      <m:t>𝑜𝑢𝑡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ko-KR" i="1">
                                    <a:latin typeface="Cambria Math" panose="02040503050406030204" pitchFamily="18" charset="0"/>
                                  </a:rPr>
                                  <m:t>𝑆𝑢𝑚</m:t>
                                </m:r>
                              </m:e>
                            </m:mr>
                          </m:m>
                        </m:den>
                      </m:f>
                    </m:oMath>
                  </m:oMathPara>
                </a14:m>
                <a:endParaRPr lang="en-US" altLang="ko-KR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318" y="4359348"/>
                <a:ext cx="1481688" cy="123617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262">
            <a:extLst>
              <a:ext uri="{FF2B5EF4-FFF2-40B4-BE49-F238E27FC236}">
                <a16:creationId xmlns:a16="http://schemas.microsoft.com/office/drawing/2014/main" id="{21D23C5A-F54E-4B29-A24C-AD733D880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28" y="274638"/>
            <a:ext cx="12025336" cy="1143000"/>
          </a:xfrm>
          <a:noFill/>
          <a:ln/>
        </p:spPr>
        <p:txBody>
          <a:bodyPr/>
          <a:lstStyle/>
          <a:p>
            <a:r>
              <a:rPr kumimoji="0" lang="en-US" altLang="ko-KR" sz="4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Design of Binary Adders and Subtractors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1199456" y="1916832"/>
            <a:ext cx="964907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latinLnBrk="0">
              <a:spcBef>
                <a:spcPct val="50000"/>
              </a:spcBef>
              <a:buFontTx/>
              <a:buChar char="•"/>
            </a:pPr>
            <a:r>
              <a:rPr kumimoji="0" lang="en-US" altLang="ko-KR" sz="2400" dirty="0">
                <a:solidFill>
                  <a:srgbClr val="006600"/>
                </a:solidFill>
                <a:cs typeface="Arial" pitchFamily="34" charset="0"/>
              </a:rPr>
              <a:t> </a:t>
            </a:r>
            <a:r>
              <a:rPr kumimoji="0" lang="en-US" altLang="ko-KR" sz="2400" dirty="0">
                <a:cs typeface="Arial" pitchFamily="34" charset="0"/>
              </a:rPr>
              <a:t>Conversion of Verbal Description to Boolean Equations</a:t>
            </a:r>
          </a:p>
          <a:p>
            <a:pPr latinLnBrk="0">
              <a:spcBef>
                <a:spcPct val="50000"/>
              </a:spcBef>
              <a:buFontTx/>
              <a:buChar char="•"/>
            </a:pPr>
            <a:r>
              <a:rPr kumimoji="0" lang="en-US" altLang="ko-KR" sz="2400" dirty="0">
                <a:cs typeface="Arial" pitchFamily="34" charset="0"/>
              </a:rPr>
              <a:t> Combinational Logic Design Using a Truth Table</a:t>
            </a:r>
          </a:p>
          <a:p>
            <a:pPr latinLnBrk="0">
              <a:spcBef>
                <a:spcPct val="50000"/>
              </a:spcBef>
              <a:buFontTx/>
              <a:buChar char="•"/>
            </a:pPr>
            <a:r>
              <a:rPr kumimoji="0" lang="en-US" altLang="ko-KR" sz="2400" dirty="0">
                <a:cs typeface="Arial" pitchFamily="34" charset="0"/>
              </a:rPr>
              <a:t> </a:t>
            </a:r>
            <a:r>
              <a:rPr kumimoji="0" lang="en-US" altLang="ko-KR" sz="2400" dirty="0" err="1">
                <a:cs typeface="Arial" pitchFamily="34" charset="0"/>
              </a:rPr>
              <a:t>Minterm</a:t>
            </a:r>
            <a:r>
              <a:rPr kumimoji="0" lang="en-US" altLang="ko-KR" sz="2400" dirty="0">
                <a:cs typeface="Arial" pitchFamily="34" charset="0"/>
              </a:rPr>
              <a:t> and </a:t>
            </a:r>
            <a:r>
              <a:rPr kumimoji="0" lang="en-US" altLang="ko-KR" sz="2400" dirty="0" err="1">
                <a:cs typeface="Arial" pitchFamily="34" charset="0"/>
              </a:rPr>
              <a:t>Maxterm</a:t>
            </a:r>
            <a:r>
              <a:rPr kumimoji="0" lang="en-US" altLang="ko-KR" sz="2400" dirty="0">
                <a:cs typeface="Arial" pitchFamily="34" charset="0"/>
              </a:rPr>
              <a:t> Expansions</a:t>
            </a:r>
          </a:p>
          <a:p>
            <a:pPr latinLnBrk="0">
              <a:spcBef>
                <a:spcPct val="50000"/>
              </a:spcBef>
              <a:buFontTx/>
              <a:buChar char="•"/>
            </a:pPr>
            <a:r>
              <a:rPr kumimoji="0" lang="en-US" altLang="ko-KR" sz="2400" dirty="0">
                <a:cs typeface="Arial" pitchFamily="34" charset="0"/>
              </a:rPr>
              <a:t> Incompletely Specified Functions (</a:t>
            </a:r>
            <a:r>
              <a:rPr kumimoji="0" lang="en-US" altLang="ko-KR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care</a:t>
            </a:r>
            <a:r>
              <a:rPr kumimoji="0"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ko-KR" sz="2400" dirty="0">
                <a:cs typeface="Arial" pitchFamily="34" charset="0"/>
              </a:rPr>
              <a:t>term)</a:t>
            </a:r>
          </a:p>
          <a:p>
            <a:pPr latinLnBrk="0">
              <a:spcBef>
                <a:spcPct val="50000"/>
              </a:spcBef>
              <a:buFontTx/>
              <a:buChar char="•"/>
            </a:pPr>
            <a:r>
              <a:rPr kumimoji="0" lang="en-US" altLang="ko-KR" sz="2400" dirty="0">
                <a:cs typeface="Arial" pitchFamily="34" charset="0"/>
              </a:rPr>
              <a:t> Design of Binary Adders(Full adder) and Subtractors</a:t>
            </a: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1992313" y="404813"/>
            <a:ext cx="82296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1pPr>
            <a:lvl2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 sz="4000">
                <a:solidFill>
                  <a:srgbClr val="006600"/>
                </a:solidFill>
                <a:latin typeface="Arial Narrow" pitchFamily="34" charset="0"/>
              </a:rPr>
              <a:t> </a:t>
            </a:r>
            <a:r>
              <a:rPr kumimoji="0" lang="en-US" altLang="ko-KR" sz="4000">
                <a:solidFill>
                  <a:srgbClr val="006600"/>
                </a:solidFill>
                <a:latin typeface="Arial" pitchFamily="34" charset="0"/>
              </a:rPr>
              <a:t>Objective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0199" name="Object 23"/>
              <p:cNvSpPr txBox="1"/>
              <p:nvPr/>
            </p:nvSpPr>
            <p:spPr bwMode="auto">
              <a:xfrm>
                <a:off x="67882" y="2642098"/>
                <a:ext cx="5812094" cy="11430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𝑆𝑢𝑚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1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sz="1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sSub>
                        <m:sSubPr>
                          <m:ctrlP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1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sz="1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𝑌𝐶</m:t>
                      </m:r>
                      <m:sSub>
                        <m:sSubPr>
                          <m:ctrlP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180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180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sSub>
                        <m:sSubPr>
                          <m:ctrlP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ko-KR" alt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1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sz="1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sSub>
                        <m:sSubPr>
                          <m:ctrlP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𝑌𝐶</m:t>
                      </m:r>
                      <m:sSub>
                        <m:sSubPr>
                          <m:ctrlP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ko-KR" altLang="en-US" sz="1800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sSub>
                        <m:sSubPr>
                          <m:ctrlP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ko-KR" alt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)′=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50199" name="Object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82" y="2642098"/>
                <a:ext cx="5812094" cy="1143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200" name="Object 24"/>
              <p:cNvSpPr txBox="1"/>
              <p:nvPr/>
            </p:nvSpPr>
            <p:spPr bwMode="auto">
              <a:xfrm>
                <a:off x="47328" y="4365104"/>
                <a:ext cx="6840760" cy="1399591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sSub>
                        <m:sSubPr>
                          <m:ctrlP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𝑋𝑌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sSub>
                        <m:sSubPr>
                          <m:ctrlP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𝑋𝑌𝐶</m:t>
                      </m:r>
                      <m:sSub>
                        <m:sSubPr>
                          <m:ctrlP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𝑋𝑌</m:t>
                      </m:r>
                      <m:sSub>
                        <m:sSubPr>
                          <m:ctrlP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ko-KR" alt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sSub>
                        <m:sSubPr>
                          <m:ctrlP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𝑋𝑌</m:t>
                      </m:r>
                      <m:sSub>
                        <m:sSubPr>
                          <m:ctrlP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)+(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𝑋𝑌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sSub>
                        <m:sSubPr>
                          <m:ctrlP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𝑋𝑌</m:t>
                      </m:r>
                      <m:sSub>
                        <m:sSubPr>
                          <m:ctrlP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)+(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𝑋𝑌𝐶</m:t>
                      </m:r>
                      <m:sSub>
                        <m:sSubPr>
                          <m:ctrlP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𝑋𝑌</m:t>
                      </m:r>
                      <m:sSub>
                        <m:sSubPr>
                          <m:ctrlP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ko-KR" altLang="en-US" sz="18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sSub>
                        <m:sSubPr>
                          <m:ctrlP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sSub>
                        <m:sSubPr>
                          <m:ctrlP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ko-KR" alt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𝑋𝑌</m:t>
                      </m:r>
                    </m:oMath>
                  </m:oMathPara>
                </a14:m>
                <a:endParaRPr lang="ko-KR" altLang="en-US" sz="1800" dirty="0"/>
              </a:p>
            </p:txBody>
          </p:sp>
        </mc:Choice>
        <mc:Fallback xmlns="">
          <p:sp>
            <p:nvSpPr>
              <p:cNvPr id="50200" name="Object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328" y="4365104"/>
                <a:ext cx="6840760" cy="13995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202" name="Text Box 26"/>
          <p:cNvSpPr txBox="1">
            <a:spLocks noChangeArrowheads="1"/>
          </p:cNvSpPr>
          <p:nvPr/>
        </p:nvSpPr>
        <p:spPr bwMode="auto">
          <a:xfrm>
            <a:off x="695400" y="1887215"/>
            <a:ext cx="5688012" cy="46166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ko-KR" sz="2400"/>
              <a:t>Implementation of Full Adder</a:t>
            </a:r>
            <a:r>
              <a:rPr lang="en-US" altLang="ko-KR" sz="240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3" name="Rectangle 262">
            <a:extLst>
              <a:ext uri="{FF2B5EF4-FFF2-40B4-BE49-F238E27FC236}">
                <a16:creationId xmlns:a16="http://schemas.microsoft.com/office/drawing/2014/main" id="{AEFBFC87-0936-4AC3-9AEE-1284E2D6A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28" y="274638"/>
            <a:ext cx="12025336" cy="1143000"/>
          </a:xfrm>
          <a:noFill/>
          <a:ln/>
        </p:spPr>
        <p:txBody>
          <a:bodyPr/>
          <a:lstStyle/>
          <a:p>
            <a:r>
              <a:rPr kumimoji="0" lang="en-US" altLang="ko-KR" sz="4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Design of Binary Adders and Subtractors</a:t>
            </a:r>
          </a:p>
        </p:txBody>
      </p:sp>
      <p:sp>
        <p:nvSpPr>
          <p:cNvPr id="21" name="Line 35"/>
          <p:cNvSpPr>
            <a:spLocks noChangeShapeType="1"/>
          </p:cNvSpPr>
          <p:nvPr/>
        </p:nvSpPr>
        <p:spPr bwMode="auto">
          <a:xfrm>
            <a:off x="10012984" y="2852738"/>
            <a:ext cx="0" cy="360362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5" name="Line 122"/>
          <p:cNvSpPr>
            <a:spLocks noChangeShapeType="1"/>
          </p:cNvSpPr>
          <p:nvPr/>
        </p:nvSpPr>
        <p:spPr bwMode="auto">
          <a:xfrm>
            <a:off x="10012984" y="3213100"/>
            <a:ext cx="0" cy="7112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2" name="Line 131"/>
          <p:cNvSpPr>
            <a:spLocks noChangeShapeType="1"/>
          </p:cNvSpPr>
          <p:nvPr/>
        </p:nvSpPr>
        <p:spPr bwMode="auto">
          <a:xfrm>
            <a:off x="10012984" y="3924300"/>
            <a:ext cx="0" cy="23495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33" name="Text Box 261"/>
          <p:cNvSpPr txBox="1">
            <a:spLocks noChangeArrowheads="1"/>
          </p:cNvSpPr>
          <p:nvPr/>
        </p:nvSpPr>
        <p:spPr bwMode="auto">
          <a:xfrm>
            <a:off x="7104112" y="2041308"/>
            <a:ext cx="3379787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/>
              <a:t>Truth Table for a Full Adder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4" name="표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1468171"/>
                  </p:ext>
                </p:extLst>
              </p:nvPr>
            </p:nvGraphicFramePr>
            <p:xfrm>
              <a:off x="7104112" y="2564904"/>
              <a:ext cx="3456382" cy="333756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72819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2819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     </m:t>
                                </m:r>
                                <m:r>
                                  <a:rPr lang="en-US" altLang="ko-KR" b="1" i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𝒀</m:t>
                                </m:r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  <m:r>
                                  <a:rPr lang="en-US" altLang="ko-KR" b="1" i="0" smtClean="0"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sSub>
                                  <m:sSubPr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𝒊𝒏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e>
                                  <m:sub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𝒐𝒖𝒕</m:t>
                                    </m:r>
                                  </m:sub>
                                </m:sSub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       </m:t>
                                </m:r>
                                <m:r>
                                  <a:rPr lang="en-US" altLang="ko-KR" smtClean="0">
                                    <a:latin typeface="Cambria Math" panose="02040503050406030204" pitchFamily="18" charset="0"/>
                                  </a:rPr>
                                  <m:t>𝑺𝒖𝒎</m:t>
                                </m:r>
                              </m:oMath>
                            </m:oMathPara>
                          </a14:m>
                          <a:endParaRPr lang="ko-KR" altLang="en-US" b="1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en-US" altLang="ko-KR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0      0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0      0      1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0      1      0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0      1      1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1      0      0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1      0      1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1      1      0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1      1      1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4" name="표 3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1468171"/>
                  </p:ext>
                </p:extLst>
              </p:nvPr>
            </p:nvGraphicFramePr>
            <p:xfrm>
              <a:off x="7104112" y="2564904"/>
              <a:ext cx="3456382" cy="3337560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72819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72819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4"/>
                          <a:stretch>
                            <a:fillRect l="-352" t="-1639" r="-101056" b="-8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4"/>
                          <a:stretch>
                            <a:fillRect l="-100352" t="-1639" r="-1056" b="-8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</a:t>
                          </a:r>
                          <a:r>
                            <a:rPr lang="en-US" altLang="ko-KR" baseline="0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     0      0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0      0      1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0      1      0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0      1      1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1      0      0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1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0         1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1      0      1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1      1      0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1         0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1      1      1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1         1</a:t>
                          </a:r>
                          <a:endParaRPr lang="ko-KR" altLang="en-US" dirty="0"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8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0199" name="Object 23"/>
              <p:cNvSpPr txBox="1"/>
              <p:nvPr/>
            </p:nvSpPr>
            <p:spPr bwMode="auto">
              <a:xfrm>
                <a:off x="355914" y="2642098"/>
                <a:ext cx="5812094" cy="1143000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𝑆𝑢𝑚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𝑌𝐶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𝑌𝐶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ko-KR" altLang="en-US" i="1" smtClean="0">
                          <a:solidFill>
                            <a:srgbClr val="3333FF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′(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)′=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⊕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0199" name="Object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5914" y="2642098"/>
                <a:ext cx="5812094" cy="11430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200" name="Object 24"/>
              <p:cNvSpPr txBox="1"/>
              <p:nvPr/>
            </p:nvSpPr>
            <p:spPr bwMode="auto">
              <a:xfrm>
                <a:off x="335360" y="4365104"/>
                <a:ext cx="7488832" cy="1399591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𝑋𝑌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𝑋𝑌𝐶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𝑋𝑌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𝑋𝑌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)+(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𝑋𝑌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𝑋𝑌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)+(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𝑋𝑌𝐶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𝑋𝑌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ko-KR" alt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sSub>
                        <m:sSubPr>
                          <m:ctrlP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ko-KR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ko-KR" alt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𝑋𝑌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0200" name="Object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5360" y="4365104"/>
                <a:ext cx="7488832" cy="13995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202" name="Text Box 26"/>
          <p:cNvSpPr txBox="1">
            <a:spLocks noChangeArrowheads="1"/>
          </p:cNvSpPr>
          <p:nvPr/>
        </p:nvSpPr>
        <p:spPr bwMode="auto">
          <a:xfrm>
            <a:off x="695400" y="1887215"/>
            <a:ext cx="5688012" cy="46166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ko-KR" sz="2400"/>
              <a:t>Implementation of Full Adder</a:t>
            </a:r>
            <a:r>
              <a:rPr lang="en-US" altLang="ko-KR" sz="240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3" name="Rectangle 262">
            <a:extLst>
              <a:ext uri="{FF2B5EF4-FFF2-40B4-BE49-F238E27FC236}">
                <a16:creationId xmlns:a16="http://schemas.microsoft.com/office/drawing/2014/main" id="{AEFBFC87-0936-4AC3-9AEE-1284E2D6A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28" y="274638"/>
            <a:ext cx="12025336" cy="1143000"/>
          </a:xfrm>
          <a:noFill/>
          <a:ln/>
        </p:spPr>
        <p:txBody>
          <a:bodyPr/>
          <a:lstStyle/>
          <a:p>
            <a:r>
              <a:rPr kumimoji="0" lang="en-US" altLang="ko-KR" sz="4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Design of Binary Adders and Subtractors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9D142E76-49A7-4715-8C8F-051344A1EBC4}"/>
              </a:ext>
            </a:extLst>
          </p:cNvPr>
          <p:cNvGrpSpPr/>
          <p:nvPr/>
        </p:nvGrpSpPr>
        <p:grpSpPr>
          <a:xfrm>
            <a:off x="8247547" y="2303495"/>
            <a:ext cx="3549515" cy="1053496"/>
            <a:chOff x="8247547" y="2303495"/>
            <a:chExt cx="3549515" cy="1053496"/>
          </a:xfrm>
        </p:grpSpPr>
        <p:pic>
          <p:nvPicPr>
            <p:cNvPr id="12" name="그림 11">
              <a:extLst>
                <a:ext uri="{FF2B5EF4-FFF2-40B4-BE49-F238E27FC236}">
                  <a16:creationId xmlns:a16="http://schemas.microsoft.com/office/drawing/2014/main" id="{24F692F9-CDAB-47D2-9A70-C356139E3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8288" y="2303495"/>
              <a:ext cx="2485243" cy="1053496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B8F2B08-0AFD-4E4C-95B1-CB27B5DB7C8F}"/>
                </a:ext>
              </a:extLst>
            </p:cNvPr>
            <p:cNvSpPr txBox="1"/>
            <p:nvPr/>
          </p:nvSpPr>
          <p:spPr>
            <a:xfrm>
              <a:off x="8393898" y="2349488"/>
              <a:ext cx="29439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dirty="0">
                  <a:latin typeface="Consolas" panose="020B0609020204030204" pitchFamily="49" charset="0"/>
                </a:rPr>
                <a:t>X</a:t>
              </a:r>
              <a:endParaRPr lang="ko-KR" altLang="en-US" dirty="0">
                <a:latin typeface="Consolas" panose="020B0609020204030204" pitchFamily="49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E11C0A0-3593-4ED6-85F1-68609B782D04}"/>
                </a:ext>
              </a:extLst>
            </p:cNvPr>
            <p:cNvSpPr txBox="1"/>
            <p:nvPr/>
          </p:nvSpPr>
          <p:spPr>
            <a:xfrm>
              <a:off x="8393898" y="2638276"/>
              <a:ext cx="29439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dirty="0">
                  <a:latin typeface="Consolas" panose="020B0609020204030204" pitchFamily="49" charset="0"/>
                </a:rPr>
                <a:t>Y</a:t>
              </a:r>
              <a:endParaRPr lang="ko-KR" altLang="en-US" dirty="0">
                <a:latin typeface="Consolas" panose="020B0609020204030204" pitchFamily="49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C320029-D3A8-4947-BE39-0C49DD62B117}"/>
                </a:ext>
              </a:extLst>
            </p:cNvPr>
            <p:cNvSpPr txBox="1"/>
            <p:nvPr/>
          </p:nvSpPr>
          <p:spPr>
            <a:xfrm>
              <a:off x="11138780" y="2619006"/>
              <a:ext cx="658282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dirty="0">
                  <a:latin typeface="Consolas" panose="020B0609020204030204" pitchFamily="49" charset="0"/>
                </a:rPr>
                <a:t>sum</a:t>
              </a:r>
              <a:endParaRPr lang="ko-KR" altLang="en-US" dirty="0">
                <a:latin typeface="Consolas" panose="020B0609020204030204" pitchFamily="49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735BBBE-C21B-41D6-9343-93E1EF80D065}"/>
                </a:ext>
              </a:extLst>
            </p:cNvPr>
            <p:cNvSpPr txBox="1"/>
            <p:nvPr/>
          </p:nvSpPr>
          <p:spPr>
            <a:xfrm>
              <a:off x="8247547" y="2908512"/>
              <a:ext cx="576064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dirty="0" err="1">
                  <a:latin typeface="Consolas" panose="020B0609020204030204" pitchFamily="49" charset="0"/>
                </a:rPr>
                <a:t>C</a:t>
              </a:r>
              <a:r>
                <a:rPr lang="en-US" altLang="ko-KR" baseline="-25000" dirty="0" err="1">
                  <a:latin typeface="Consolas" panose="020B0609020204030204" pitchFamily="49" charset="0"/>
                </a:rPr>
                <a:t>in</a:t>
              </a:r>
              <a:endParaRPr lang="ko-KR" altLang="en-US" baseline="-25000" dirty="0">
                <a:latin typeface="Consolas" panose="020B0609020204030204" pitchFamily="49" charset="0"/>
              </a:endParaRP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791ECE97-BDC3-45BA-A00E-C43AF788D3F6}"/>
              </a:ext>
            </a:extLst>
          </p:cNvPr>
          <p:cNvGrpSpPr/>
          <p:nvPr/>
        </p:nvGrpSpPr>
        <p:grpSpPr>
          <a:xfrm>
            <a:off x="8263978" y="3811354"/>
            <a:ext cx="3562215" cy="2148728"/>
            <a:chOff x="8263978" y="3811354"/>
            <a:chExt cx="3562215" cy="2148728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AE817964-1DC1-47DE-A810-1900D3559A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8288" y="3861048"/>
              <a:ext cx="2485242" cy="2030199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78BD71D-EFA4-4717-82DA-33F54EA47751}"/>
                </a:ext>
              </a:extLst>
            </p:cNvPr>
            <p:cNvSpPr txBox="1"/>
            <p:nvPr/>
          </p:nvSpPr>
          <p:spPr>
            <a:xfrm>
              <a:off x="8404815" y="3811354"/>
              <a:ext cx="29439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dirty="0">
                  <a:latin typeface="Consolas" panose="020B0609020204030204" pitchFamily="49" charset="0"/>
                </a:rPr>
                <a:t>X</a:t>
              </a:r>
              <a:endParaRPr lang="ko-KR" altLang="en-US" dirty="0">
                <a:latin typeface="Consolas" panose="020B0609020204030204" pitchFamily="49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EC4FA47-C85F-4B06-9A7C-331B55780FC8}"/>
                </a:ext>
              </a:extLst>
            </p:cNvPr>
            <p:cNvSpPr txBox="1"/>
            <p:nvPr/>
          </p:nvSpPr>
          <p:spPr>
            <a:xfrm>
              <a:off x="8404815" y="4125293"/>
              <a:ext cx="29439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dirty="0">
                  <a:latin typeface="Consolas" panose="020B0609020204030204" pitchFamily="49" charset="0"/>
                </a:rPr>
                <a:t>Y</a:t>
              </a:r>
              <a:endParaRPr lang="ko-KR" altLang="en-US" dirty="0">
                <a:latin typeface="Consolas" panose="020B0609020204030204" pitchFamily="49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948C6F4-FAB6-47C8-85E9-615A230CFA89}"/>
                </a:ext>
              </a:extLst>
            </p:cNvPr>
            <p:cNvSpPr txBox="1"/>
            <p:nvPr/>
          </p:nvSpPr>
          <p:spPr>
            <a:xfrm>
              <a:off x="8263978" y="5559972"/>
              <a:ext cx="576064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dirty="0" err="1">
                  <a:latin typeface="Consolas" panose="020B0609020204030204" pitchFamily="49" charset="0"/>
                </a:rPr>
                <a:t>C</a:t>
              </a:r>
              <a:r>
                <a:rPr lang="en-US" altLang="ko-KR" baseline="-25000" dirty="0" err="1">
                  <a:latin typeface="Consolas" panose="020B0609020204030204" pitchFamily="49" charset="0"/>
                </a:rPr>
                <a:t>in</a:t>
              </a:r>
              <a:endParaRPr lang="ko-KR" altLang="en-US" baseline="-25000" dirty="0">
                <a:latin typeface="Consolas" panose="020B0609020204030204" pitchFamily="49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984D97E-D1C7-45D1-B7BB-38B640925AD4}"/>
                </a:ext>
              </a:extLst>
            </p:cNvPr>
            <p:cNvSpPr txBox="1"/>
            <p:nvPr/>
          </p:nvSpPr>
          <p:spPr>
            <a:xfrm>
              <a:off x="8404815" y="4520535"/>
              <a:ext cx="29439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dirty="0">
                  <a:latin typeface="Consolas" panose="020B0609020204030204" pitchFamily="49" charset="0"/>
                </a:rPr>
                <a:t>X</a:t>
              </a:r>
              <a:endParaRPr lang="ko-KR" altLang="en-US" dirty="0">
                <a:latin typeface="Consolas" panose="020B0609020204030204" pitchFamily="49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69FD7AC-4A65-4F86-B4BE-49E201B1FE09}"/>
                </a:ext>
              </a:extLst>
            </p:cNvPr>
            <p:cNvSpPr txBox="1"/>
            <p:nvPr/>
          </p:nvSpPr>
          <p:spPr>
            <a:xfrm>
              <a:off x="8404815" y="5238898"/>
              <a:ext cx="294390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dirty="0">
                  <a:latin typeface="Consolas" panose="020B0609020204030204" pitchFamily="49" charset="0"/>
                </a:rPr>
                <a:t>Y</a:t>
              </a:r>
              <a:endParaRPr lang="ko-KR" altLang="en-US" dirty="0">
                <a:latin typeface="Consolas" panose="020B0609020204030204" pitchFamily="49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88C0603-92C1-4E4A-88A0-7FD440EB879F}"/>
                </a:ext>
              </a:extLst>
            </p:cNvPr>
            <p:cNvSpPr txBox="1"/>
            <p:nvPr/>
          </p:nvSpPr>
          <p:spPr>
            <a:xfrm>
              <a:off x="8263978" y="4779689"/>
              <a:ext cx="576064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dirty="0" err="1">
                  <a:latin typeface="Consolas" panose="020B0609020204030204" pitchFamily="49" charset="0"/>
                </a:rPr>
                <a:t>C</a:t>
              </a:r>
              <a:r>
                <a:rPr lang="en-US" altLang="ko-KR" baseline="-25000" dirty="0" err="1">
                  <a:latin typeface="Consolas" panose="020B0609020204030204" pitchFamily="49" charset="0"/>
                </a:rPr>
                <a:t>in</a:t>
              </a:r>
              <a:endParaRPr lang="ko-KR" altLang="en-US" baseline="-25000" dirty="0">
                <a:latin typeface="Consolas" panose="020B0609020204030204" pitchFamily="49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B71BB8D-DE34-4911-A19C-879E94388625}"/>
                </a:ext>
              </a:extLst>
            </p:cNvPr>
            <p:cNvSpPr txBox="1"/>
            <p:nvPr/>
          </p:nvSpPr>
          <p:spPr>
            <a:xfrm>
              <a:off x="11109648" y="4660859"/>
              <a:ext cx="716545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dirty="0" err="1">
                  <a:latin typeface="Consolas" panose="020B0609020204030204" pitchFamily="49" charset="0"/>
                </a:rPr>
                <a:t>C</a:t>
              </a:r>
              <a:r>
                <a:rPr lang="en-US" altLang="ko-KR" baseline="-25000" dirty="0" err="1">
                  <a:latin typeface="Consolas" panose="020B0609020204030204" pitchFamily="49" charset="0"/>
                </a:rPr>
                <a:t>out</a:t>
              </a:r>
              <a:endParaRPr lang="ko-KR" altLang="en-US" baseline="-25000" dirty="0">
                <a:latin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73576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8" name="Text Box 32"/>
          <p:cNvSpPr txBox="1">
            <a:spLocks noChangeArrowheads="1"/>
          </p:cNvSpPr>
          <p:nvPr/>
        </p:nvSpPr>
        <p:spPr bwMode="auto">
          <a:xfrm>
            <a:off x="695400" y="1828801"/>
            <a:ext cx="5999267" cy="46166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ko-KR" sz="2400" dirty="0"/>
              <a:t>Parallel Adder for 4 bit Binary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표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9658335"/>
                  </p:ext>
                </p:extLst>
              </p:nvPr>
            </p:nvGraphicFramePr>
            <p:xfrm>
              <a:off x="8370720" y="3212976"/>
              <a:ext cx="3125880" cy="172819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7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147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1147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1147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6852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43204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2048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2048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204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표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9658335"/>
                  </p:ext>
                </p:extLst>
              </p:nvPr>
            </p:nvGraphicFramePr>
            <p:xfrm>
              <a:off x="8370720" y="3212976"/>
              <a:ext cx="3125880" cy="172819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7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41147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41147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41147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41147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  <a:gridCol w="106852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5"/>
                        </a:ext>
                      </a:extLst>
                    </a:gridCol>
                  </a:tblGrid>
                  <a:tr h="43204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93143" b="-3140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432048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93143" t="-100000" b="-2140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432048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93143" t="-200000" b="-1140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43204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93143" t="-300000" b="-140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" name="직선 연결선 3"/>
          <p:cNvCxnSpPr/>
          <p:nvPr/>
        </p:nvCxnSpPr>
        <p:spPr>
          <a:xfrm>
            <a:off x="8082689" y="4509120"/>
            <a:ext cx="30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33284" y="4079623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284" y="4079623"/>
                <a:ext cx="447558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직사각형 5"/>
          <p:cNvSpPr/>
          <p:nvPr/>
        </p:nvSpPr>
        <p:spPr>
          <a:xfrm>
            <a:off x="8730761" y="3711133"/>
            <a:ext cx="2448272" cy="324000"/>
          </a:xfrm>
          <a:prstGeom prst="rect">
            <a:avLst/>
          </a:prstGeom>
          <a:solidFill>
            <a:srgbClr val="92D0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8730761" y="4137282"/>
            <a:ext cx="2448272" cy="324000"/>
          </a:xfrm>
          <a:prstGeom prst="rect">
            <a:avLst/>
          </a:prstGeom>
          <a:solidFill>
            <a:schemeClr val="accent6">
              <a:lumMod val="40000"/>
              <a:lumOff val="6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8730761" y="4562857"/>
            <a:ext cx="2448272" cy="324000"/>
          </a:xfrm>
          <a:prstGeom prst="rect">
            <a:avLst/>
          </a:prstGeom>
          <a:solidFill>
            <a:srgbClr val="E5E795">
              <a:alpha val="2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8388553" y="3300055"/>
            <a:ext cx="2790480" cy="324000"/>
          </a:xfrm>
          <a:prstGeom prst="rect">
            <a:avLst/>
          </a:prstGeom>
          <a:solidFill>
            <a:srgbClr val="D54E4B">
              <a:alpha val="2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262">
            <a:extLst>
              <a:ext uri="{FF2B5EF4-FFF2-40B4-BE49-F238E27FC236}">
                <a16:creationId xmlns:a16="http://schemas.microsoft.com/office/drawing/2014/main" id="{04FEA7D1-20D6-4EEF-A8C3-3F9007CD94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28" y="274638"/>
            <a:ext cx="12025336" cy="1143000"/>
          </a:xfrm>
          <a:noFill/>
          <a:ln/>
        </p:spPr>
        <p:txBody>
          <a:bodyPr/>
          <a:lstStyle/>
          <a:p>
            <a:r>
              <a:rPr kumimoji="0" lang="en-US" altLang="ko-KR" sz="4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Design of Binary Adders and Subtractors</a:t>
            </a:r>
          </a:p>
        </p:txBody>
      </p:sp>
      <p:sp>
        <p:nvSpPr>
          <p:cNvPr id="3" name="모서리가 둥근 직사각형 2"/>
          <p:cNvSpPr/>
          <p:nvPr/>
        </p:nvSpPr>
        <p:spPr>
          <a:xfrm>
            <a:off x="8480842" y="4562857"/>
            <a:ext cx="177911" cy="32400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8480842" y="3284984"/>
            <a:ext cx="177911" cy="32400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313733" y="2651056"/>
                <a:ext cx="5121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733" y="2651056"/>
                <a:ext cx="512128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직선 화살표 연결선 8"/>
          <p:cNvCxnSpPr>
            <a:stCxn id="7" idx="2"/>
          </p:cNvCxnSpPr>
          <p:nvPr/>
        </p:nvCxnSpPr>
        <p:spPr>
          <a:xfrm>
            <a:off x="8569797" y="3051166"/>
            <a:ext cx="0" cy="1945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313174" y="5045114"/>
                <a:ext cx="5121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174" y="5045114"/>
                <a:ext cx="512128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직선 화살표 연결선 19"/>
          <p:cNvCxnSpPr/>
          <p:nvPr/>
        </p:nvCxnSpPr>
        <p:spPr>
          <a:xfrm rot="10800000">
            <a:off x="8569238" y="4869160"/>
            <a:ext cx="0" cy="1945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ine 117"/>
          <p:cNvSpPr>
            <a:spLocks noChangeShapeType="1"/>
          </p:cNvSpPr>
          <p:nvPr/>
        </p:nvSpPr>
        <p:spPr bwMode="auto">
          <a:xfrm>
            <a:off x="7618823" y="5063739"/>
            <a:ext cx="65087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45064" name="그룹 45063"/>
          <p:cNvGrpSpPr/>
          <p:nvPr/>
        </p:nvGrpSpPr>
        <p:grpSpPr>
          <a:xfrm>
            <a:off x="192902" y="2491487"/>
            <a:ext cx="7343258" cy="3744704"/>
            <a:chOff x="192902" y="2491487"/>
            <a:chExt cx="7343258" cy="3744704"/>
          </a:xfrm>
        </p:grpSpPr>
        <p:sp>
          <p:nvSpPr>
            <p:cNvPr id="21" name="Line 25"/>
            <p:cNvSpPr>
              <a:spLocks noChangeShapeType="1"/>
            </p:cNvSpPr>
            <p:nvPr/>
          </p:nvSpPr>
          <p:spPr bwMode="auto">
            <a:xfrm>
              <a:off x="5483522" y="4512388"/>
              <a:ext cx="684213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2" name="Line 29"/>
            <p:cNvSpPr>
              <a:spLocks noChangeShapeType="1"/>
            </p:cNvSpPr>
            <p:nvPr/>
          </p:nvSpPr>
          <p:spPr bwMode="auto">
            <a:xfrm>
              <a:off x="4188356" y="3976607"/>
              <a:ext cx="0" cy="1071562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23" name="Line 115"/>
            <p:cNvSpPr>
              <a:spLocks noChangeShapeType="1"/>
            </p:cNvSpPr>
            <p:nvPr/>
          </p:nvSpPr>
          <p:spPr bwMode="auto">
            <a:xfrm>
              <a:off x="6167735" y="5063739"/>
              <a:ext cx="1368425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grpSp>
          <p:nvGrpSpPr>
            <p:cNvPr id="25" name="그룹 24"/>
            <p:cNvGrpSpPr/>
            <p:nvPr/>
          </p:nvGrpSpPr>
          <p:grpSpPr>
            <a:xfrm rot="16200000">
              <a:off x="1470254" y="4024300"/>
              <a:ext cx="2819612" cy="976176"/>
              <a:chOff x="1043608" y="4379345"/>
              <a:chExt cx="2819612" cy="976176"/>
            </a:xfrm>
          </p:grpSpPr>
          <p:sp>
            <p:nvSpPr>
              <p:cNvPr id="26" name="직사각형 25"/>
              <p:cNvSpPr/>
              <p:nvPr/>
            </p:nvSpPr>
            <p:spPr>
              <a:xfrm>
                <a:off x="1835696" y="4401718"/>
                <a:ext cx="1206066" cy="936104"/>
              </a:xfrm>
              <a:prstGeom prst="rect">
                <a:avLst/>
              </a:prstGeom>
              <a:solidFill>
                <a:srgbClr val="92D050">
                  <a:alpha val="46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Full</a:t>
                </a:r>
              </a:p>
              <a:p>
                <a:pPr algn="ctr"/>
                <a:r>
                  <a:rPr lang="en-US" altLang="ko-KR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Adder</a:t>
                </a:r>
                <a:endParaRPr lang="ko-KR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7" name="직선 화살표 연결선 26"/>
              <p:cNvCxnSpPr/>
              <p:nvPr/>
            </p:nvCxnSpPr>
            <p:spPr>
              <a:xfrm>
                <a:off x="1324769" y="4581128"/>
                <a:ext cx="51092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043608" y="4379345"/>
                    <a:ext cx="268689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ko-KR" altLang="en-US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3608" y="4379345"/>
                    <a:ext cx="268689" cy="40011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15909" r="-11364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9" name="직선 화살표 연결선 28"/>
              <p:cNvCxnSpPr/>
              <p:nvPr/>
            </p:nvCxnSpPr>
            <p:spPr>
              <a:xfrm>
                <a:off x="1324769" y="4869161"/>
                <a:ext cx="51092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TextBox 29"/>
                  <p:cNvSpPr txBox="1"/>
                  <p:nvPr/>
                </p:nvSpPr>
                <p:spPr>
                  <a:xfrm>
                    <a:off x="1043608" y="4667378"/>
                    <a:ext cx="268689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ko-KR" altLang="en-US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3608" y="4667378"/>
                    <a:ext cx="268689" cy="40011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13636" r="-9091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1" name="직선 화살표 연결선 30"/>
              <p:cNvCxnSpPr/>
              <p:nvPr/>
            </p:nvCxnSpPr>
            <p:spPr>
              <a:xfrm>
                <a:off x="1324769" y="5157194"/>
                <a:ext cx="51092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1043608" y="4955411"/>
                    <a:ext cx="268689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𝑖𝑛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3608" y="4955411"/>
                    <a:ext cx="268689" cy="400110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34091" r="-47727" b="-303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33" name="직선 화살표 연결선 32"/>
              <p:cNvCxnSpPr/>
              <p:nvPr/>
            </p:nvCxnSpPr>
            <p:spPr>
              <a:xfrm>
                <a:off x="3041762" y="4725144"/>
                <a:ext cx="51092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직선 화살표 연결선 33"/>
              <p:cNvCxnSpPr/>
              <p:nvPr/>
            </p:nvCxnSpPr>
            <p:spPr>
              <a:xfrm>
                <a:off x="3041762" y="5013177"/>
                <a:ext cx="51092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3594531" y="4467323"/>
                    <a:ext cx="268689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𝑜𝑢𝑡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94531" y="4467323"/>
                    <a:ext cx="268689" cy="400110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31818" r="-90909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3594530" y="4813122"/>
                    <a:ext cx="268689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𝑆𝑢𝑚</m:t>
                          </m:r>
                        </m:oMath>
                      </m:oMathPara>
                    </a14:m>
                    <a:endParaRPr lang="ko-KR" altLang="en-US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94530" y="4813122"/>
                    <a:ext cx="268689" cy="400110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31818" r="-118182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7" name="그룹 36"/>
            <p:cNvGrpSpPr/>
            <p:nvPr/>
          </p:nvGrpSpPr>
          <p:grpSpPr>
            <a:xfrm rot="16200000">
              <a:off x="3080880" y="4024300"/>
              <a:ext cx="2819612" cy="976176"/>
              <a:chOff x="1043608" y="4379345"/>
              <a:chExt cx="2819612" cy="976176"/>
            </a:xfrm>
          </p:grpSpPr>
          <p:sp>
            <p:nvSpPr>
              <p:cNvPr id="38" name="직사각형 37"/>
              <p:cNvSpPr/>
              <p:nvPr/>
            </p:nvSpPr>
            <p:spPr>
              <a:xfrm>
                <a:off x="1835696" y="4401718"/>
                <a:ext cx="1206066" cy="936104"/>
              </a:xfrm>
              <a:prstGeom prst="rect">
                <a:avLst/>
              </a:prstGeom>
              <a:solidFill>
                <a:srgbClr val="92D050">
                  <a:alpha val="46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Full</a:t>
                </a:r>
              </a:p>
              <a:p>
                <a:pPr algn="ctr"/>
                <a:r>
                  <a:rPr lang="en-US" altLang="ko-KR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Adder</a:t>
                </a:r>
                <a:endParaRPr lang="ko-KR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9" name="직선 화살표 연결선 38"/>
              <p:cNvCxnSpPr/>
              <p:nvPr/>
            </p:nvCxnSpPr>
            <p:spPr>
              <a:xfrm>
                <a:off x="1324769" y="4581128"/>
                <a:ext cx="51092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1043608" y="4379345"/>
                    <a:ext cx="268689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ko-KR" altLang="en-US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3608" y="4379345"/>
                    <a:ext cx="268689" cy="40011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15909" r="-11364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1" name="직선 화살표 연결선 40"/>
              <p:cNvCxnSpPr/>
              <p:nvPr/>
            </p:nvCxnSpPr>
            <p:spPr>
              <a:xfrm>
                <a:off x="1324769" y="4869161"/>
                <a:ext cx="51092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1043608" y="4667378"/>
                    <a:ext cx="268689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ko-KR" altLang="en-US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3608" y="4667378"/>
                    <a:ext cx="268689" cy="40011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13636" r="-9091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3" name="직선 화살표 연결선 42"/>
              <p:cNvCxnSpPr/>
              <p:nvPr/>
            </p:nvCxnSpPr>
            <p:spPr>
              <a:xfrm>
                <a:off x="1324769" y="5157194"/>
                <a:ext cx="51092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/>
                  <p:cNvSpPr txBox="1"/>
                  <p:nvPr/>
                </p:nvSpPr>
                <p:spPr>
                  <a:xfrm>
                    <a:off x="1043608" y="4955411"/>
                    <a:ext cx="268689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𝑖𝑛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3608" y="4955411"/>
                    <a:ext cx="268689" cy="400110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34091" r="-47727" b="-303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5" name="직선 화살표 연결선 44"/>
              <p:cNvCxnSpPr/>
              <p:nvPr/>
            </p:nvCxnSpPr>
            <p:spPr>
              <a:xfrm>
                <a:off x="3041762" y="4725144"/>
                <a:ext cx="51092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직선 화살표 연결선 45"/>
              <p:cNvCxnSpPr/>
              <p:nvPr/>
            </p:nvCxnSpPr>
            <p:spPr>
              <a:xfrm>
                <a:off x="3041762" y="5013177"/>
                <a:ext cx="51092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TextBox 46"/>
                  <p:cNvSpPr txBox="1"/>
                  <p:nvPr/>
                </p:nvSpPr>
                <p:spPr>
                  <a:xfrm>
                    <a:off x="3594531" y="4467323"/>
                    <a:ext cx="268689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𝑜𝑢𝑡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94531" y="4467323"/>
                    <a:ext cx="268689" cy="400110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31818" r="-90909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TextBox 47"/>
                  <p:cNvSpPr txBox="1"/>
                  <p:nvPr/>
                </p:nvSpPr>
                <p:spPr>
                  <a:xfrm>
                    <a:off x="3594530" y="4813122"/>
                    <a:ext cx="268689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𝑆𝑢𝑚</m:t>
                          </m:r>
                        </m:oMath>
                      </m:oMathPara>
                    </a14:m>
                    <a:endParaRPr lang="ko-KR" altLang="en-US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94530" y="4813122"/>
                    <a:ext cx="268689" cy="400110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31818" r="-118182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9" name="그룹 48"/>
            <p:cNvGrpSpPr/>
            <p:nvPr/>
          </p:nvGrpSpPr>
          <p:grpSpPr>
            <a:xfrm rot="16200000">
              <a:off x="4691507" y="4024300"/>
              <a:ext cx="2819612" cy="976176"/>
              <a:chOff x="1043608" y="4379345"/>
              <a:chExt cx="2819612" cy="976176"/>
            </a:xfrm>
          </p:grpSpPr>
          <p:sp>
            <p:nvSpPr>
              <p:cNvPr id="50" name="직사각형 49"/>
              <p:cNvSpPr/>
              <p:nvPr/>
            </p:nvSpPr>
            <p:spPr>
              <a:xfrm>
                <a:off x="1835696" y="4401718"/>
                <a:ext cx="1206066" cy="936104"/>
              </a:xfrm>
              <a:prstGeom prst="rect">
                <a:avLst/>
              </a:prstGeom>
              <a:solidFill>
                <a:srgbClr val="92D050">
                  <a:alpha val="46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Full</a:t>
                </a:r>
              </a:p>
              <a:p>
                <a:pPr algn="ctr"/>
                <a:r>
                  <a:rPr lang="en-US" altLang="ko-KR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Adder</a:t>
                </a:r>
                <a:endParaRPr lang="ko-KR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1" name="직선 화살표 연결선 50"/>
              <p:cNvCxnSpPr/>
              <p:nvPr/>
            </p:nvCxnSpPr>
            <p:spPr>
              <a:xfrm>
                <a:off x="1324769" y="4581128"/>
                <a:ext cx="51092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TextBox 51"/>
                  <p:cNvSpPr txBox="1"/>
                  <p:nvPr/>
                </p:nvSpPr>
                <p:spPr>
                  <a:xfrm>
                    <a:off x="1043608" y="4379345"/>
                    <a:ext cx="268689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ko-KR" altLang="en-US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3608" y="4379345"/>
                    <a:ext cx="268689" cy="40011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15909" r="-11364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3" name="직선 화살표 연결선 52"/>
              <p:cNvCxnSpPr/>
              <p:nvPr/>
            </p:nvCxnSpPr>
            <p:spPr>
              <a:xfrm>
                <a:off x="1324769" y="4869161"/>
                <a:ext cx="51092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TextBox 53"/>
                  <p:cNvSpPr txBox="1"/>
                  <p:nvPr/>
                </p:nvSpPr>
                <p:spPr>
                  <a:xfrm>
                    <a:off x="1043608" y="4667378"/>
                    <a:ext cx="268689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ko-KR" altLang="en-US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3608" y="4667378"/>
                    <a:ext cx="268689" cy="40011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13636" r="-9091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5" name="직선 화살표 연결선 54"/>
              <p:cNvCxnSpPr/>
              <p:nvPr/>
            </p:nvCxnSpPr>
            <p:spPr>
              <a:xfrm>
                <a:off x="1324769" y="5157194"/>
                <a:ext cx="51092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6" name="TextBox 55"/>
                  <p:cNvSpPr txBox="1"/>
                  <p:nvPr/>
                </p:nvSpPr>
                <p:spPr>
                  <a:xfrm>
                    <a:off x="1043608" y="4955411"/>
                    <a:ext cx="268689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𝑖𝑛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3608" y="4955411"/>
                    <a:ext cx="268689" cy="400110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34091" r="-47727" b="-303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57" name="직선 화살표 연결선 56"/>
              <p:cNvCxnSpPr/>
              <p:nvPr/>
            </p:nvCxnSpPr>
            <p:spPr>
              <a:xfrm>
                <a:off x="3041762" y="4725144"/>
                <a:ext cx="51092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직선 화살표 연결선 57"/>
              <p:cNvCxnSpPr/>
              <p:nvPr/>
            </p:nvCxnSpPr>
            <p:spPr>
              <a:xfrm>
                <a:off x="3041762" y="5013177"/>
                <a:ext cx="51092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9" name="TextBox 58"/>
                  <p:cNvSpPr txBox="1"/>
                  <p:nvPr/>
                </p:nvSpPr>
                <p:spPr>
                  <a:xfrm>
                    <a:off x="3594531" y="4467323"/>
                    <a:ext cx="268689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𝑜𝑢𝑡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94531" y="4467323"/>
                    <a:ext cx="268689" cy="400110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31818" r="-90909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0" name="TextBox 59"/>
                  <p:cNvSpPr txBox="1"/>
                  <p:nvPr/>
                </p:nvSpPr>
                <p:spPr>
                  <a:xfrm>
                    <a:off x="3594530" y="4813122"/>
                    <a:ext cx="268689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𝑆𝑢𝑚</m:t>
                          </m:r>
                        </m:oMath>
                      </m:oMathPara>
                    </a14:m>
                    <a:endParaRPr lang="ko-KR" altLang="en-US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94530" y="4813122"/>
                    <a:ext cx="268689" cy="400110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31818" r="-118182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1" name="그룹 60"/>
            <p:cNvGrpSpPr/>
            <p:nvPr/>
          </p:nvGrpSpPr>
          <p:grpSpPr>
            <a:xfrm rot="16200000">
              <a:off x="-140372" y="4024300"/>
              <a:ext cx="2819612" cy="976176"/>
              <a:chOff x="1043608" y="4379345"/>
              <a:chExt cx="2819612" cy="976176"/>
            </a:xfrm>
          </p:grpSpPr>
          <p:sp>
            <p:nvSpPr>
              <p:cNvPr id="62" name="직사각형 61"/>
              <p:cNvSpPr/>
              <p:nvPr/>
            </p:nvSpPr>
            <p:spPr>
              <a:xfrm>
                <a:off x="1835696" y="4401718"/>
                <a:ext cx="1206066" cy="936104"/>
              </a:xfrm>
              <a:prstGeom prst="rect">
                <a:avLst/>
              </a:prstGeom>
              <a:solidFill>
                <a:srgbClr val="92D050">
                  <a:alpha val="46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Full</a:t>
                </a:r>
              </a:p>
              <a:p>
                <a:pPr algn="ctr"/>
                <a:r>
                  <a:rPr lang="en-US" altLang="ko-KR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Adder</a:t>
                </a:r>
                <a:endParaRPr lang="ko-KR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63" name="직선 화살표 연결선 62"/>
              <p:cNvCxnSpPr/>
              <p:nvPr/>
            </p:nvCxnSpPr>
            <p:spPr>
              <a:xfrm>
                <a:off x="1324769" y="4581128"/>
                <a:ext cx="51092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TextBox 63"/>
                  <p:cNvSpPr txBox="1"/>
                  <p:nvPr/>
                </p:nvSpPr>
                <p:spPr>
                  <a:xfrm>
                    <a:off x="1043608" y="4379345"/>
                    <a:ext cx="268689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ko-KR" altLang="en-US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5" name="TextBox 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3608" y="4379345"/>
                    <a:ext cx="268689" cy="40011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l="-15909" r="-11364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5" name="직선 화살표 연결선 64"/>
              <p:cNvCxnSpPr/>
              <p:nvPr/>
            </p:nvCxnSpPr>
            <p:spPr>
              <a:xfrm>
                <a:off x="1324769" y="4869161"/>
                <a:ext cx="51092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TextBox 65"/>
                  <p:cNvSpPr txBox="1"/>
                  <p:nvPr/>
                </p:nvSpPr>
                <p:spPr>
                  <a:xfrm>
                    <a:off x="1043608" y="4667378"/>
                    <a:ext cx="268689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ko-KR" altLang="en-US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3608" y="4667378"/>
                    <a:ext cx="268689" cy="40011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l="-13636" r="-9091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7" name="직선 화살표 연결선 66"/>
              <p:cNvCxnSpPr/>
              <p:nvPr/>
            </p:nvCxnSpPr>
            <p:spPr>
              <a:xfrm>
                <a:off x="1324769" y="5157194"/>
                <a:ext cx="51092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TextBox 67"/>
                  <p:cNvSpPr txBox="1"/>
                  <p:nvPr/>
                </p:nvSpPr>
                <p:spPr>
                  <a:xfrm>
                    <a:off x="1043608" y="4955411"/>
                    <a:ext cx="268689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𝑖𝑛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43608" y="4955411"/>
                    <a:ext cx="268689" cy="400110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l="-34091" r="-47727" b="-3030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69" name="직선 화살표 연결선 68"/>
              <p:cNvCxnSpPr/>
              <p:nvPr/>
            </p:nvCxnSpPr>
            <p:spPr>
              <a:xfrm>
                <a:off x="3041762" y="4725144"/>
                <a:ext cx="51092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직선 화살표 연결선 69"/>
              <p:cNvCxnSpPr/>
              <p:nvPr/>
            </p:nvCxnSpPr>
            <p:spPr>
              <a:xfrm>
                <a:off x="3041762" y="5013177"/>
                <a:ext cx="51092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TextBox 70"/>
                  <p:cNvSpPr txBox="1"/>
                  <p:nvPr/>
                </p:nvSpPr>
                <p:spPr>
                  <a:xfrm>
                    <a:off x="3594531" y="4467323"/>
                    <a:ext cx="268689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𝑜𝑢𝑡</m:t>
                              </m:r>
                            </m:sub>
                          </m:sSub>
                        </m:oMath>
                      </m:oMathPara>
                    </a14:m>
                    <a:endParaRPr lang="ko-KR" altLang="en-US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94531" y="4467323"/>
                    <a:ext cx="268689" cy="400110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l="-31818" r="-90909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3594530" y="4813122"/>
                    <a:ext cx="268689" cy="400110"/>
                  </a:xfrm>
                  <a:prstGeom prst="rect">
                    <a:avLst/>
                  </a:prstGeom>
                  <a:noFill/>
                </p:spPr>
                <p:txBody>
                  <a:bodyPr wrap="square" lIns="0" r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altLang="ko-KR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𝑆𝑢𝑚</m:t>
                          </m:r>
                        </m:oMath>
                      </m:oMathPara>
                    </a14:m>
                    <a:endParaRPr lang="ko-KR" altLang="en-US" i="1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94530" y="4813122"/>
                    <a:ext cx="268689" cy="400110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l="-31818" r="-118182"/>
                    </a:stretch>
                  </a:blipFill>
                </p:spPr>
                <p:txBody>
                  <a:bodyPr/>
                  <a:lstStyle/>
                  <a:p>
                    <a:r>
                      <a:rPr lang="ko-KR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45056" name="직선 연결선 45055"/>
            <p:cNvCxnSpPr/>
            <p:nvPr/>
          </p:nvCxnSpPr>
          <p:spPr>
            <a:xfrm flipH="1">
              <a:off x="5293257" y="3419064"/>
              <a:ext cx="66576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58" name="직선 연결선 45057"/>
            <p:cNvCxnSpPr/>
            <p:nvPr/>
          </p:nvCxnSpPr>
          <p:spPr>
            <a:xfrm>
              <a:off x="5293257" y="3434135"/>
              <a:ext cx="0" cy="21914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60" name="직선 연결선 45059"/>
            <p:cNvCxnSpPr>
              <a:endCxn id="44" idx="3"/>
            </p:cNvCxnSpPr>
            <p:nvPr/>
          </p:nvCxnSpPr>
          <p:spPr>
            <a:xfrm flipH="1">
              <a:off x="4778720" y="5625585"/>
              <a:ext cx="514537" cy="1"/>
            </a:xfrm>
            <a:prstGeom prst="line">
              <a:avLst/>
            </a:prstGeom>
            <a:ln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그룹 80"/>
            <p:cNvGrpSpPr/>
            <p:nvPr/>
          </p:nvGrpSpPr>
          <p:grpSpPr>
            <a:xfrm>
              <a:off x="3170358" y="3419064"/>
              <a:ext cx="1180304" cy="2206522"/>
              <a:chOff x="4645359" y="3446984"/>
              <a:chExt cx="1180304" cy="2206522"/>
            </a:xfrm>
          </p:grpSpPr>
          <p:cxnSp>
            <p:nvCxnSpPr>
              <p:cNvPr id="82" name="직선 연결선 81"/>
              <p:cNvCxnSpPr/>
              <p:nvPr/>
            </p:nvCxnSpPr>
            <p:spPr>
              <a:xfrm flipH="1">
                <a:off x="5159896" y="3446984"/>
                <a:ext cx="66576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직선 연결선 82"/>
              <p:cNvCxnSpPr/>
              <p:nvPr/>
            </p:nvCxnSpPr>
            <p:spPr>
              <a:xfrm>
                <a:off x="5159896" y="3462055"/>
                <a:ext cx="0" cy="21914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직선 연결선 83"/>
              <p:cNvCxnSpPr/>
              <p:nvPr/>
            </p:nvCxnSpPr>
            <p:spPr>
              <a:xfrm flipH="1">
                <a:off x="4645359" y="5653505"/>
                <a:ext cx="514537" cy="1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그룹 84"/>
            <p:cNvGrpSpPr/>
            <p:nvPr/>
          </p:nvGrpSpPr>
          <p:grpSpPr>
            <a:xfrm>
              <a:off x="1565063" y="3419064"/>
              <a:ext cx="1180304" cy="2206522"/>
              <a:chOff x="4645359" y="3446984"/>
              <a:chExt cx="1180304" cy="2206522"/>
            </a:xfrm>
          </p:grpSpPr>
          <p:cxnSp>
            <p:nvCxnSpPr>
              <p:cNvPr id="86" name="직선 연결선 85"/>
              <p:cNvCxnSpPr/>
              <p:nvPr/>
            </p:nvCxnSpPr>
            <p:spPr>
              <a:xfrm flipH="1">
                <a:off x="5159896" y="3446984"/>
                <a:ext cx="665767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직선 연결선 86"/>
              <p:cNvCxnSpPr/>
              <p:nvPr/>
            </p:nvCxnSpPr>
            <p:spPr>
              <a:xfrm>
                <a:off x="5159896" y="3462055"/>
                <a:ext cx="0" cy="219145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직선 연결선 87"/>
              <p:cNvCxnSpPr/>
              <p:nvPr/>
            </p:nvCxnSpPr>
            <p:spPr>
              <a:xfrm flipH="1">
                <a:off x="4645359" y="5653505"/>
                <a:ext cx="514537" cy="1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9" name="직선 연결선 88"/>
            <p:cNvCxnSpPr/>
            <p:nvPr/>
          </p:nvCxnSpPr>
          <p:spPr>
            <a:xfrm flipH="1">
              <a:off x="604014" y="3428560"/>
              <a:ext cx="514537" cy="1"/>
            </a:xfrm>
            <a:prstGeom prst="line">
              <a:avLst/>
            </a:prstGeom>
            <a:ln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직선 연결선 89"/>
            <p:cNvCxnSpPr/>
            <p:nvPr/>
          </p:nvCxnSpPr>
          <p:spPr>
            <a:xfrm flipH="1">
              <a:off x="6406795" y="5647269"/>
              <a:ext cx="514537" cy="1"/>
            </a:xfrm>
            <a:prstGeom prst="line">
              <a:avLst/>
            </a:prstGeom>
            <a:ln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062" name="TextBox 45061"/>
                <p:cNvSpPr txBox="1"/>
                <p:nvPr/>
              </p:nvSpPr>
              <p:spPr>
                <a:xfrm>
                  <a:off x="6849569" y="5440979"/>
                  <a:ext cx="5121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45062" name="TextBox 4506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9569" y="5440979"/>
                  <a:ext cx="512128" cy="40011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/>
                <p:cNvSpPr txBox="1"/>
                <p:nvPr/>
              </p:nvSpPr>
              <p:spPr>
                <a:xfrm>
                  <a:off x="192902" y="3203807"/>
                  <a:ext cx="5121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TextBox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2902" y="3203807"/>
                  <a:ext cx="512128" cy="40011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6018113" y="2491487"/>
                  <a:ext cx="49981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18113" y="2491487"/>
                  <a:ext cx="499816" cy="40011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TextBox 93"/>
                <p:cNvSpPr txBox="1"/>
                <p:nvPr/>
              </p:nvSpPr>
              <p:spPr>
                <a:xfrm>
                  <a:off x="4436375" y="2491487"/>
                  <a:ext cx="49385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TextBox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6375" y="2491487"/>
                  <a:ext cx="493853" cy="40011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5" name="TextBox 94"/>
                <p:cNvSpPr txBox="1"/>
                <p:nvPr/>
              </p:nvSpPr>
              <p:spPr>
                <a:xfrm>
                  <a:off x="2830208" y="2491487"/>
                  <a:ext cx="49981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5" name="TextBox 9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30208" y="2491487"/>
                  <a:ext cx="499816" cy="40011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TextBox 95"/>
                <p:cNvSpPr txBox="1"/>
                <p:nvPr/>
              </p:nvSpPr>
              <p:spPr>
                <a:xfrm>
                  <a:off x="1219582" y="2491487"/>
                  <a:ext cx="49981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TextBox 9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19582" y="2491487"/>
                  <a:ext cx="499816" cy="40011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7" name="TextBox 96"/>
                <p:cNvSpPr txBox="1"/>
                <p:nvPr/>
              </p:nvSpPr>
              <p:spPr>
                <a:xfrm>
                  <a:off x="5569542" y="5836081"/>
                  <a:ext cx="53674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97" name="TextBox 9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69542" y="5836081"/>
                  <a:ext cx="536749" cy="400110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TextBox 97"/>
                <p:cNvSpPr txBox="1"/>
                <p:nvPr/>
              </p:nvSpPr>
              <p:spPr>
                <a:xfrm>
                  <a:off x="3941494" y="5836081"/>
                  <a:ext cx="53078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TextBox 9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1494" y="5836081"/>
                  <a:ext cx="530786" cy="400110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TextBox 98"/>
                <p:cNvSpPr txBox="1"/>
                <p:nvPr/>
              </p:nvSpPr>
              <p:spPr>
                <a:xfrm>
                  <a:off x="2323652" y="5836081"/>
                  <a:ext cx="53674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99" name="TextBox 9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3652" y="5836081"/>
                  <a:ext cx="536749" cy="40011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Box 99"/>
                <p:cNvSpPr txBox="1"/>
                <p:nvPr/>
              </p:nvSpPr>
              <p:spPr>
                <a:xfrm>
                  <a:off x="684745" y="5836081"/>
                  <a:ext cx="53674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100" name="TextBox 9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4745" y="5836081"/>
                  <a:ext cx="536749" cy="400110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TextBox 100"/>
                <p:cNvSpPr txBox="1"/>
                <p:nvPr/>
              </p:nvSpPr>
              <p:spPr>
                <a:xfrm>
                  <a:off x="5923353" y="5836081"/>
                  <a:ext cx="53187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101" name="TextBox 10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23353" y="5836081"/>
                  <a:ext cx="531876" cy="400110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/>
                <p:cNvSpPr txBox="1"/>
                <p:nvPr/>
              </p:nvSpPr>
              <p:spPr>
                <a:xfrm>
                  <a:off x="4270427" y="5836081"/>
                  <a:ext cx="52591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102" name="TextBox 10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0427" y="5836081"/>
                  <a:ext cx="525913" cy="400110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/>
                <p:cNvSpPr txBox="1"/>
                <p:nvPr/>
              </p:nvSpPr>
              <p:spPr>
                <a:xfrm>
                  <a:off x="2669379" y="5836081"/>
                  <a:ext cx="53187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103" name="TextBox 10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69379" y="5836081"/>
                  <a:ext cx="531876" cy="400110"/>
                </a:xfrm>
                <a:prstGeom prst="rect">
                  <a:avLst/>
                </a:prstGeom>
                <a:blipFill rotWithShape="0">
                  <a:blip r:embed="rId23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1042302" y="5836081"/>
                  <a:ext cx="53187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2302" y="5836081"/>
                  <a:ext cx="531876" cy="400110"/>
                </a:xfrm>
                <a:prstGeom prst="rect">
                  <a:avLst/>
                </a:prstGeom>
                <a:blipFill rotWithShape="0">
                  <a:blip r:embed="rId24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88" name="Text Box 32"/>
          <p:cNvSpPr txBox="1">
            <a:spLocks noChangeArrowheads="1"/>
          </p:cNvSpPr>
          <p:nvPr/>
        </p:nvSpPr>
        <p:spPr bwMode="auto">
          <a:xfrm>
            <a:off x="695400" y="1828801"/>
            <a:ext cx="5999267" cy="46166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ko-KR" sz="2400" dirty="0"/>
              <a:t>Parallel Adder for 4 bit Binary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표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8154696" y="3212976"/>
              <a:ext cx="3125880" cy="172819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7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147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1147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1147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6852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43204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2048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2048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204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표 1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8154696" y="3212976"/>
              <a:ext cx="3125880" cy="172819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7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41147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41147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41147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41147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  <a:gridCol w="106852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5"/>
                        </a:ext>
                      </a:extLst>
                    </a:gridCol>
                  </a:tblGrid>
                  <a:tr h="43204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92045" b="-3140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432048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92045" t="-100000" b="-2140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432048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92045" t="-200000" b="-1140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43204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92045" t="-300000" b="-140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4" name="직선 연결선 3"/>
          <p:cNvCxnSpPr/>
          <p:nvPr/>
        </p:nvCxnSpPr>
        <p:spPr>
          <a:xfrm>
            <a:off x="7866665" y="4509120"/>
            <a:ext cx="30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817260" y="4079623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7260" y="4079623"/>
                <a:ext cx="447558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직사각형 5"/>
          <p:cNvSpPr/>
          <p:nvPr/>
        </p:nvSpPr>
        <p:spPr>
          <a:xfrm>
            <a:off x="8514737" y="3711133"/>
            <a:ext cx="2448272" cy="324000"/>
          </a:xfrm>
          <a:prstGeom prst="rect">
            <a:avLst/>
          </a:prstGeom>
          <a:solidFill>
            <a:srgbClr val="92D0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/>
          <p:cNvSpPr/>
          <p:nvPr/>
        </p:nvSpPr>
        <p:spPr>
          <a:xfrm>
            <a:off x="8514737" y="4137282"/>
            <a:ext cx="2448272" cy="324000"/>
          </a:xfrm>
          <a:prstGeom prst="rect">
            <a:avLst/>
          </a:prstGeom>
          <a:solidFill>
            <a:schemeClr val="accent6">
              <a:lumMod val="40000"/>
              <a:lumOff val="6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8514737" y="4562857"/>
            <a:ext cx="2448272" cy="324000"/>
          </a:xfrm>
          <a:prstGeom prst="rect">
            <a:avLst/>
          </a:prstGeom>
          <a:solidFill>
            <a:srgbClr val="E5E795">
              <a:alpha val="2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직사각형 15"/>
          <p:cNvSpPr/>
          <p:nvPr/>
        </p:nvSpPr>
        <p:spPr>
          <a:xfrm>
            <a:off x="8172529" y="3300055"/>
            <a:ext cx="2790480" cy="324000"/>
          </a:xfrm>
          <a:prstGeom prst="rect">
            <a:avLst/>
          </a:prstGeom>
          <a:solidFill>
            <a:srgbClr val="D54E4B">
              <a:alpha val="2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ectangle 262">
            <a:extLst>
              <a:ext uri="{FF2B5EF4-FFF2-40B4-BE49-F238E27FC236}">
                <a16:creationId xmlns:a16="http://schemas.microsoft.com/office/drawing/2014/main" id="{04FEA7D1-20D6-4EEF-A8C3-3F9007CD94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28" y="274638"/>
            <a:ext cx="12025336" cy="1143000"/>
          </a:xfrm>
          <a:noFill/>
          <a:ln/>
        </p:spPr>
        <p:txBody>
          <a:bodyPr/>
          <a:lstStyle/>
          <a:p>
            <a:r>
              <a:rPr kumimoji="0" lang="en-US" altLang="ko-KR" sz="4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Design of Binary Adders and Subtractors</a:t>
            </a:r>
          </a:p>
        </p:txBody>
      </p:sp>
      <p:sp>
        <p:nvSpPr>
          <p:cNvPr id="3" name="모서리가 둥근 직사각형 2"/>
          <p:cNvSpPr/>
          <p:nvPr/>
        </p:nvSpPr>
        <p:spPr>
          <a:xfrm>
            <a:off x="8264818" y="4562857"/>
            <a:ext cx="177911" cy="32400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8264818" y="3284984"/>
            <a:ext cx="177911" cy="32400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097709" y="2651056"/>
                <a:ext cx="5121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7709" y="2651056"/>
                <a:ext cx="512128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직선 화살표 연결선 8"/>
          <p:cNvCxnSpPr>
            <a:stCxn id="7" idx="2"/>
          </p:cNvCxnSpPr>
          <p:nvPr/>
        </p:nvCxnSpPr>
        <p:spPr>
          <a:xfrm>
            <a:off x="8353773" y="3051166"/>
            <a:ext cx="0" cy="1945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097150" y="5045114"/>
                <a:ext cx="5121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7150" y="5045114"/>
                <a:ext cx="512128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직선 화살표 연결선 19"/>
          <p:cNvCxnSpPr/>
          <p:nvPr/>
        </p:nvCxnSpPr>
        <p:spPr>
          <a:xfrm rot="10800000">
            <a:off x="8353214" y="4869160"/>
            <a:ext cx="0" cy="1945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056" name="그룹 45055"/>
          <p:cNvGrpSpPr/>
          <p:nvPr/>
        </p:nvGrpSpPr>
        <p:grpSpPr>
          <a:xfrm>
            <a:off x="1055440" y="2662973"/>
            <a:ext cx="5859571" cy="3026266"/>
            <a:chOff x="711449" y="2662973"/>
            <a:chExt cx="5859571" cy="3026266"/>
          </a:xfrm>
        </p:grpSpPr>
        <p:sp>
          <p:nvSpPr>
            <p:cNvPr id="8" name="직사각형 7"/>
            <p:cNvSpPr/>
            <p:nvPr/>
          </p:nvSpPr>
          <p:spPr>
            <a:xfrm>
              <a:off x="1559496" y="3503124"/>
              <a:ext cx="4137222" cy="1383733"/>
            </a:xfrm>
            <a:prstGeom prst="rect">
              <a:avLst/>
            </a:prstGeom>
            <a:solidFill>
              <a:srgbClr val="EFF0BE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4-bit Parallel Adder</a:t>
              </a:r>
            </a:p>
          </p:txBody>
        </p:sp>
        <p:cxnSp>
          <p:nvCxnSpPr>
            <p:cNvPr id="11" name="직선 화살표 연결선 10"/>
            <p:cNvCxnSpPr/>
            <p:nvPr/>
          </p:nvCxnSpPr>
          <p:spPr>
            <a:xfrm flipV="1">
              <a:off x="1991544" y="3051166"/>
              <a:ext cx="0" cy="4519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직선 화살표 연결선 20"/>
            <p:cNvCxnSpPr/>
            <p:nvPr/>
          </p:nvCxnSpPr>
          <p:spPr>
            <a:xfrm flipV="1">
              <a:off x="3053989" y="3059005"/>
              <a:ext cx="0" cy="4519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직선 화살표 연결선 22"/>
            <p:cNvCxnSpPr/>
            <p:nvPr/>
          </p:nvCxnSpPr>
          <p:spPr>
            <a:xfrm flipV="1">
              <a:off x="4116434" y="3059005"/>
              <a:ext cx="0" cy="4519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3"/>
            <p:cNvCxnSpPr/>
            <p:nvPr/>
          </p:nvCxnSpPr>
          <p:spPr>
            <a:xfrm flipV="1">
              <a:off x="5178880" y="3051166"/>
              <a:ext cx="0" cy="4519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화살표 연결선 30"/>
            <p:cNvCxnSpPr/>
            <p:nvPr/>
          </p:nvCxnSpPr>
          <p:spPr>
            <a:xfrm rot="-5400000" flipV="1">
              <a:off x="5922697" y="3969011"/>
              <a:ext cx="0" cy="4519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" name="그룹 11"/>
            <p:cNvGrpSpPr/>
            <p:nvPr/>
          </p:nvGrpSpPr>
          <p:grpSpPr>
            <a:xfrm>
              <a:off x="5063829" y="4869160"/>
              <a:ext cx="360040" cy="451958"/>
              <a:chOff x="4295800" y="4876140"/>
              <a:chExt cx="360040" cy="451958"/>
            </a:xfrm>
          </p:grpSpPr>
          <p:cxnSp>
            <p:nvCxnSpPr>
              <p:cNvPr id="32" name="직선 화살표 연결선 31"/>
              <p:cNvCxnSpPr/>
              <p:nvPr/>
            </p:nvCxnSpPr>
            <p:spPr>
              <a:xfrm flipV="1">
                <a:off x="4295800" y="4876140"/>
                <a:ext cx="0" cy="45195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직선 화살표 연결선 32"/>
              <p:cNvCxnSpPr/>
              <p:nvPr/>
            </p:nvCxnSpPr>
            <p:spPr>
              <a:xfrm flipV="1">
                <a:off x="4655840" y="4876140"/>
                <a:ext cx="0" cy="45195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4" name="직선 화살표 연결선 33"/>
            <p:cNvCxnSpPr/>
            <p:nvPr/>
          </p:nvCxnSpPr>
          <p:spPr>
            <a:xfrm rot="-5400000" flipV="1">
              <a:off x="1333517" y="3969011"/>
              <a:ext cx="0" cy="451958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4787757" y="5289129"/>
                  <a:ext cx="53674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87757" y="5289129"/>
                  <a:ext cx="536749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723240" y="5289129"/>
                  <a:ext cx="53078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3240" y="5289129"/>
                  <a:ext cx="530786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2641638" y="5289129"/>
                  <a:ext cx="53674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41638" y="5289129"/>
                  <a:ext cx="536749" cy="4001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1566476" y="5289129"/>
                  <a:ext cx="53674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66476" y="5289129"/>
                  <a:ext cx="536749" cy="40011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5164842" y="5289129"/>
                  <a:ext cx="53187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64842" y="5289129"/>
                  <a:ext cx="531876" cy="40011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4080093" y="5289129"/>
                  <a:ext cx="52591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0093" y="5289129"/>
                  <a:ext cx="525913" cy="40011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3008305" y="5289129"/>
                  <a:ext cx="53187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8305" y="5289129"/>
                  <a:ext cx="531876" cy="40011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1933496" y="5289129"/>
                  <a:ext cx="53187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42" name="TextBox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33496" y="5289129"/>
                  <a:ext cx="531876" cy="40011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4" name="그룹 43"/>
            <p:cNvGrpSpPr/>
            <p:nvPr/>
          </p:nvGrpSpPr>
          <p:grpSpPr>
            <a:xfrm>
              <a:off x="3987634" y="4869160"/>
              <a:ext cx="360040" cy="451958"/>
              <a:chOff x="4295800" y="4876140"/>
              <a:chExt cx="360040" cy="451958"/>
            </a:xfrm>
          </p:grpSpPr>
          <p:cxnSp>
            <p:nvCxnSpPr>
              <p:cNvPr id="45" name="직선 화살표 연결선 44"/>
              <p:cNvCxnSpPr/>
              <p:nvPr/>
            </p:nvCxnSpPr>
            <p:spPr>
              <a:xfrm flipV="1">
                <a:off x="4295800" y="4876140"/>
                <a:ext cx="0" cy="45195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직선 화살표 연결선 45"/>
              <p:cNvCxnSpPr/>
              <p:nvPr/>
            </p:nvCxnSpPr>
            <p:spPr>
              <a:xfrm flipV="1">
                <a:off x="4655840" y="4876140"/>
                <a:ext cx="0" cy="45195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그룹 46"/>
            <p:cNvGrpSpPr/>
            <p:nvPr/>
          </p:nvGrpSpPr>
          <p:grpSpPr>
            <a:xfrm>
              <a:off x="2911440" y="4869160"/>
              <a:ext cx="360040" cy="451958"/>
              <a:chOff x="4295800" y="4876140"/>
              <a:chExt cx="360040" cy="451958"/>
            </a:xfrm>
          </p:grpSpPr>
          <p:cxnSp>
            <p:nvCxnSpPr>
              <p:cNvPr id="48" name="직선 화살표 연결선 47"/>
              <p:cNvCxnSpPr/>
              <p:nvPr/>
            </p:nvCxnSpPr>
            <p:spPr>
              <a:xfrm flipV="1">
                <a:off x="4295800" y="4876140"/>
                <a:ext cx="0" cy="45195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직선 화살표 연결선 48"/>
              <p:cNvCxnSpPr/>
              <p:nvPr/>
            </p:nvCxnSpPr>
            <p:spPr>
              <a:xfrm flipV="1">
                <a:off x="4655840" y="4876140"/>
                <a:ext cx="0" cy="45195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그룹 49"/>
            <p:cNvGrpSpPr/>
            <p:nvPr/>
          </p:nvGrpSpPr>
          <p:grpSpPr>
            <a:xfrm>
              <a:off x="1835246" y="4869160"/>
              <a:ext cx="360040" cy="451958"/>
              <a:chOff x="4295800" y="4876140"/>
              <a:chExt cx="360040" cy="451958"/>
            </a:xfrm>
          </p:grpSpPr>
          <p:cxnSp>
            <p:nvCxnSpPr>
              <p:cNvPr id="51" name="직선 화살표 연결선 50"/>
              <p:cNvCxnSpPr/>
              <p:nvPr/>
            </p:nvCxnSpPr>
            <p:spPr>
              <a:xfrm flipV="1">
                <a:off x="4295800" y="4876140"/>
                <a:ext cx="0" cy="45195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직선 화살표 연결선 51"/>
              <p:cNvCxnSpPr/>
              <p:nvPr/>
            </p:nvCxnSpPr>
            <p:spPr>
              <a:xfrm flipV="1">
                <a:off x="4655840" y="4876140"/>
                <a:ext cx="0" cy="45195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/>
                <p:cNvSpPr txBox="1"/>
                <p:nvPr/>
              </p:nvSpPr>
              <p:spPr>
                <a:xfrm>
                  <a:off x="6058892" y="3994935"/>
                  <a:ext cx="5121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53" name="TextBox 5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58892" y="3994935"/>
                  <a:ext cx="512128" cy="40011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711449" y="3994935"/>
                  <a:ext cx="5121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1449" y="3994935"/>
                  <a:ext cx="512128" cy="40011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4922777" y="2662973"/>
                  <a:ext cx="49981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22777" y="2662973"/>
                  <a:ext cx="499816" cy="40011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3876283" y="2662973"/>
                  <a:ext cx="49385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76283" y="2662973"/>
                  <a:ext cx="493853" cy="400110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/>
                <p:cNvSpPr txBox="1"/>
                <p:nvPr/>
              </p:nvSpPr>
              <p:spPr>
                <a:xfrm>
                  <a:off x="2809268" y="2662973"/>
                  <a:ext cx="49981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7" name="TextBox 5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9268" y="2662973"/>
                  <a:ext cx="499816" cy="400110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/>
                <p:cNvSpPr txBox="1"/>
                <p:nvPr/>
              </p:nvSpPr>
              <p:spPr>
                <a:xfrm>
                  <a:off x="1744797" y="2662973"/>
                  <a:ext cx="49981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8" name="TextBox 5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44797" y="2662973"/>
                  <a:ext cx="499816" cy="400110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8841002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6" name="Text Box 8"/>
          <p:cNvSpPr txBox="1">
            <a:spLocks noChangeArrowheads="1"/>
          </p:cNvSpPr>
          <p:nvPr/>
        </p:nvSpPr>
        <p:spPr bwMode="auto">
          <a:xfrm>
            <a:off x="695400" y="1989139"/>
            <a:ext cx="6695975" cy="46166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altLang="ko-KR" sz="2400"/>
              <a:t>Parallel Adder Composed of Four Full Adders</a:t>
            </a:r>
            <a:r>
              <a:rPr lang="en-US" altLang="ko-KR" sz="240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09577" name="Text Box 9"/>
          <p:cNvSpPr txBox="1">
            <a:spLocks noChangeArrowheads="1"/>
          </p:cNvSpPr>
          <p:nvPr/>
        </p:nvSpPr>
        <p:spPr bwMode="auto">
          <a:xfrm>
            <a:off x="1275189" y="2530514"/>
            <a:ext cx="3167063" cy="39687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>
                <a:sym typeface="Wingdings" pitchFamily="2" charset="2"/>
              </a:rPr>
              <a:t>Carry Ripple Adder (slow!)</a:t>
            </a:r>
            <a:endParaRPr lang="en-US" altLang="ko-KR"/>
          </a:p>
        </p:txBody>
      </p:sp>
      <p:sp>
        <p:nvSpPr>
          <p:cNvPr id="8" name="Rectangle 262">
            <a:extLst>
              <a:ext uri="{FF2B5EF4-FFF2-40B4-BE49-F238E27FC236}">
                <a16:creationId xmlns:a16="http://schemas.microsoft.com/office/drawing/2014/main" id="{21E2301F-A070-470A-828C-2B7B446E23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28" y="274638"/>
            <a:ext cx="12025336" cy="1143000"/>
          </a:xfrm>
          <a:noFill/>
          <a:ln/>
        </p:spPr>
        <p:txBody>
          <a:bodyPr/>
          <a:lstStyle/>
          <a:p>
            <a:r>
              <a:rPr kumimoji="0" lang="en-US" altLang="ko-KR" sz="4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Design of Binary Adders and Subtractors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4" name="표 9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3533708"/>
                  </p:ext>
                </p:extLst>
              </p:nvPr>
            </p:nvGraphicFramePr>
            <p:xfrm>
              <a:off x="8802768" y="3212976"/>
              <a:ext cx="3125880" cy="172819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72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411472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11472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411472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411472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  <a:gridCol w="1068520">
                      <a:extLst>
                        <a:ext uri="{9D8B030D-6E8A-4147-A177-3AD203B41FA5}">
                          <a16:colId xmlns:a16="http://schemas.microsoft.com/office/drawing/2014/main" val="20005"/>
                        </a:ext>
                      </a:extLst>
                    </a:gridCol>
                  </a:tblGrid>
                  <a:tr h="43204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32048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32048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b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3204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altLang="ko-KR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4" name="표 9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53533708"/>
                  </p:ext>
                </p:extLst>
              </p:nvPr>
            </p:nvGraphicFramePr>
            <p:xfrm>
              <a:off x="8802768" y="3212976"/>
              <a:ext cx="3125880" cy="172819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1147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0"/>
                        </a:ext>
                      </a:extLst>
                    </a:gridCol>
                    <a:gridCol w="41147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1"/>
                        </a:ext>
                      </a:extLst>
                    </a:gridCol>
                    <a:gridCol w="41147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2"/>
                        </a:ext>
                      </a:extLst>
                    </a:gridCol>
                    <a:gridCol w="41147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3"/>
                        </a:ext>
                      </a:extLst>
                    </a:gridCol>
                    <a:gridCol w="411472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4"/>
                        </a:ext>
                      </a:extLst>
                    </a:gridCol>
                    <a:gridCol w="1068520">
                      <a:extLst>
                        <a:ext uri="{9D8B030D-6E8A-4147-A177-3AD203B41FA5}">
                          <a16:colId xmlns:a16="http://schemas.microsoft.com/office/drawing/2014/main" xmlns:a14="http://schemas.microsoft.com/office/drawing/2010/main" xmlns="" val="20005"/>
                        </a:ext>
                      </a:extLst>
                    </a:gridCol>
                  </a:tblGrid>
                  <a:tr h="43204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93143" b="-3140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0"/>
                      </a:ext>
                    </a:extLst>
                  </a:tr>
                  <a:tr h="432048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93143" t="-100000" b="-2140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1"/>
                      </a:ext>
                    </a:extLst>
                  </a:tr>
                  <a:tr h="432048">
                    <a:tc>
                      <a:txBody>
                        <a:bodyPr/>
                        <a:lstStyle/>
                        <a:p>
                          <a:pPr algn="ctr" latinLnBrk="1"/>
                          <a:endParaRPr lang="ko-KR" altLang="en-US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93143" t="-200000" b="-1140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2"/>
                      </a:ext>
                    </a:extLst>
                  </a:tr>
                  <a:tr h="432048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1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>
                              <a:latin typeface="Consolas" panose="020B0609020204030204" pitchFamily="49" charset="0"/>
                              <a:cs typeface="Consolas" panose="020B0609020204030204" pitchFamily="49" charset="0"/>
                            </a:rPr>
                            <a:t>0</a:t>
                          </a:r>
                          <a:endParaRPr lang="ko-KR" altLang="en-US" dirty="0">
                            <a:latin typeface="Consolas" panose="020B0609020204030204" pitchFamily="49" charset="0"/>
                            <a:cs typeface="Consolas" panose="020B0609020204030204" pitchFamily="49" charset="0"/>
                          </a:endParaRPr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93143" t="-300000" b="-140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xmlns:a14="http://schemas.microsoft.com/office/drawing/2010/main" xmlns="" val="10003"/>
                      </a:ext>
                    </a:extLst>
                  </a:tr>
                </a:tbl>
              </a:graphicData>
            </a:graphic>
          </p:graphicFrame>
        </mc:Fallback>
      </mc:AlternateContent>
      <p:cxnSp>
        <p:nvCxnSpPr>
          <p:cNvPr id="95" name="직선 연결선 94"/>
          <p:cNvCxnSpPr/>
          <p:nvPr/>
        </p:nvCxnSpPr>
        <p:spPr>
          <a:xfrm>
            <a:off x="8514737" y="4509120"/>
            <a:ext cx="30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/>
              <p:cNvSpPr txBox="1"/>
              <p:nvPr/>
            </p:nvSpPr>
            <p:spPr>
              <a:xfrm>
                <a:off x="8465332" y="4079623"/>
                <a:ext cx="4475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i="1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96" name="TextBox 9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5332" y="4079623"/>
                <a:ext cx="447558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직사각형 96"/>
          <p:cNvSpPr/>
          <p:nvPr/>
        </p:nvSpPr>
        <p:spPr>
          <a:xfrm>
            <a:off x="9162809" y="3711133"/>
            <a:ext cx="2448272" cy="324000"/>
          </a:xfrm>
          <a:prstGeom prst="rect">
            <a:avLst/>
          </a:prstGeom>
          <a:solidFill>
            <a:srgbClr val="92D050">
              <a:alpha val="2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8" name="직사각형 97"/>
          <p:cNvSpPr/>
          <p:nvPr/>
        </p:nvSpPr>
        <p:spPr>
          <a:xfrm>
            <a:off x="9162809" y="4137282"/>
            <a:ext cx="2448272" cy="324000"/>
          </a:xfrm>
          <a:prstGeom prst="rect">
            <a:avLst/>
          </a:prstGeom>
          <a:solidFill>
            <a:schemeClr val="accent6">
              <a:lumMod val="40000"/>
              <a:lumOff val="60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9" name="직사각형 98"/>
          <p:cNvSpPr/>
          <p:nvPr/>
        </p:nvSpPr>
        <p:spPr>
          <a:xfrm>
            <a:off x="9162809" y="4562857"/>
            <a:ext cx="2448272" cy="324000"/>
          </a:xfrm>
          <a:prstGeom prst="rect">
            <a:avLst/>
          </a:prstGeom>
          <a:solidFill>
            <a:srgbClr val="E5E795">
              <a:alpha val="2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0" name="직사각형 99"/>
          <p:cNvSpPr/>
          <p:nvPr/>
        </p:nvSpPr>
        <p:spPr>
          <a:xfrm>
            <a:off x="8820601" y="3300055"/>
            <a:ext cx="2790480" cy="324000"/>
          </a:xfrm>
          <a:prstGeom prst="rect">
            <a:avLst/>
          </a:prstGeom>
          <a:solidFill>
            <a:srgbClr val="D54E4B">
              <a:alpha val="2862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1" name="모서리가 둥근 직사각형 100"/>
          <p:cNvSpPr/>
          <p:nvPr/>
        </p:nvSpPr>
        <p:spPr>
          <a:xfrm>
            <a:off x="8912890" y="4562857"/>
            <a:ext cx="177911" cy="32400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모서리가 둥근 직사각형 101"/>
          <p:cNvSpPr/>
          <p:nvPr/>
        </p:nvSpPr>
        <p:spPr>
          <a:xfrm>
            <a:off x="8912890" y="3284984"/>
            <a:ext cx="177911" cy="324000"/>
          </a:xfrm>
          <a:prstGeom prst="round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/>
              <p:cNvSpPr txBox="1"/>
              <p:nvPr/>
            </p:nvSpPr>
            <p:spPr>
              <a:xfrm>
                <a:off x="8745781" y="2651056"/>
                <a:ext cx="5121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3" name="TextBox 10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781" y="2651056"/>
                <a:ext cx="512128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5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4" name="직선 화살표 연결선 103"/>
          <p:cNvCxnSpPr>
            <a:stCxn id="103" idx="2"/>
          </p:cNvCxnSpPr>
          <p:nvPr/>
        </p:nvCxnSpPr>
        <p:spPr>
          <a:xfrm>
            <a:off x="9001845" y="3051166"/>
            <a:ext cx="0" cy="1945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/>
              <p:cNvSpPr txBox="1"/>
              <p:nvPr/>
            </p:nvSpPr>
            <p:spPr>
              <a:xfrm>
                <a:off x="8745222" y="5045114"/>
                <a:ext cx="51212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5" name="TextBox 10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5222" y="5045114"/>
                <a:ext cx="512128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6" name="직선 화살표 연결선 105"/>
          <p:cNvCxnSpPr/>
          <p:nvPr/>
        </p:nvCxnSpPr>
        <p:spPr>
          <a:xfrm rot="10800000">
            <a:off x="9001286" y="4869160"/>
            <a:ext cx="0" cy="1945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그룹 3"/>
          <p:cNvGrpSpPr/>
          <p:nvPr/>
        </p:nvGrpSpPr>
        <p:grpSpPr>
          <a:xfrm>
            <a:off x="598149" y="3027481"/>
            <a:ext cx="7658091" cy="2961869"/>
            <a:chOff x="598149" y="3027481"/>
            <a:chExt cx="7658091" cy="2961869"/>
          </a:xfrm>
        </p:grpSpPr>
        <p:grpSp>
          <p:nvGrpSpPr>
            <p:cNvPr id="2" name="그룹 1"/>
            <p:cNvGrpSpPr/>
            <p:nvPr/>
          </p:nvGrpSpPr>
          <p:grpSpPr>
            <a:xfrm>
              <a:off x="598149" y="3027481"/>
              <a:ext cx="7658091" cy="2961869"/>
              <a:chOff x="598149" y="3027481"/>
              <a:chExt cx="7658091" cy="2961869"/>
            </a:xfrm>
          </p:grpSpPr>
          <p:sp>
            <p:nvSpPr>
              <p:cNvPr id="6" name="Line 25"/>
              <p:cNvSpPr>
                <a:spLocks noChangeShapeType="1"/>
              </p:cNvSpPr>
              <p:nvPr/>
            </p:nvSpPr>
            <p:spPr bwMode="auto">
              <a:xfrm>
                <a:off x="6203602" y="4515641"/>
                <a:ext cx="684213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7" name="Line 29"/>
              <p:cNvSpPr>
                <a:spLocks noChangeShapeType="1"/>
              </p:cNvSpPr>
              <p:nvPr/>
            </p:nvSpPr>
            <p:spPr bwMode="auto">
              <a:xfrm>
                <a:off x="4908436" y="3976607"/>
                <a:ext cx="0" cy="1071562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9" name="Line 115"/>
              <p:cNvSpPr>
                <a:spLocks noChangeShapeType="1"/>
              </p:cNvSpPr>
              <p:nvPr/>
            </p:nvSpPr>
            <p:spPr bwMode="auto">
              <a:xfrm>
                <a:off x="6887815" y="5063739"/>
                <a:ext cx="1368425" cy="0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28575" cap="sq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sp>
            <p:nvSpPr>
              <p:cNvPr id="11" name="직사각형 10"/>
              <p:cNvSpPr/>
              <p:nvPr/>
            </p:nvSpPr>
            <p:spPr>
              <a:xfrm rot="16200000">
                <a:off x="2999444" y="4059021"/>
                <a:ext cx="1206066" cy="936104"/>
              </a:xfrm>
              <a:prstGeom prst="rect">
                <a:avLst/>
              </a:prstGeom>
              <a:solidFill>
                <a:srgbClr val="92D050">
                  <a:alpha val="46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Full</a:t>
                </a:r>
              </a:p>
              <a:p>
                <a:pPr algn="ctr"/>
                <a:r>
                  <a:rPr lang="en-US" altLang="ko-KR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Adder</a:t>
                </a:r>
                <a:endParaRPr lang="ko-KR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" name="직선 화살표 연결선 11"/>
              <p:cNvCxnSpPr/>
              <p:nvPr/>
            </p:nvCxnSpPr>
            <p:spPr>
              <a:xfrm rot="16200000">
                <a:off x="3058372" y="5385570"/>
                <a:ext cx="51092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직선 화살표 연결선 13"/>
              <p:cNvCxnSpPr/>
              <p:nvPr/>
            </p:nvCxnSpPr>
            <p:spPr>
              <a:xfrm rot="16200000">
                <a:off x="3562731" y="5385570"/>
                <a:ext cx="51092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직선 화살표 연결선 18"/>
              <p:cNvCxnSpPr/>
              <p:nvPr/>
            </p:nvCxnSpPr>
            <p:spPr>
              <a:xfrm rot="16200000">
                <a:off x="3351990" y="3668577"/>
                <a:ext cx="51092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직사각형 22"/>
              <p:cNvSpPr/>
              <p:nvPr/>
            </p:nvSpPr>
            <p:spPr>
              <a:xfrm rot="16200000">
                <a:off x="4610070" y="4059021"/>
                <a:ext cx="1206066" cy="936104"/>
              </a:xfrm>
              <a:prstGeom prst="rect">
                <a:avLst/>
              </a:prstGeom>
              <a:solidFill>
                <a:srgbClr val="92D050">
                  <a:alpha val="46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Full</a:t>
                </a:r>
              </a:p>
              <a:p>
                <a:pPr algn="ctr"/>
                <a:r>
                  <a:rPr lang="en-US" altLang="ko-KR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Adder</a:t>
                </a:r>
                <a:endParaRPr lang="ko-KR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4" name="직선 화살표 연결선 23"/>
              <p:cNvCxnSpPr/>
              <p:nvPr/>
            </p:nvCxnSpPr>
            <p:spPr>
              <a:xfrm rot="16200000">
                <a:off x="4668998" y="5385570"/>
                <a:ext cx="51092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직선 화살표 연결선 25"/>
              <p:cNvCxnSpPr/>
              <p:nvPr/>
            </p:nvCxnSpPr>
            <p:spPr>
              <a:xfrm rot="16200000">
                <a:off x="5173357" y="5385570"/>
                <a:ext cx="51092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직선 화살표 연결선 30"/>
              <p:cNvCxnSpPr/>
              <p:nvPr/>
            </p:nvCxnSpPr>
            <p:spPr>
              <a:xfrm rot="16200000">
                <a:off x="4962616" y="3668577"/>
                <a:ext cx="51092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직사각형 34"/>
              <p:cNvSpPr/>
              <p:nvPr/>
            </p:nvSpPr>
            <p:spPr>
              <a:xfrm rot="16200000">
                <a:off x="6220697" y="4059021"/>
                <a:ext cx="1206066" cy="936104"/>
              </a:xfrm>
              <a:prstGeom prst="rect">
                <a:avLst/>
              </a:prstGeom>
              <a:solidFill>
                <a:srgbClr val="92D050">
                  <a:alpha val="46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Full</a:t>
                </a:r>
              </a:p>
              <a:p>
                <a:pPr algn="ctr"/>
                <a:r>
                  <a:rPr lang="en-US" altLang="ko-KR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Adder</a:t>
                </a:r>
                <a:endParaRPr lang="ko-KR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6" name="직선 화살표 연결선 35"/>
              <p:cNvCxnSpPr/>
              <p:nvPr/>
            </p:nvCxnSpPr>
            <p:spPr>
              <a:xfrm rot="16200000">
                <a:off x="6279625" y="5385570"/>
                <a:ext cx="51092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직선 화살표 연결선 37"/>
              <p:cNvCxnSpPr/>
              <p:nvPr/>
            </p:nvCxnSpPr>
            <p:spPr>
              <a:xfrm rot="16200000">
                <a:off x="6783984" y="5385570"/>
                <a:ext cx="51092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직선 화살표 연결선 42"/>
              <p:cNvCxnSpPr/>
              <p:nvPr/>
            </p:nvCxnSpPr>
            <p:spPr>
              <a:xfrm rot="16200000">
                <a:off x="6573243" y="3668577"/>
                <a:ext cx="51092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직사각형 46"/>
              <p:cNvSpPr/>
              <p:nvPr/>
            </p:nvSpPr>
            <p:spPr>
              <a:xfrm rot="16200000">
                <a:off x="1388818" y="4059021"/>
                <a:ext cx="1206066" cy="936104"/>
              </a:xfrm>
              <a:prstGeom prst="rect">
                <a:avLst/>
              </a:prstGeom>
              <a:solidFill>
                <a:srgbClr val="92D050">
                  <a:alpha val="46000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Full</a:t>
                </a:r>
              </a:p>
              <a:p>
                <a:pPr algn="ctr"/>
                <a:r>
                  <a:rPr lang="en-US" altLang="ko-KR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Adder</a:t>
                </a:r>
                <a:endParaRPr lang="ko-KR" altLang="en-US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8" name="직선 화살표 연결선 47"/>
              <p:cNvCxnSpPr/>
              <p:nvPr/>
            </p:nvCxnSpPr>
            <p:spPr>
              <a:xfrm rot="16200000">
                <a:off x="1447746" y="5385570"/>
                <a:ext cx="51092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직선 화살표 연결선 49"/>
              <p:cNvCxnSpPr/>
              <p:nvPr/>
            </p:nvCxnSpPr>
            <p:spPr>
              <a:xfrm rot="16200000">
                <a:off x="1952105" y="5385570"/>
                <a:ext cx="51092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직선 화살표 연결선 54"/>
              <p:cNvCxnSpPr/>
              <p:nvPr/>
            </p:nvCxnSpPr>
            <p:spPr>
              <a:xfrm rot="16200000">
                <a:off x="1741364" y="3668577"/>
                <a:ext cx="510927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직선 연결선 59"/>
              <p:cNvCxnSpPr/>
              <p:nvPr/>
            </p:nvCxnSpPr>
            <p:spPr>
              <a:xfrm flipH="1">
                <a:off x="5698854" y="4515641"/>
                <a:ext cx="648000" cy="1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직선 연결선 68"/>
              <p:cNvCxnSpPr/>
              <p:nvPr/>
            </p:nvCxnSpPr>
            <p:spPr>
              <a:xfrm flipH="1">
                <a:off x="1009261" y="4515641"/>
                <a:ext cx="514537" cy="1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TextBox 71"/>
                  <p:cNvSpPr txBox="1"/>
                  <p:nvPr/>
                </p:nvSpPr>
                <p:spPr>
                  <a:xfrm>
                    <a:off x="598149" y="4287634"/>
                    <a:ext cx="51212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2" name="TextBox 7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98149" y="4287634"/>
                    <a:ext cx="512128" cy="400110"/>
                  </a:xfrm>
                  <a:prstGeom prst="rect">
                    <a:avLst/>
                  </a:prstGeom>
                  <a:blipFill rotWithShape="0">
                    <a:blip r:embed="rId6"/>
                    <a:stretch>
                      <a:fillRect b="-303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6578823" y="3028890"/>
                    <a:ext cx="49981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3" name="TextBox 7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78823" y="3028890"/>
                    <a:ext cx="499816" cy="400110"/>
                  </a:xfrm>
                  <a:prstGeom prst="rect">
                    <a:avLst/>
                  </a:prstGeom>
                  <a:blipFill rotWithShape="0">
                    <a:blip r:embed="rId7"/>
                    <a:stretch>
                      <a:fillRect b="-303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TextBox 73"/>
                  <p:cNvSpPr txBox="1"/>
                  <p:nvPr/>
                </p:nvSpPr>
                <p:spPr>
                  <a:xfrm>
                    <a:off x="4969165" y="3027481"/>
                    <a:ext cx="493853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4" name="TextBox 7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69165" y="3027481"/>
                    <a:ext cx="493853" cy="400110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 b="-30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TextBox 74"/>
                  <p:cNvSpPr txBox="1"/>
                  <p:nvPr/>
                </p:nvSpPr>
                <p:spPr>
                  <a:xfrm>
                    <a:off x="3362998" y="3027481"/>
                    <a:ext cx="49981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5" name="TextBox 7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2998" y="3027481"/>
                    <a:ext cx="499816" cy="400110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 b="-46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TextBox 75"/>
                  <p:cNvSpPr txBox="1"/>
                  <p:nvPr/>
                </p:nvSpPr>
                <p:spPr>
                  <a:xfrm>
                    <a:off x="1752372" y="3027481"/>
                    <a:ext cx="49981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rgbClr val="FF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6" name="TextBox 7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752372" y="3027481"/>
                    <a:ext cx="499816" cy="400110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 b="-46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/>
                  <p:cNvSpPr txBox="1"/>
                  <p:nvPr/>
                </p:nvSpPr>
                <p:spPr>
                  <a:xfrm>
                    <a:off x="6271701" y="5589240"/>
                    <a:ext cx="53674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7" name="TextBox 7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271701" y="5589240"/>
                    <a:ext cx="536749" cy="400110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 b="-303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8" name="TextBox 77"/>
                  <p:cNvSpPr txBox="1"/>
                  <p:nvPr/>
                </p:nvSpPr>
                <p:spPr>
                  <a:xfrm>
                    <a:off x="4657613" y="5589240"/>
                    <a:ext cx="53078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8" name="TextBox 7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57613" y="5589240"/>
                    <a:ext cx="530786" cy="400110"/>
                  </a:xfrm>
                  <a:prstGeom prst="rect">
                    <a:avLst/>
                  </a:prstGeom>
                  <a:blipFill rotWithShape="0">
                    <a:blip r:embed="rId12"/>
                    <a:stretch>
                      <a:fillRect b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9" name="TextBox 78"/>
                  <p:cNvSpPr txBox="1"/>
                  <p:nvPr/>
                </p:nvSpPr>
                <p:spPr>
                  <a:xfrm>
                    <a:off x="3053731" y="5589240"/>
                    <a:ext cx="53674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9" name="TextBox 7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53731" y="5589240"/>
                    <a:ext cx="536749" cy="400110"/>
                  </a:xfrm>
                  <a:prstGeom prst="rect">
                    <a:avLst/>
                  </a:prstGeom>
                  <a:blipFill rotWithShape="0">
                    <a:blip r:embed="rId13"/>
                    <a:stretch>
                      <a:fillRect b="-303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1442744" y="5589240"/>
                    <a:ext cx="536749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0" name="TextBox 7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42744" y="5589240"/>
                    <a:ext cx="536749" cy="400110"/>
                  </a:xfrm>
                  <a:prstGeom prst="rect">
                    <a:avLst/>
                  </a:prstGeom>
                  <a:blipFill rotWithShape="0">
                    <a:blip r:embed="rId14"/>
                    <a:stretch>
                      <a:fillRect b="-303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1" name="TextBox 80"/>
                  <p:cNvSpPr txBox="1"/>
                  <p:nvPr/>
                </p:nvSpPr>
                <p:spPr>
                  <a:xfrm>
                    <a:off x="6774300" y="5589240"/>
                    <a:ext cx="53187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D54E4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D54E4B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D54E4B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rgbClr val="D54E4B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1" name="TextBox 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774300" y="5589240"/>
                    <a:ext cx="531876" cy="400110"/>
                  </a:xfrm>
                  <a:prstGeom prst="rect">
                    <a:avLst/>
                  </a:prstGeom>
                  <a:blipFill rotWithShape="0">
                    <a:blip r:embed="rId15"/>
                    <a:stretch>
                      <a:fillRect b="-303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2" name="TextBox 81"/>
                  <p:cNvSpPr txBox="1"/>
                  <p:nvPr/>
                </p:nvSpPr>
                <p:spPr>
                  <a:xfrm>
                    <a:off x="5168167" y="5589240"/>
                    <a:ext cx="525913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D54E4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D54E4B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D54E4B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rgbClr val="D54E4B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2" name="TextBox 8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68167" y="5589240"/>
                    <a:ext cx="525913" cy="400110"/>
                  </a:xfrm>
                  <a:prstGeom prst="rect">
                    <a:avLst/>
                  </a:prstGeom>
                  <a:blipFill rotWithShape="0">
                    <a:blip r:embed="rId16"/>
                    <a:stretch>
                      <a:fillRect b="-15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3" name="TextBox 82"/>
                  <p:cNvSpPr txBox="1"/>
                  <p:nvPr/>
                </p:nvSpPr>
                <p:spPr>
                  <a:xfrm>
                    <a:off x="3554880" y="5589240"/>
                    <a:ext cx="53187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D54E4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D54E4B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D54E4B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rgbClr val="D54E4B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3" name="TextBox 8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554880" y="5589240"/>
                    <a:ext cx="531876" cy="400110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 b="-303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4" name="TextBox 83"/>
                  <p:cNvSpPr txBox="1"/>
                  <p:nvPr/>
                </p:nvSpPr>
                <p:spPr>
                  <a:xfrm>
                    <a:off x="1942784" y="5589240"/>
                    <a:ext cx="531876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D54E4B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D54E4B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D54E4B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rgbClr val="D54E4B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4" name="TextBox 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942784" y="5589240"/>
                    <a:ext cx="531876" cy="400110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 b="-303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5" name="TextBox 84"/>
                  <p:cNvSpPr txBox="1"/>
                  <p:nvPr/>
                </p:nvSpPr>
                <p:spPr>
                  <a:xfrm>
                    <a:off x="5806914" y="4143482"/>
                    <a:ext cx="506164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5" name="TextBox 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06914" y="4143482"/>
                    <a:ext cx="506164" cy="400110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 b="-307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86" name="직선 연결선 85"/>
              <p:cNvCxnSpPr/>
              <p:nvPr/>
            </p:nvCxnSpPr>
            <p:spPr>
              <a:xfrm flipH="1">
                <a:off x="7311392" y="4515641"/>
                <a:ext cx="648000" cy="1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TextBox 86"/>
                  <p:cNvSpPr txBox="1"/>
                  <p:nvPr/>
                </p:nvSpPr>
                <p:spPr>
                  <a:xfrm>
                    <a:off x="7419452" y="4143482"/>
                    <a:ext cx="51212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87" name="TextBox 8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419452" y="4143482"/>
                    <a:ext cx="512128" cy="400110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 b="-46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0" name="직선 연결선 89"/>
              <p:cNvCxnSpPr/>
              <p:nvPr/>
            </p:nvCxnSpPr>
            <p:spPr>
              <a:xfrm flipH="1">
                <a:off x="4078128" y="4515641"/>
                <a:ext cx="648000" cy="1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1" name="TextBox 90"/>
                  <p:cNvSpPr txBox="1"/>
                  <p:nvPr/>
                </p:nvSpPr>
                <p:spPr>
                  <a:xfrm>
                    <a:off x="4186188" y="4143482"/>
                    <a:ext cx="51212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1" name="TextBox 9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86188" y="4143482"/>
                    <a:ext cx="512128" cy="400110"/>
                  </a:xfrm>
                  <a:prstGeom prst="rect">
                    <a:avLst/>
                  </a:prstGeom>
                  <a:blipFill rotWithShape="0">
                    <a:blip r:embed="rId21"/>
                    <a:stretch>
                      <a:fillRect b="-46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92" name="직선 연결선 91"/>
              <p:cNvCxnSpPr/>
              <p:nvPr/>
            </p:nvCxnSpPr>
            <p:spPr>
              <a:xfrm flipH="1">
                <a:off x="2467502" y="4515641"/>
                <a:ext cx="648000" cy="1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stealth" w="med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3" name="TextBox 92"/>
                  <p:cNvSpPr txBox="1"/>
                  <p:nvPr/>
                </p:nvSpPr>
                <p:spPr>
                  <a:xfrm>
                    <a:off x="2575562" y="4143482"/>
                    <a:ext cx="512128" cy="4001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3333FF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rgbClr val="3333FF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93" name="TextBox 9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75562" y="4143482"/>
                    <a:ext cx="512128" cy="400110"/>
                  </a:xfrm>
                  <a:prstGeom prst="rect">
                    <a:avLst/>
                  </a:prstGeom>
                  <a:blipFill rotWithShape="0">
                    <a:blip r:embed="rId22"/>
                    <a:stretch>
                      <a:fillRect b="-46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" name="TextBox 2"/>
            <p:cNvSpPr txBox="1"/>
            <p:nvPr/>
          </p:nvSpPr>
          <p:spPr>
            <a:xfrm>
              <a:off x="7521340" y="443711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62">
            <a:extLst>
              <a:ext uri="{FF2B5EF4-FFF2-40B4-BE49-F238E27FC236}">
                <a16:creationId xmlns:a16="http://schemas.microsoft.com/office/drawing/2014/main" id="{21E2301F-A070-470A-828C-2B7B446E23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328" y="274638"/>
            <a:ext cx="12025336" cy="1143000"/>
          </a:xfrm>
          <a:noFill/>
          <a:ln/>
        </p:spPr>
        <p:txBody>
          <a:bodyPr/>
          <a:lstStyle/>
          <a:p>
            <a:r>
              <a:rPr kumimoji="0" lang="en-US" altLang="ko-KR" sz="4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3.5 Design of Binary Adders and Subtractors</a:t>
            </a:r>
          </a:p>
        </p:txBody>
      </p:sp>
      <p:grpSp>
        <p:nvGrpSpPr>
          <p:cNvPr id="17" name="그룹 16"/>
          <p:cNvGrpSpPr/>
          <p:nvPr/>
        </p:nvGrpSpPr>
        <p:grpSpPr>
          <a:xfrm>
            <a:off x="1881189" y="2884874"/>
            <a:ext cx="8391275" cy="3640470"/>
            <a:chOff x="1330368" y="2204864"/>
            <a:chExt cx="8391275" cy="3640470"/>
          </a:xfrm>
        </p:grpSpPr>
        <p:sp>
          <p:nvSpPr>
            <p:cNvPr id="6" name="Line 25"/>
            <p:cNvSpPr>
              <a:spLocks noChangeShapeType="1"/>
            </p:cNvSpPr>
            <p:nvPr/>
          </p:nvSpPr>
          <p:spPr bwMode="auto">
            <a:xfrm>
              <a:off x="7669005" y="3693024"/>
              <a:ext cx="684213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7" name="Line 29"/>
            <p:cNvSpPr>
              <a:spLocks noChangeShapeType="1"/>
            </p:cNvSpPr>
            <p:nvPr/>
          </p:nvSpPr>
          <p:spPr bwMode="auto">
            <a:xfrm>
              <a:off x="6373839" y="3153990"/>
              <a:ext cx="0" cy="1071562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9" name="Line 115"/>
            <p:cNvSpPr>
              <a:spLocks noChangeShapeType="1"/>
            </p:cNvSpPr>
            <p:nvPr/>
          </p:nvSpPr>
          <p:spPr bwMode="auto">
            <a:xfrm>
              <a:off x="8353218" y="4241122"/>
              <a:ext cx="1368425" cy="0"/>
            </a:xfrm>
            <a:prstGeom prst="lin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 cap="sq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1" name="직사각형 10"/>
            <p:cNvSpPr/>
            <p:nvPr/>
          </p:nvSpPr>
          <p:spPr>
            <a:xfrm rot="16200000">
              <a:off x="4464847" y="3236404"/>
              <a:ext cx="1206066" cy="936104"/>
            </a:xfrm>
            <a:prstGeom prst="rect">
              <a:avLst/>
            </a:prstGeom>
            <a:solidFill>
              <a:srgbClr val="92D050">
                <a:alpha val="4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Full</a:t>
              </a:r>
            </a:p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Adder</a:t>
              </a:r>
              <a:endParaRPr lang="ko-KR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2" name="직선 화살표 연결선 11"/>
            <p:cNvCxnSpPr/>
            <p:nvPr/>
          </p:nvCxnSpPr>
          <p:spPr>
            <a:xfrm rot="16200000">
              <a:off x="4232306" y="4886037"/>
              <a:ext cx="1188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화살표 연결선 13"/>
            <p:cNvCxnSpPr/>
            <p:nvPr/>
          </p:nvCxnSpPr>
          <p:spPr>
            <a:xfrm rot="16200000">
              <a:off x="5085597" y="4491097"/>
              <a:ext cx="396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직선 화살표 연결선 18"/>
            <p:cNvCxnSpPr/>
            <p:nvPr/>
          </p:nvCxnSpPr>
          <p:spPr>
            <a:xfrm rot="16200000">
              <a:off x="4817393" y="2845960"/>
              <a:ext cx="51092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직사각형 22"/>
            <p:cNvSpPr/>
            <p:nvPr/>
          </p:nvSpPr>
          <p:spPr>
            <a:xfrm rot="16200000">
              <a:off x="6075473" y="3236404"/>
              <a:ext cx="1206066" cy="936104"/>
            </a:xfrm>
            <a:prstGeom prst="rect">
              <a:avLst/>
            </a:prstGeom>
            <a:solidFill>
              <a:srgbClr val="92D050">
                <a:alpha val="4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Full</a:t>
              </a:r>
            </a:p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Adder</a:t>
              </a:r>
              <a:endParaRPr lang="ko-KR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4" name="직선 화살표 연결선 23"/>
            <p:cNvCxnSpPr/>
            <p:nvPr/>
          </p:nvCxnSpPr>
          <p:spPr>
            <a:xfrm rot="16200000">
              <a:off x="5842932" y="4886037"/>
              <a:ext cx="1188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25"/>
            <p:cNvCxnSpPr/>
            <p:nvPr/>
          </p:nvCxnSpPr>
          <p:spPr>
            <a:xfrm rot="16200000">
              <a:off x="6696223" y="4491097"/>
              <a:ext cx="396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화살표 연결선 30"/>
            <p:cNvCxnSpPr/>
            <p:nvPr/>
          </p:nvCxnSpPr>
          <p:spPr>
            <a:xfrm rot="16200000">
              <a:off x="6428019" y="2845960"/>
              <a:ext cx="51092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직사각형 34"/>
            <p:cNvSpPr/>
            <p:nvPr/>
          </p:nvSpPr>
          <p:spPr>
            <a:xfrm rot="16200000">
              <a:off x="7686100" y="3236404"/>
              <a:ext cx="1206066" cy="936104"/>
            </a:xfrm>
            <a:prstGeom prst="rect">
              <a:avLst/>
            </a:prstGeom>
            <a:solidFill>
              <a:srgbClr val="92D050">
                <a:alpha val="4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Full</a:t>
              </a:r>
            </a:p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Adder</a:t>
              </a:r>
              <a:endParaRPr lang="ko-KR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6" name="직선 화살표 연결선 35"/>
            <p:cNvCxnSpPr/>
            <p:nvPr/>
          </p:nvCxnSpPr>
          <p:spPr>
            <a:xfrm rot="16200000">
              <a:off x="7453559" y="4886037"/>
              <a:ext cx="1188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화살표 연결선 37"/>
            <p:cNvCxnSpPr/>
            <p:nvPr/>
          </p:nvCxnSpPr>
          <p:spPr>
            <a:xfrm rot="16200000">
              <a:off x="8306850" y="4491097"/>
              <a:ext cx="396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화살표 연결선 42"/>
            <p:cNvCxnSpPr/>
            <p:nvPr/>
          </p:nvCxnSpPr>
          <p:spPr>
            <a:xfrm rot="16200000">
              <a:off x="8038646" y="2845960"/>
              <a:ext cx="51092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직사각형 46"/>
            <p:cNvSpPr/>
            <p:nvPr/>
          </p:nvSpPr>
          <p:spPr>
            <a:xfrm rot="16200000">
              <a:off x="2854221" y="3236404"/>
              <a:ext cx="1206066" cy="936104"/>
            </a:xfrm>
            <a:prstGeom prst="rect">
              <a:avLst/>
            </a:prstGeom>
            <a:solidFill>
              <a:srgbClr val="92D050">
                <a:alpha val="46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Full</a:t>
              </a:r>
            </a:p>
            <a:p>
              <a:pPr algn="ctr"/>
              <a:r>
                <a:rPr lang="en-US" altLang="ko-KR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Adder</a:t>
              </a:r>
              <a:endParaRPr lang="ko-KR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48" name="직선 화살표 연결선 47"/>
            <p:cNvCxnSpPr/>
            <p:nvPr/>
          </p:nvCxnSpPr>
          <p:spPr>
            <a:xfrm rot="16200000">
              <a:off x="2621680" y="4886037"/>
              <a:ext cx="1188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직선 화살표 연결선 49"/>
            <p:cNvCxnSpPr/>
            <p:nvPr/>
          </p:nvCxnSpPr>
          <p:spPr>
            <a:xfrm rot="16200000">
              <a:off x="3474971" y="4491097"/>
              <a:ext cx="396000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직선 화살표 연결선 54"/>
            <p:cNvCxnSpPr/>
            <p:nvPr/>
          </p:nvCxnSpPr>
          <p:spPr>
            <a:xfrm rot="16200000">
              <a:off x="3206767" y="2845960"/>
              <a:ext cx="510927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/>
            <p:cNvCxnSpPr/>
            <p:nvPr/>
          </p:nvCxnSpPr>
          <p:spPr>
            <a:xfrm flipH="1">
              <a:off x="7164257" y="3693024"/>
              <a:ext cx="648000" cy="1"/>
            </a:xfrm>
            <a:prstGeom prst="line">
              <a:avLst/>
            </a:prstGeom>
            <a:ln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직선 연결선 68"/>
            <p:cNvCxnSpPr/>
            <p:nvPr/>
          </p:nvCxnSpPr>
          <p:spPr>
            <a:xfrm flipH="1">
              <a:off x="2474664" y="3693024"/>
              <a:ext cx="514537" cy="1"/>
            </a:xfrm>
            <a:prstGeom prst="line">
              <a:avLst/>
            </a:prstGeom>
            <a:ln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Box 71"/>
                <p:cNvSpPr txBox="1"/>
                <p:nvPr/>
              </p:nvSpPr>
              <p:spPr>
                <a:xfrm>
                  <a:off x="2063552" y="3465017"/>
                  <a:ext cx="5121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72" name="TextBox 7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63552" y="3465017"/>
                  <a:ext cx="512128" cy="400110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b="-15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8044226" y="2206273"/>
                  <a:ext cx="49981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44226" y="2206273"/>
                  <a:ext cx="499816" cy="40011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6434568" y="2204864"/>
                  <a:ext cx="49385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34568" y="2204864"/>
                  <a:ext cx="493853" cy="40011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Box 74"/>
                <p:cNvSpPr txBox="1"/>
                <p:nvPr/>
              </p:nvSpPr>
              <p:spPr>
                <a:xfrm>
                  <a:off x="4828401" y="2204864"/>
                  <a:ext cx="49981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5" name="TextBox 7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8401" y="2204864"/>
                  <a:ext cx="499816" cy="40011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/>
                <p:cNvSpPr txBox="1"/>
                <p:nvPr/>
              </p:nvSpPr>
              <p:spPr>
                <a:xfrm>
                  <a:off x="3217775" y="2204864"/>
                  <a:ext cx="49981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76" name="TextBox 7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17775" y="2204864"/>
                  <a:ext cx="499816" cy="40011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/>
                <p:cNvSpPr txBox="1"/>
                <p:nvPr/>
              </p:nvSpPr>
              <p:spPr>
                <a:xfrm>
                  <a:off x="7791499" y="5445224"/>
                  <a:ext cx="53674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7" name="TextBox 7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1499" y="5445224"/>
                  <a:ext cx="536749" cy="40011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/>
                <p:cNvSpPr txBox="1"/>
                <p:nvPr/>
              </p:nvSpPr>
              <p:spPr>
                <a:xfrm>
                  <a:off x="6177411" y="5445224"/>
                  <a:ext cx="53078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8" name="TextBox 7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7411" y="5445224"/>
                  <a:ext cx="530786" cy="40011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4573529" y="5445224"/>
                  <a:ext cx="53674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73529" y="5445224"/>
                  <a:ext cx="536749" cy="40011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TextBox 79"/>
                <p:cNvSpPr txBox="1"/>
                <p:nvPr/>
              </p:nvSpPr>
              <p:spPr>
                <a:xfrm>
                  <a:off x="2962542" y="5445224"/>
                  <a:ext cx="53674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0" name="TextBox 7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62542" y="5445224"/>
                  <a:ext cx="536749" cy="40011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8239703" y="5445224"/>
                  <a:ext cx="53187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D54E4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D54E4B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D54E4B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D54E4B"/>
                    </a:solidFill>
                  </a:endParaRPr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9703" y="5445224"/>
                  <a:ext cx="531876" cy="40011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6633570" y="5445224"/>
                  <a:ext cx="52591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D54E4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D54E4B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D54E4B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D54E4B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3570" y="5445224"/>
                  <a:ext cx="525913" cy="40011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 b="-307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5020283" y="5445224"/>
                  <a:ext cx="53187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D54E4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D54E4B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D54E4B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D54E4B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0283" y="5445224"/>
                  <a:ext cx="531876" cy="400110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3408187" y="5445224"/>
                  <a:ext cx="531876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D54E4B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D54E4B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D54E4B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D54E4B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8187" y="5445224"/>
                  <a:ext cx="531876" cy="400110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b="-461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5" name="TextBox 84"/>
                <p:cNvSpPr txBox="1"/>
                <p:nvPr/>
              </p:nvSpPr>
              <p:spPr>
                <a:xfrm>
                  <a:off x="7272317" y="3320865"/>
                  <a:ext cx="50616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85" name="TextBox 8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72317" y="3320865"/>
                  <a:ext cx="506164" cy="40011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6" name="직선 연결선 85"/>
            <p:cNvCxnSpPr/>
            <p:nvPr/>
          </p:nvCxnSpPr>
          <p:spPr>
            <a:xfrm flipH="1">
              <a:off x="8776795" y="3693024"/>
              <a:ext cx="648000" cy="1"/>
            </a:xfrm>
            <a:prstGeom prst="line">
              <a:avLst/>
            </a:prstGeom>
            <a:ln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7" name="TextBox 86"/>
                <p:cNvSpPr txBox="1"/>
                <p:nvPr/>
              </p:nvSpPr>
              <p:spPr>
                <a:xfrm>
                  <a:off x="8884855" y="3320865"/>
                  <a:ext cx="5121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87" name="TextBox 8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84855" y="3320865"/>
                  <a:ext cx="512128" cy="40011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0" name="직선 연결선 89"/>
            <p:cNvCxnSpPr/>
            <p:nvPr/>
          </p:nvCxnSpPr>
          <p:spPr>
            <a:xfrm flipH="1">
              <a:off x="5543531" y="3693024"/>
              <a:ext cx="648000" cy="1"/>
            </a:xfrm>
            <a:prstGeom prst="line">
              <a:avLst/>
            </a:prstGeom>
            <a:ln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5651591" y="3320865"/>
                  <a:ext cx="5121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1591" y="3320865"/>
                  <a:ext cx="512128" cy="400110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2" name="직선 연결선 91"/>
            <p:cNvCxnSpPr/>
            <p:nvPr/>
          </p:nvCxnSpPr>
          <p:spPr>
            <a:xfrm flipH="1">
              <a:off x="3932905" y="3693024"/>
              <a:ext cx="648000" cy="1"/>
            </a:xfrm>
            <a:prstGeom prst="line">
              <a:avLst/>
            </a:prstGeom>
            <a:ln>
              <a:solidFill>
                <a:schemeClr val="tx1"/>
              </a:solidFill>
              <a:tailEnd type="stealth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3" name="TextBox 92"/>
                <p:cNvSpPr txBox="1"/>
                <p:nvPr/>
              </p:nvSpPr>
              <p:spPr>
                <a:xfrm>
                  <a:off x="4040965" y="3320865"/>
                  <a:ext cx="512128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3333FF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3333FF"/>
                    </a:solidFill>
                  </a:endParaRPr>
                </a:p>
              </p:txBody>
            </p:sp>
          </mc:Choice>
          <mc:Fallback xmlns="">
            <p:sp>
              <p:nvSpPr>
                <p:cNvPr id="93" name="TextBox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0965" y="3320865"/>
                  <a:ext cx="512128" cy="400110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b="-303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TextBox 2"/>
            <p:cNvSpPr txBox="1"/>
            <p:nvPr/>
          </p:nvSpPr>
          <p:spPr>
            <a:xfrm>
              <a:off x="8986743" y="3614495"/>
              <a:ext cx="32573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D54E4B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</a:t>
              </a:r>
            </a:p>
          </p:txBody>
        </p:sp>
        <p:grpSp>
          <p:nvGrpSpPr>
            <p:cNvPr id="15" name="그룹 14"/>
            <p:cNvGrpSpPr/>
            <p:nvPr/>
          </p:nvGrpSpPr>
          <p:grpSpPr>
            <a:xfrm>
              <a:off x="8360834" y="4673927"/>
              <a:ext cx="288032" cy="792236"/>
              <a:chOff x="8360834" y="4673927"/>
              <a:chExt cx="288032" cy="792236"/>
            </a:xfrm>
          </p:grpSpPr>
          <p:grpSp>
            <p:nvGrpSpPr>
              <p:cNvPr id="13" name="그룹 12"/>
              <p:cNvGrpSpPr/>
              <p:nvPr/>
            </p:nvGrpSpPr>
            <p:grpSpPr>
              <a:xfrm>
                <a:off x="8360834" y="4673927"/>
                <a:ext cx="288032" cy="406456"/>
                <a:chOff x="9984432" y="2590496"/>
                <a:chExt cx="288032" cy="406456"/>
              </a:xfrm>
            </p:grpSpPr>
            <p:sp>
              <p:nvSpPr>
                <p:cNvPr id="5" name="순서도: 추출 4"/>
                <p:cNvSpPr/>
                <p:nvPr/>
              </p:nvSpPr>
              <p:spPr>
                <a:xfrm>
                  <a:off x="9984432" y="2708920"/>
                  <a:ext cx="288032" cy="288032"/>
                </a:xfrm>
                <a:prstGeom prst="flowChartExtra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순서도: 연결자 9"/>
                <p:cNvSpPr/>
                <p:nvPr/>
              </p:nvSpPr>
              <p:spPr>
                <a:xfrm>
                  <a:off x="10074448" y="2590496"/>
                  <a:ext cx="108000" cy="108000"/>
                </a:xfrm>
                <a:prstGeom prst="flowChartConnector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65" name="직선 화살표 연결선 64"/>
              <p:cNvCxnSpPr/>
              <p:nvPr/>
            </p:nvCxnSpPr>
            <p:spPr>
              <a:xfrm rot="16200000">
                <a:off x="8306850" y="5268163"/>
                <a:ext cx="396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그룹 66"/>
            <p:cNvGrpSpPr/>
            <p:nvPr/>
          </p:nvGrpSpPr>
          <p:grpSpPr>
            <a:xfrm>
              <a:off x="6750207" y="4673927"/>
              <a:ext cx="288032" cy="792236"/>
              <a:chOff x="8360834" y="4673927"/>
              <a:chExt cx="288032" cy="792236"/>
            </a:xfrm>
          </p:grpSpPr>
          <p:grpSp>
            <p:nvGrpSpPr>
              <p:cNvPr id="68" name="그룹 67"/>
              <p:cNvGrpSpPr/>
              <p:nvPr/>
            </p:nvGrpSpPr>
            <p:grpSpPr>
              <a:xfrm>
                <a:off x="8360834" y="4673927"/>
                <a:ext cx="288032" cy="406456"/>
                <a:chOff x="9984432" y="2590496"/>
                <a:chExt cx="288032" cy="406456"/>
              </a:xfrm>
            </p:grpSpPr>
            <p:sp>
              <p:nvSpPr>
                <p:cNvPr id="71" name="순서도: 추출 70"/>
                <p:cNvSpPr/>
                <p:nvPr/>
              </p:nvSpPr>
              <p:spPr>
                <a:xfrm>
                  <a:off x="9984432" y="2708920"/>
                  <a:ext cx="288032" cy="288032"/>
                </a:xfrm>
                <a:prstGeom prst="flowChartExtra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순서도: 연결자 87"/>
                <p:cNvSpPr/>
                <p:nvPr/>
              </p:nvSpPr>
              <p:spPr>
                <a:xfrm>
                  <a:off x="10074448" y="2590496"/>
                  <a:ext cx="108000" cy="108000"/>
                </a:xfrm>
                <a:prstGeom prst="flowChartConnector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70" name="직선 화살표 연결선 69"/>
              <p:cNvCxnSpPr/>
              <p:nvPr/>
            </p:nvCxnSpPr>
            <p:spPr>
              <a:xfrm rot="16200000">
                <a:off x="8306850" y="5268163"/>
                <a:ext cx="396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그룹 88"/>
            <p:cNvGrpSpPr/>
            <p:nvPr/>
          </p:nvGrpSpPr>
          <p:grpSpPr>
            <a:xfrm>
              <a:off x="5139581" y="4673927"/>
              <a:ext cx="288032" cy="792236"/>
              <a:chOff x="8360834" y="4673927"/>
              <a:chExt cx="288032" cy="792236"/>
            </a:xfrm>
          </p:grpSpPr>
          <p:grpSp>
            <p:nvGrpSpPr>
              <p:cNvPr id="107" name="그룹 106"/>
              <p:cNvGrpSpPr/>
              <p:nvPr/>
            </p:nvGrpSpPr>
            <p:grpSpPr>
              <a:xfrm>
                <a:off x="8360834" y="4673927"/>
                <a:ext cx="288032" cy="406456"/>
                <a:chOff x="9984432" y="2590496"/>
                <a:chExt cx="288032" cy="406456"/>
              </a:xfrm>
            </p:grpSpPr>
            <p:sp>
              <p:nvSpPr>
                <p:cNvPr id="109" name="순서도: 추출 108"/>
                <p:cNvSpPr/>
                <p:nvPr/>
              </p:nvSpPr>
              <p:spPr>
                <a:xfrm>
                  <a:off x="9984432" y="2708920"/>
                  <a:ext cx="288032" cy="288032"/>
                </a:xfrm>
                <a:prstGeom prst="flowChartExtra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순서도: 연결자 109"/>
                <p:cNvSpPr/>
                <p:nvPr/>
              </p:nvSpPr>
              <p:spPr>
                <a:xfrm>
                  <a:off x="10074448" y="2590496"/>
                  <a:ext cx="108000" cy="108000"/>
                </a:xfrm>
                <a:prstGeom prst="flowChartConnector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08" name="직선 화살표 연결선 107"/>
              <p:cNvCxnSpPr/>
              <p:nvPr/>
            </p:nvCxnSpPr>
            <p:spPr>
              <a:xfrm rot="16200000">
                <a:off x="8306850" y="5268163"/>
                <a:ext cx="396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1" name="그룹 110"/>
            <p:cNvGrpSpPr/>
            <p:nvPr/>
          </p:nvGrpSpPr>
          <p:grpSpPr>
            <a:xfrm>
              <a:off x="3528955" y="4673927"/>
              <a:ext cx="288032" cy="792236"/>
              <a:chOff x="8360834" y="4673927"/>
              <a:chExt cx="288032" cy="792236"/>
            </a:xfrm>
          </p:grpSpPr>
          <p:grpSp>
            <p:nvGrpSpPr>
              <p:cNvPr id="112" name="그룹 111"/>
              <p:cNvGrpSpPr/>
              <p:nvPr/>
            </p:nvGrpSpPr>
            <p:grpSpPr>
              <a:xfrm>
                <a:off x="8360834" y="4673927"/>
                <a:ext cx="288032" cy="406456"/>
                <a:chOff x="9984432" y="2590496"/>
                <a:chExt cx="288032" cy="406456"/>
              </a:xfrm>
            </p:grpSpPr>
            <p:sp>
              <p:nvSpPr>
                <p:cNvPr id="114" name="순서도: 추출 113"/>
                <p:cNvSpPr/>
                <p:nvPr/>
              </p:nvSpPr>
              <p:spPr>
                <a:xfrm>
                  <a:off x="9984432" y="2708920"/>
                  <a:ext cx="288032" cy="288032"/>
                </a:xfrm>
                <a:prstGeom prst="flowChartExtra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순서도: 연결자 114"/>
                <p:cNvSpPr/>
                <p:nvPr/>
              </p:nvSpPr>
              <p:spPr>
                <a:xfrm>
                  <a:off x="10074448" y="2590496"/>
                  <a:ext cx="108000" cy="108000"/>
                </a:xfrm>
                <a:prstGeom prst="flowChartConnector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113" name="직선 화살표 연결선 112"/>
              <p:cNvCxnSpPr/>
              <p:nvPr/>
            </p:nvCxnSpPr>
            <p:spPr>
              <a:xfrm rot="16200000">
                <a:off x="8306850" y="5268163"/>
                <a:ext cx="3960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Box 15"/>
            <p:cNvSpPr txBox="1"/>
            <p:nvPr/>
          </p:nvSpPr>
          <p:spPr>
            <a:xfrm>
              <a:off x="1330368" y="3203407"/>
              <a:ext cx="83869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solidFill>
                    <a:srgbClr val="7030A0"/>
                  </a:solidFill>
                </a:rPr>
                <a:t>Ignore</a:t>
              </a:r>
            </a:p>
            <a:p>
              <a:r>
                <a:rPr lang="en-US" sz="1800" dirty="0">
                  <a:solidFill>
                    <a:srgbClr val="7030A0"/>
                  </a:solidFill>
                </a:rPr>
                <a:t>Last </a:t>
              </a:r>
            </a:p>
            <a:p>
              <a:r>
                <a:rPr lang="en-US" sz="1800" dirty="0">
                  <a:solidFill>
                    <a:srgbClr val="7030A0"/>
                  </a:solidFill>
                </a:rPr>
                <a:t>Carry</a:t>
              </a:r>
            </a:p>
          </p:txBody>
        </p:sp>
      </p:grpSp>
      <p:sp>
        <p:nvSpPr>
          <p:cNvPr id="117" name="Text Box 4"/>
          <p:cNvSpPr txBox="1">
            <a:spLocks noChangeArrowheads="1"/>
          </p:cNvSpPr>
          <p:nvPr/>
        </p:nvSpPr>
        <p:spPr bwMode="auto">
          <a:xfrm>
            <a:off x="695400" y="1828801"/>
            <a:ext cx="5328592" cy="46166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dirty="0"/>
              <a:t>Binary Subtractor Using Full Adder</a:t>
            </a:r>
          </a:p>
        </p:txBody>
      </p:sp>
      <p:sp>
        <p:nvSpPr>
          <p:cNvPr id="118" name="Text Box 5"/>
          <p:cNvSpPr txBox="1">
            <a:spLocks noChangeArrowheads="1"/>
          </p:cNvSpPr>
          <p:nvPr/>
        </p:nvSpPr>
        <p:spPr bwMode="auto">
          <a:xfrm>
            <a:off x="1066800" y="2367565"/>
            <a:ext cx="9349680" cy="40011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/>
              <a:t>Subtraction is done by adding the 2’s complemented number to be subtracted.</a:t>
            </a:r>
          </a:p>
        </p:txBody>
      </p:sp>
    </p:spTree>
    <p:extLst>
      <p:ext uri="{BB962C8B-B14F-4D97-AF65-F5344CB8AC3E}">
        <p14:creationId xmlns:p14="http://schemas.microsoft.com/office/powerpoint/2010/main" val="19896445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1992313" y="404813"/>
            <a:ext cx="82296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1pPr>
            <a:lvl2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 Narrow" pitchFamily="34" charset="0"/>
                <a:ea typeface="굴림" pitchFamily="50" charset="-127"/>
                <a:cs typeface="+mn-cs"/>
              </a:rPr>
              <a:t> </a:t>
            </a: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+mn-cs"/>
              </a:rPr>
              <a:t>Summary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199456" y="1916832"/>
            <a:ext cx="964907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latinLnBrk="0">
              <a:spcBef>
                <a:spcPct val="50000"/>
              </a:spcBef>
              <a:buFontTx/>
              <a:buChar char="•"/>
            </a:pPr>
            <a:r>
              <a:rPr kumimoji="0" lang="en-US" altLang="ko-KR" sz="2400" dirty="0">
                <a:solidFill>
                  <a:srgbClr val="006600"/>
                </a:solidFill>
                <a:cs typeface="Arial" pitchFamily="34" charset="0"/>
              </a:rPr>
              <a:t> </a:t>
            </a:r>
            <a:r>
              <a:rPr kumimoji="0" lang="en-US" altLang="ko-KR" sz="2400" dirty="0">
                <a:cs typeface="Arial" pitchFamily="34" charset="0"/>
              </a:rPr>
              <a:t>Conversion of Verbal Description to Boolean Equations</a:t>
            </a:r>
          </a:p>
          <a:p>
            <a:pPr latinLnBrk="0">
              <a:spcBef>
                <a:spcPct val="50000"/>
              </a:spcBef>
              <a:buFontTx/>
              <a:buChar char="•"/>
            </a:pPr>
            <a:r>
              <a:rPr kumimoji="0" lang="en-US" altLang="ko-KR" sz="2400" dirty="0">
                <a:cs typeface="Arial" pitchFamily="34" charset="0"/>
              </a:rPr>
              <a:t> Combinational Logic Design Using a Truth Table</a:t>
            </a:r>
          </a:p>
          <a:p>
            <a:pPr latinLnBrk="0">
              <a:spcBef>
                <a:spcPct val="50000"/>
              </a:spcBef>
              <a:buFontTx/>
              <a:buChar char="•"/>
            </a:pPr>
            <a:r>
              <a:rPr kumimoji="0" lang="en-US" altLang="ko-KR" sz="2400" dirty="0">
                <a:cs typeface="Arial" pitchFamily="34" charset="0"/>
              </a:rPr>
              <a:t> </a:t>
            </a:r>
            <a:r>
              <a:rPr kumimoji="0" lang="en-US" altLang="ko-KR" sz="2400" dirty="0" err="1">
                <a:cs typeface="Arial" pitchFamily="34" charset="0"/>
              </a:rPr>
              <a:t>Minterm</a:t>
            </a:r>
            <a:r>
              <a:rPr kumimoji="0" lang="en-US" altLang="ko-KR" sz="2400" dirty="0">
                <a:cs typeface="Arial" pitchFamily="34" charset="0"/>
              </a:rPr>
              <a:t> and </a:t>
            </a:r>
            <a:r>
              <a:rPr kumimoji="0" lang="en-US" altLang="ko-KR" sz="2400" dirty="0" err="1">
                <a:cs typeface="Arial" pitchFamily="34" charset="0"/>
              </a:rPr>
              <a:t>Maxterm</a:t>
            </a:r>
            <a:r>
              <a:rPr kumimoji="0" lang="en-US" altLang="ko-KR" sz="2400" dirty="0">
                <a:cs typeface="Arial" pitchFamily="34" charset="0"/>
              </a:rPr>
              <a:t> Expansions</a:t>
            </a:r>
          </a:p>
          <a:p>
            <a:pPr latinLnBrk="0">
              <a:spcBef>
                <a:spcPct val="50000"/>
              </a:spcBef>
              <a:buFontTx/>
              <a:buChar char="•"/>
            </a:pPr>
            <a:r>
              <a:rPr kumimoji="0" lang="en-US" altLang="ko-KR" sz="2400" dirty="0">
                <a:cs typeface="Arial" pitchFamily="34" charset="0"/>
              </a:rPr>
              <a:t> Incompletely Specified Functions (</a:t>
            </a:r>
            <a:r>
              <a:rPr kumimoji="0" lang="en-US" altLang="ko-KR" sz="24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care</a:t>
            </a:r>
            <a:r>
              <a:rPr kumimoji="0" lang="en-US" altLang="ko-K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ko-KR" sz="2400" dirty="0">
                <a:cs typeface="Arial" pitchFamily="34" charset="0"/>
              </a:rPr>
              <a:t>term)</a:t>
            </a:r>
          </a:p>
          <a:p>
            <a:pPr latinLnBrk="0">
              <a:spcBef>
                <a:spcPct val="50000"/>
              </a:spcBef>
              <a:buFontTx/>
              <a:buChar char="•"/>
            </a:pPr>
            <a:r>
              <a:rPr kumimoji="0" lang="en-US" altLang="ko-KR" sz="2400" dirty="0">
                <a:cs typeface="Arial" pitchFamily="34" charset="0"/>
              </a:rPr>
              <a:t> Design of Binary Adders(Full adder) and Subtractors</a:t>
            </a:r>
          </a:p>
        </p:txBody>
      </p:sp>
    </p:spTree>
    <p:extLst>
      <p:ext uri="{BB962C8B-B14F-4D97-AF65-F5344CB8AC3E}">
        <p14:creationId xmlns:p14="http://schemas.microsoft.com/office/powerpoint/2010/main" val="2308702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5" name="Picture 5" descr="Dscf0043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">
            <a:extLst>
              <a:ext uri="{FF2B5EF4-FFF2-40B4-BE49-F238E27FC236}">
                <a16:creationId xmlns:a16="http://schemas.microsoft.com/office/drawing/2014/main" id="{228D2BF0-1667-42E4-83E3-745F2D6E4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552" y="2060849"/>
            <a:ext cx="8382000" cy="280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굴림" pitchFamily="50" charset="-127"/>
              </a:defRPr>
            </a:lvl9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+mn-cs"/>
              </a:rPr>
              <a:t>Part</a:t>
            </a:r>
            <a:r>
              <a:rPr kumimoji="1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+mn-cs"/>
              </a:rPr>
              <a:t> </a:t>
            </a:r>
            <a:r>
              <a:rPr lang="en-US" altLang="ko-KR" sz="4000" dirty="0">
                <a:solidFill>
                  <a:srgbClr val="0033CC"/>
                </a:solidFill>
              </a:rPr>
              <a:t>2</a:t>
            </a:r>
            <a:b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EC8C00"/>
                </a:solidFill>
                <a:effectLst/>
                <a:uLnTx/>
                <a:uFillTx/>
                <a:latin typeface="Arial Narrow" pitchFamily="34" charset="0"/>
                <a:ea typeface="굴림" pitchFamily="50" charset="-127"/>
                <a:cs typeface="+mn-cs"/>
              </a:rPr>
            </a:br>
            <a:b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EC8C00"/>
                </a:solidFill>
                <a:effectLst/>
                <a:uLnTx/>
                <a:uFillTx/>
                <a:latin typeface="Arial Narrow" pitchFamily="34" charset="0"/>
                <a:ea typeface="굴림" pitchFamily="50" charset="-127"/>
                <a:cs typeface="+mn-cs"/>
              </a:rPr>
            </a:br>
            <a:r>
              <a:rPr kumimoji="1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굴림" pitchFamily="50" charset="-127"/>
                <a:cs typeface="+mn-cs"/>
              </a:rPr>
              <a:t>Karnaugh Map</a:t>
            </a:r>
          </a:p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4000" dirty="0">
                <a:solidFill>
                  <a:prstClr val="black"/>
                </a:solidFill>
              </a:rPr>
              <a:t>(K-Map)</a:t>
            </a:r>
            <a:endParaRPr kumimoji="1" lang="en-US" altLang="ko-KR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7543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>
                <a:solidFill>
                  <a:srgbClr val="008000"/>
                </a:solidFill>
                <a:latin typeface="Arial" panose="020B0604020202020204" pitchFamily="34" charset="0"/>
              </a:rPr>
              <a:t>Objectives</a:t>
            </a:r>
          </a:p>
        </p:txBody>
      </p:sp>
      <p:sp>
        <p:nvSpPr>
          <p:cNvPr id="3075" name="Text Box 31"/>
          <p:cNvSpPr txBox="1">
            <a:spLocks noChangeArrowheads="1"/>
          </p:cNvSpPr>
          <p:nvPr/>
        </p:nvSpPr>
        <p:spPr bwMode="auto">
          <a:xfrm>
            <a:off x="839416" y="1557341"/>
            <a:ext cx="10585176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8001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2573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7145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1717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342900" marR="0" lvl="0" indent="-34290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Given a function (completely or in completely specified) of three to five variable, 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plot it on a </a:t>
            </a:r>
            <a:r>
              <a:rPr kumimoji="1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Karnaugh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map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. The function may be given in </a:t>
            </a:r>
            <a:r>
              <a:rPr kumimoji="1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minterm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, </a:t>
            </a:r>
            <a:r>
              <a:rPr kumimoji="1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maxterm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, or 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algebraic form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.</a:t>
            </a:r>
          </a:p>
          <a:p>
            <a:pPr marL="342900" marR="0" lvl="0" indent="-34290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1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  <a:p>
            <a:pPr marL="342900" marR="0" lvl="0" indent="-34290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Determine the 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essential prime </a:t>
            </a:r>
            <a:r>
              <a:rPr kumimoji="1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implicants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of a function from a map.</a:t>
            </a:r>
          </a:p>
          <a:p>
            <a:pPr marL="342900" marR="0" lvl="0" indent="-34290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1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  <a:p>
            <a:pPr marL="342900" marR="0" lvl="0" indent="-34290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Obtain the 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minimum sum-of-products 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or 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minimum product-of-sums 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form of a function from the map.</a:t>
            </a:r>
          </a:p>
          <a:p>
            <a:pPr marL="342900" marR="0" lvl="0" indent="-34290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1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  <a:p>
            <a:pPr marL="342900" marR="0" lvl="0" indent="-34290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Determine all of the 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prime </a:t>
            </a:r>
            <a:r>
              <a:rPr kumimoji="1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implicants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of a function from a map.</a:t>
            </a:r>
          </a:p>
          <a:p>
            <a:pPr marL="342900" marR="0" lvl="0" indent="-34290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1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  <a:p>
            <a:pPr marL="342900" marR="0" lvl="0" indent="-34290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Understand the 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relation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between operations performed using the 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map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and the corresponding 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algebraic operation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.</a:t>
            </a:r>
          </a:p>
          <a:p>
            <a:pPr marL="342900" marR="0" lvl="0" indent="-34290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1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12192000" cy="868362"/>
          </a:xfrm>
        </p:spPr>
        <p:txBody>
          <a:bodyPr/>
          <a:lstStyle/>
          <a:p>
            <a:r>
              <a:rPr kumimoji="0" lang="en-US" altLang="ko-KR" sz="4000" dirty="0">
                <a:solidFill>
                  <a:srgbClr val="006600"/>
                </a:solidFill>
                <a:latin typeface="Arial Narrow" panose="020B0606020202030204" pitchFamily="34" charset="0"/>
              </a:rPr>
              <a:t> </a:t>
            </a:r>
            <a:r>
              <a:rPr kumimoji="0" lang="en-US" altLang="ko-KR" sz="4000" dirty="0">
                <a:solidFill>
                  <a:srgbClr val="006600"/>
                </a:solidFill>
                <a:latin typeface="Arial Narrow" panose="020B0606020202030204" pitchFamily="34" charset="0"/>
                <a:cs typeface="Arial" pitchFamily="34" charset="0"/>
              </a:rPr>
              <a:t>3.1 Conversion of </a:t>
            </a:r>
            <a:r>
              <a:rPr kumimoji="0" lang="en-US" altLang="ko-KR" sz="4000" dirty="0">
                <a:solidFill>
                  <a:srgbClr val="3333FF"/>
                </a:solidFill>
                <a:latin typeface="Arial Narrow" panose="020B0606020202030204" pitchFamily="34" charset="0"/>
                <a:cs typeface="Arial" pitchFamily="34" charset="0"/>
              </a:rPr>
              <a:t>Verbal Description </a:t>
            </a:r>
            <a:r>
              <a:rPr kumimoji="0" lang="en-US" altLang="ko-KR" sz="4000" dirty="0">
                <a:solidFill>
                  <a:srgbClr val="006600"/>
                </a:solidFill>
                <a:latin typeface="Arial Narrow" panose="020B0606020202030204" pitchFamily="34" charset="0"/>
                <a:cs typeface="Arial" pitchFamily="34" charset="0"/>
              </a:rPr>
              <a:t>to </a:t>
            </a:r>
            <a:r>
              <a:rPr kumimoji="0" lang="en-US" altLang="ko-KR" sz="4000" dirty="0">
                <a:solidFill>
                  <a:srgbClr val="3333FF"/>
                </a:solidFill>
                <a:latin typeface="Arial Narrow" panose="020B0606020202030204" pitchFamily="34" charset="0"/>
                <a:cs typeface="Arial" pitchFamily="34" charset="0"/>
              </a:rPr>
              <a:t>Boolean Equations</a:t>
            </a:r>
            <a:endParaRPr kumimoji="0" lang="en-US" altLang="ko-KR" sz="4000" dirty="0">
              <a:solidFill>
                <a:srgbClr val="3333FF"/>
              </a:solidFill>
              <a:latin typeface="Arial Narrow" panose="020B0606020202030204" pitchFamily="34" charset="0"/>
            </a:endParaRPr>
          </a:p>
        </p:txBody>
      </p:sp>
      <p:sp>
        <p:nvSpPr>
          <p:cNvPr id="4126" name="Text Box 30"/>
          <p:cNvSpPr txBox="1">
            <a:spLocks noChangeArrowheads="1"/>
          </p:cNvSpPr>
          <p:nvPr/>
        </p:nvSpPr>
        <p:spPr bwMode="auto">
          <a:xfrm>
            <a:off x="695400" y="1988841"/>
            <a:ext cx="10801199" cy="2185214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 wrap="square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257300" indent="-3429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714500" indent="-3429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171700" indent="-3429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2800" dirty="0">
                <a:latin typeface="Arial" pitchFamily="34" charset="0"/>
              </a:rPr>
              <a:t>Steps in designing a single-output combinational switching circuit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ko-KR" sz="2400" dirty="0">
                <a:latin typeface="Arial" pitchFamily="34" charset="0"/>
              </a:rPr>
              <a:t> Find a </a:t>
            </a:r>
            <a:r>
              <a:rPr lang="en-US" altLang="ko-KR" sz="2400" dirty="0">
                <a:solidFill>
                  <a:srgbClr val="3333FF"/>
                </a:solidFill>
                <a:latin typeface="Arial" pitchFamily="34" charset="0"/>
              </a:rPr>
              <a:t>switching function</a:t>
            </a:r>
            <a:r>
              <a:rPr lang="en-US" altLang="ko-KR" sz="2400" dirty="0">
                <a:latin typeface="Arial" pitchFamily="34" charset="0"/>
              </a:rPr>
              <a:t> which specifies the desired behavior of the circuit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ko-KR" sz="2400" dirty="0">
                <a:latin typeface="Arial" pitchFamily="34" charset="0"/>
              </a:rPr>
              <a:t> Find a </a:t>
            </a:r>
            <a:r>
              <a:rPr lang="en-US" altLang="ko-KR" sz="2400" dirty="0">
                <a:solidFill>
                  <a:srgbClr val="3333FF"/>
                </a:solidFill>
                <a:latin typeface="Arial" pitchFamily="34" charset="0"/>
              </a:rPr>
              <a:t>simplified</a:t>
            </a:r>
            <a:r>
              <a:rPr lang="en-US" altLang="ko-KR" sz="2400" dirty="0">
                <a:latin typeface="Arial" pitchFamily="34" charset="0"/>
              </a:rPr>
              <a:t> algebraic expression for the function</a:t>
            </a:r>
          </a:p>
          <a:p>
            <a:pPr>
              <a:spcBef>
                <a:spcPct val="50000"/>
              </a:spcBef>
              <a:buFontTx/>
              <a:buAutoNum type="arabicPeriod"/>
            </a:pPr>
            <a:r>
              <a:rPr lang="en-US" altLang="ko-KR" sz="2400" dirty="0">
                <a:latin typeface="Arial" pitchFamily="34" charset="0"/>
              </a:rPr>
              <a:t> </a:t>
            </a:r>
            <a:r>
              <a:rPr lang="en-US" altLang="ko-KR" sz="2400" dirty="0">
                <a:solidFill>
                  <a:srgbClr val="3333FF"/>
                </a:solidFill>
                <a:latin typeface="Arial" pitchFamily="34" charset="0"/>
              </a:rPr>
              <a:t>Realize</a:t>
            </a:r>
            <a:r>
              <a:rPr lang="en-US" altLang="ko-KR" sz="2400" dirty="0">
                <a:latin typeface="Arial" pitchFamily="34" charset="0"/>
              </a:rPr>
              <a:t> the simplified function using available logic elements</a:t>
            </a:r>
            <a:endParaRPr lang="en-US" altLang="ko-KR" sz="2800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8000"/>
                </a:solidFill>
                <a:latin typeface="Arial" panose="020B0604020202020204" pitchFamily="34" charset="0"/>
              </a:rPr>
              <a:t>Karnaugh Maps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071813" y="2790949"/>
            <a:ext cx="7345362" cy="854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429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8001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2573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7145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1717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342900" marR="0" lvl="0" indent="-342900" algn="l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Difficult to apply in a systematic way.</a:t>
            </a:r>
          </a:p>
          <a:p>
            <a:pPr marL="342900" marR="0" lvl="0" indent="-342900" algn="l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Difficult to tell when you have arrived at a minimum solution.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271464" y="1700216"/>
            <a:ext cx="9289031" cy="400110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 wrap="square"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Two Problems of Simplifying a Switching Function Using </a:t>
            </a:r>
            <a:r>
              <a:rPr kumimoji="1" lang="en-US" altLang="ko-KR" sz="20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Algebraic</a:t>
            </a: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Techniques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271464" y="4365628"/>
            <a:ext cx="6624637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Karnaugh Map</a:t>
            </a: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method and </a:t>
            </a:r>
            <a:r>
              <a:rPr kumimoji="1" lang="en-US" altLang="ko-KR" sz="20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Quine-McCluskey</a:t>
            </a: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 Procdure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071813" y="4868866"/>
            <a:ext cx="7345362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3429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8001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2573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7145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1717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342900" marR="0" lvl="0" indent="-342900" algn="l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Easy and systematic to get a a minimum solution.</a:t>
            </a: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2208213" y="2348880"/>
            <a:ext cx="647700" cy="1800225"/>
          </a:xfrm>
          <a:prstGeom prst="downArrow">
            <a:avLst>
              <a:gd name="adj1" fmla="val 50000"/>
              <a:gd name="adj2" fmla="val 69485"/>
            </a:avLst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kumimoji="0" lang="en-US" altLang="ko-KR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3.6	Minimum Forms of Switching Functions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919291" y="1484784"/>
            <a:ext cx="6624637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Realizing a switching function using 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AND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</a:t>
            </a:r>
            <a:r>
              <a:rPr kumimoji="1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and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OR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gates</a:t>
            </a:r>
          </a:p>
        </p:txBody>
      </p:sp>
      <p:sp>
        <p:nvSpPr>
          <p:cNvPr id="5126" name="Text Box 11"/>
          <p:cNvSpPr txBox="1">
            <a:spLocks noChangeArrowheads="1"/>
          </p:cNvSpPr>
          <p:nvPr/>
        </p:nvSpPr>
        <p:spPr bwMode="auto">
          <a:xfrm>
            <a:off x="6240016" y="4652963"/>
            <a:ext cx="2592388" cy="39687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Sum-of-Products</a:t>
            </a: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form</a:t>
            </a:r>
          </a:p>
        </p:txBody>
      </p:sp>
      <p:sp>
        <p:nvSpPr>
          <p:cNvPr id="5128" name="AutoShape 13"/>
          <p:cNvSpPr>
            <a:spLocks noChangeArrowheads="1"/>
          </p:cNvSpPr>
          <p:nvPr/>
        </p:nvSpPr>
        <p:spPr bwMode="auto">
          <a:xfrm>
            <a:off x="7392541" y="4292601"/>
            <a:ext cx="288925" cy="288925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C2EE514-96CA-47A2-9481-F3D4982DC8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109" y="2329877"/>
            <a:ext cx="4379891" cy="32063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A37AF8-7070-4DBF-8E79-7C6E1B7C5464}"/>
                  </a:ext>
                </a:extLst>
              </p:cNvPr>
              <p:cNvSpPr txBox="1"/>
              <p:nvPr/>
            </p:nvSpPr>
            <p:spPr>
              <a:xfrm>
                <a:off x="6168008" y="3668382"/>
                <a:ext cx="251851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7A37AF8-7070-4DBF-8E79-7C6E1B7C54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8008" y="3668382"/>
                <a:ext cx="2518510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02" name="Text Box 10"/>
          <p:cNvSpPr txBox="1">
            <a:spLocks noChangeArrowheads="1"/>
          </p:cNvSpPr>
          <p:nvPr/>
        </p:nvSpPr>
        <p:spPr bwMode="auto">
          <a:xfrm>
            <a:off x="1524000" y="4149728"/>
            <a:ext cx="4572003" cy="13112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 wrap="square"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What we want is a circuit with</a:t>
            </a:r>
          </a:p>
          <a:p>
            <a:pPr marL="342900" marR="0" lvl="0" indent="-342900" algn="l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Minimum number of gates</a:t>
            </a:r>
          </a:p>
          <a:p>
            <a:pPr marL="342900" marR="0" lvl="0" indent="-342900" algn="l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Minimum number of gate inputs</a:t>
            </a:r>
          </a:p>
        </p:txBody>
      </p:sp>
      <p:grpSp>
        <p:nvGrpSpPr>
          <p:cNvPr id="136207" name="Group 15"/>
          <p:cNvGrpSpPr>
            <a:grpSpLocks/>
          </p:cNvGrpSpPr>
          <p:nvPr/>
        </p:nvGrpSpPr>
        <p:grpSpPr bwMode="auto">
          <a:xfrm>
            <a:off x="6167441" y="4616453"/>
            <a:ext cx="3705225" cy="396875"/>
            <a:chOff x="612" y="3748"/>
            <a:chExt cx="2334" cy="250"/>
          </a:xfrm>
        </p:grpSpPr>
        <p:sp>
          <p:nvSpPr>
            <p:cNvPr id="6156" name="AutoShape 13"/>
            <p:cNvSpPr>
              <a:spLocks noChangeArrowheads="1"/>
            </p:cNvSpPr>
            <p:nvPr/>
          </p:nvSpPr>
          <p:spPr bwMode="auto">
            <a:xfrm>
              <a:off x="612" y="3783"/>
              <a:ext cx="272" cy="181"/>
            </a:xfrm>
            <a:prstGeom prst="leftArrow">
              <a:avLst>
                <a:gd name="adj1" fmla="val 50000"/>
                <a:gd name="adj2" fmla="val 37569"/>
              </a:avLst>
            </a:prstGeom>
            <a:solidFill>
              <a:srgbClr val="00FF00"/>
            </a:solid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6157" name="Text Box 14"/>
            <p:cNvSpPr txBox="1">
              <a:spLocks noChangeArrowheads="1"/>
            </p:cNvSpPr>
            <p:nvPr/>
          </p:nvSpPr>
          <p:spPr bwMode="auto">
            <a:xfrm>
              <a:off x="975" y="3748"/>
              <a:ext cx="1971" cy="25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50" charset="-127"/>
                  <a:cs typeface="+mn-cs"/>
                </a:rPr>
                <a:t>Minimum number of terms</a:t>
              </a:r>
            </a:p>
          </p:txBody>
        </p:sp>
      </p:grpSp>
      <p:grpSp>
        <p:nvGrpSpPr>
          <p:cNvPr id="136209" name="Group 17"/>
          <p:cNvGrpSpPr>
            <a:grpSpLocks/>
          </p:cNvGrpSpPr>
          <p:nvPr/>
        </p:nvGrpSpPr>
        <p:grpSpPr bwMode="auto">
          <a:xfrm>
            <a:off x="6167441" y="5084766"/>
            <a:ext cx="3806825" cy="396875"/>
            <a:chOff x="612" y="3748"/>
            <a:chExt cx="2398" cy="250"/>
          </a:xfrm>
        </p:grpSpPr>
        <p:sp>
          <p:nvSpPr>
            <p:cNvPr id="6154" name="AutoShape 18"/>
            <p:cNvSpPr>
              <a:spLocks noChangeArrowheads="1"/>
            </p:cNvSpPr>
            <p:nvPr/>
          </p:nvSpPr>
          <p:spPr bwMode="auto">
            <a:xfrm>
              <a:off x="612" y="3783"/>
              <a:ext cx="272" cy="181"/>
            </a:xfrm>
            <a:prstGeom prst="leftArrow">
              <a:avLst>
                <a:gd name="adj1" fmla="val 50000"/>
                <a:gd name="adj2" fmla="val 37569"/>
              </a:avLst>
            </a:prstGeom>
            <a:solidFill>
              <a:srgbClr val="00FF00"/>
            </a:solidFill>
            <a:ln w="254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6155" name="Text Box 19"/>
            <p:cNvSpPr txBox="1">
              <a:spLocks noChangeArrowheads="1"/>
            </p:cNvSpPr>
            <p:nvPr/>
          </p:nvSpPr>
          <p:spPr bwMode="auto">
            <a:xfrm>
              <a:off x="975" y="3748"/>
              <a:ext cx="2035" cy="250"/>
            </a:xfrm>
            <a:prstGeom prst="rect">
              <a:avLst/>
            </a:prstGeom>
            <a:solidFill>
              <a:srgbClr val="CC99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50" charset="-127"/>
                  <a:cs typeface="+mn-cs"/>
                </a:rPr>
                <a:t>Minimum number of literals</a:t>
              </a:r>
            </a:p>
          </p:txBody>
        </p:sp>
      </p:grpSp>
      <p:grpSp>
        <p:nvGrpSpPr>
          <p:cNvPr id="136214" name="Group 22"/>
          <p:cNvGrpSpPr>
            <a:grpSpLocks/>
          </p:cNvGrpSpPr>
          <p:nvPr/>
        </p:nvGrpSpPr>
        <p:grpSpPr bwMode="auto">
          <a:xfrm>
            <a:off x="2208216" y="5516566"/>
            <a:ext cx="3654425" cy="757237"/>
            <a:chOff x="431" y="3475"/>
            <a:chExt cx="2302" cy="477"/>
          </a:xfrm>
        </p:grpSpPr>
        <p:sp>
          <p:nvSpPr>
            <p:cNvPr id="6152" name="Text Box 20"/>
            <p:cNvSpPr txBox="1">
              <a:spLocks noChangeArrowheads="1"/>
            </p:cNvSpPr>
            <p:nvPr/>
          </p:nvSpPr>
          <p:spPr bwMode="auto">
            <a:xfrm>
              <a:off x="431" y="3702"/>
              <a:ext cx="2302" cy="25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rPr>
                <a:t>Minimum</a:t>
              </a: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rPr>
                <a:t> </a:t>
              </a:r>
              <a:r>
                <a:rPr kumimoji="1" lang="en-US" altLang="ko-KR" sz="20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rPr>
                <a:t>Sum-of-Products</a:t>
              </a: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50" charset="-127"/>
                  <a:cs typeface="+mn-cs"/>
                </a:rPr>
                <a:t> form</a:t>
              </a:r>
            </a:p>
          </p:txBody>
        </p:sp>
        <p:sp>
          <p:nvSpPr>
            <p:cNvPr id="6153" name="AutoShape 21"/>
            <p:cNvSpPr>
              <a:spLocks noChangeArrowheads="1"/>
            </p:cNvSpPr>
            <p:nvPr/>
          </p:nvSpPr>
          <p:spPr bwMode="auto">
            <a:xfrm>
              <a:off x="1383" y="3475"/>
              <a:ext cx="363" cy="182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</p:grp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kumimoji="0" lang="en-US" altLang="ko-KR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3.6	Minimum Forms of Switching Functions</a:t>
            </a:r>
          </a:p>
        </p:txBody>
      </p:sp>
      <p:sp>
        <p:nvSpPr>
          <p:cNvPr id="20" name="Text Box 11">
            <a:extLst>
              <a:ext uri="{FF2B5EF4-FFF2-40B4-BE49-F238E27FC236}">
                <a16:creationId xmlns:a16="http://schemas.microsoft.com/office/drawing/2014/main" id="{E605B40F-CECA-4830-A16D-AC0D7FF212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1897" y="3160568"/>
            <a:ext cx="2672295" cy="400110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Sum-of-Products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form</a:t>
            </a:r>
          </a:p>
        </p:txBody>
      </p:sp>
      <p:sp>
        <p:nvSpPr>
          <p:cNvPr id="21" name="AutoShape 13">
            <a:extLst>
              <a:ext uri="{FF2B5EF4-FFF2-40B4-BE49-F238E27FC236}">
                <a16:creationId xmlns:a16="http://schemas.microsoft.com/office/drawing/2014/main" id="{C2EDBF32-178B-4AB6-86E8-B3D7AA5C35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2421" y="2849429"/>
            <a:ext cx="288925" cy="270099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B2447E99-E285-4B42-8E5E-67E4E14C8A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699" y="1345129"/>
            <a:ext cx="3431189" cy="234814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FF0D626-662B-4226-B92E-E7FEF9831E72}"/>
                  </a:ext>
                </a:extLst>
              </p:cNvPr>
              <p:cNvSpPr txBox="1"/>
              <p:nvPr/>
            </p:nvSpPr>
            <p:spPr>
              <a:xfrm>
                <a:off x="5087888" y="2265884"/>
                <a:ext cx="2518510" cy="3740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𝐴</m:t>
                      </m:r>
                      <m:sSup>
                        <m:sSup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FF0D626-662B-4226-B92E-E7FEF9831E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7888" y="2265884"/>
                <a:ext cx="2518510" cy="374039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push dir="r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697930" y="1563910"/>
            <a:ext cx="6035675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 wrap="none"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Procedure for obtaining a minimum sum-of-products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75" name="Text Box 6"/>
              <p:cNvSpPr txBox="1">
                <a:spLocks noChangeArrowheads="1"/>
              </p:cNvSpPr>
              <p:nvPr/>
            </p:nvSpPr>
            <p:spPr bwMode="auto">
              <a:xfrm>
                <a:off x="695399" y="2276478"/>
                <a:ext cx="10129763" cy="13234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marL="3429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8001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2573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7145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1717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628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30861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5433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40005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457200" marR="0" lvl="0" indent="-457200" algn="l" defTabSz="457200" rtl="0" eaLnBrk="1" fontAlgn="auto" latinLnBrk="1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/>
                  <a:tabLst/>
                  <a:defRPr/>
                </a:pPr>
                <a:r>
                  <a:rPr kumimoji="1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Combine terms by using </a:t>
                </a:r>
                <a14:m>
                  <m:oMath xmlns:m="http://schemas.openxmlformats.org/officeDocument/2006/math">
                    <m:r>
                      <a:rPr kumimoji="1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굴림" panose="020B0600000101010101" pitchFamily="50" charset="-127"/>
                        <a:cs typeface="+mn-cs"/>
                      </a:rPr>
                      <m:t>𝑋</m:t>
                    </m:r>
                    <m:sSup>
                      <m:sSupPr>
                        <m:ctrlPr>
                          <a:rPr kumimoji="1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+mn-cs"/>
                          </a:rPr>
                        </m:ctrlPr>
                      </m:sSupPr>
                      <m:e>
                        <m:r>
                          <a:rPr kumimoji="1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+mn-cs"/>
                          </a:rPr>
                          <m:t>𝑌</m:t>
                        </m:r>
                      </m:e>
                      <m:sup>
                        <m:r>
                          <a:rPr kumimoji="1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3333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1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굴림" panose="020B0600000101010101" pitchFamily="50" charset="-127"/>
                        <a:cs typeface="+mn-cs"/>
                      </a:rPr>
                      <m:t>+</m:t>
                    </m:r>
                    <m:r>
                      <a:rPr kumimoji="1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굴림" panose="020B0600000101010101" pitchFamily="50" charset="-127"/>
                        <a:cs typeface="+mn-cs"/>
                      </a:rPr>
                      <m:t>𝑋𝑌</m:t>
                    </m:r>
                    <m:r>
                      <a:rPr kumimoji="1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굴림" panose="020B0600000101010101" pitchFamily="50" charset="-127"/>
                        <a:cs typeface="+mn-cs"/>
                      </a:rPr>
                      <m:t>=</m:t>
                    </m:r>
                    <m:r>
                      <a:rPr kumimoji="1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굴림" panose="020B0600000101010101" pitchFamily="50" charset="-127"/>
                        <a:cs typeface="+mn-cs"/>
                      </a:rPr>
                      <m:t>𝑋</m:t>
                    </m:r>
                  </m:oMath>
                </a14:m>
                <a:r>
                  <a:rPr kumimoji="1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. </a:t>
                </a:r>
                <a:endParaRPr lang="en-US" altLang="ko-KR" dirty="0">
                  <a:solidFill>
                    <a:prstClr val="black"/>
                  </a:solidFill>
                </a:endParaRPr>
              </a:p>
              <a:p>
                <a:pPr marL="0" indent="0" defTabSz="457200" fontAlgn="auto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kumimoji="1" lang="en-US" altLang="ko-KR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       </a:t>
                </a:r>
                <a:r>
                  <a:rPr kumimoji="1" lang="en-US" altLang="ko-KR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Do this repeatedly to eliminates as many literals as possible.</a:t>
                </a:r>
              </a:p>
              <a:p>
                <a:pPr marL="457200" marR="0" lvl="0" indent="-457200" algn="l" defTabSz="457200" rtl="0" eaLnBrk="1" fontAlgn="auto" latinLnBrk="1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 typeface="+mj-lt"/>
                  <a:buAutoNum type="arabicPeriod" startAt="2"/>
                  <a:tabLst/>
                  <a:defRPr/>
                </a:pPr>
                <a:r>
                  <a:rPr kumimoji="1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A given term may be used more than once because </a:t>
                </a:r>
                <a14:m>
                  <m:oMath xmlns:m="http://schemas.openxmlformats.org/officeDocument/2006/math">
                    <m:r>
                      <a:rPr kumimoji="1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굴림" panose="020B0600000101010101" pitchFamily="50" charset="-127"/>
                        <a:cs typeface="+mn-cs"/>
                      </a:rPr>
                      <m:t>𝑋</m:t>
                    </m:r>
                    <m:r>
                      <a:rPr kumimoji="1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굴림" panose="020B0600000101010101" pitchFamily="50" charset="-127"/>
                        <a:cs typeface="+mn-cs"/>
                      </a:rPr>
                      <m:t>+</m:t>
                    </m:r>
                    <m:r>
                      <a:rPr kumimoji="1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굴림" panose="020B0600000101010101" pitchFamily="50" charset="-127"/>
                        <a:cs typeface="+mn-cs"/>
                      </a:rPr>
                      <m:t>𝑋</m:t>
                    </m:r>
                    <m:r>
                      <a:rPr kumimoji="1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굴림" panose="020B0600000101010101" pitchFamily="50" charset="-127"/>
                        <a:cs typeface="+mn-cs"/>
                      </a:rPr>
                      <m:t>=</m:t>
                    </m:r>
                    <m:r>
                      <a:rPr kumimoji="1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3333FF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굴림" panose="020B0600000101010101" pitchFamily="50" charset="-127"/>
                        <a:cs typeface="+mn-cs"/>
                      </a:rPr>
                      <m:t>𝑋</m:t>
                    </m:r>
                  </m:oMath>
                </a14:m>
                <a:r>
                  <a:rPr kumimoji="1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7175" name="Text 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5399" y="2276478"/>
                <a:ext cx="10129763" cy="1323439"/>
              </a:xfrm>
              <a:prstGeom prst="rect">
                <a:avLst/>
              </a:prstGeom>
              <a:blipFill>
                <a:blip r:embed="rId2"/>
                <a:stretch>
                  <a:fillRect l="-542" t="-1835" b="-733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kumimoji="0" lang="en-US" altLang="ko-KR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3.6	Minimum Forms of Switching Functions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36" y="0"/>
            <a:ext cx="1202533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kumimoji="0" lang="en-US" altLang="ko-KR" sz="36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	Two- and Three-Variable Karnaugh Maps</a:t>
            </a:r>
          </a:p>
        </p:txBody>
      </p:sp>
      <p:pic>
        <p:nvPicPr>
          <p:cNvPr id="10243" name="Picture 6" descr="roth+u05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40028"/>
            <a:ext cx="5638800" cy="259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1828800" y="1600203"/>
            <a:ext cx="3619500" cy="400110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2-variable Karnaugh Map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roth+f05-01b-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3" y="2924178"/>
            <a:ext cx="64389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5261" name="Group 29"/>
          <p:cNvGraphicFramePr>
            <a:graphicFrameLocks noGrp="1"/>
          </p:cNvGraphicFramePr>
          <p:nvPr/>
        </p:nvGraphicFramePr>
        <p:xfrm>
          <a:off x="1981200" y="2971800"/>
          <a:ext cx="1512888" cy="1663700"/>
        </p:xfrm>
        <a:graphic>
          <a:graphicData uri="http://schemas.openxmlformats.org/drawingml/2006/table">
            <a:tbl>
              <a:tblPr/>
              <a:tblGrid>
                <a:gridCol w="7572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5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18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A  B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1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1  1</a:t>
                      </a: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275" name="Text Box 27"/>
          <p:cNvSpPr txBox="1">
            <a:spLocks noChangeArrowheads="1"/>
          </p:cNvSpPr>
          <p:nvPr/>
        </p:nvSpPr>
        <p:spPr bwMode="auto">
          <a:xfrm>
            <a:off x="1828803" y="1600203"/>
            <a:ext cx="8228013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Example: Truth table and Karnaugh map for a </a:t>
            </a:r>
            <a:r>
              <a:rPr kumimoji="1" lang="en-US" altLang="ko-KR" sz="2000" b="1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two-variable</a:t>
            </a: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function</a:t>
            </a:r>
            <a:endParaRPr kumimoji="1" lang="en-US" altLang="ko-KR" sz="20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1276" name="Text Box 28"/>
          <p:cNvSpPr txBox="1">
            <a:spLocks noChangeArrowheads="1"/>
          </p:cNvSpPr>
          <p:nvPr/>
        </p:nvSpPr>
        <p:spPr bwMode="auto">
          <a:xfrm>
            <a:off x="2514600" y="4692650"/>
            <a:ext cx="685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(a)</a:t>
            </a:r>
          </a:p>
        </p:txBody>
      </p:sp>
      <p:grpSp>
        <p:nvGrpSpPr>
          <p:cNvPr id="95274" name="Group 42"/>
          <p:cNvGrpSpPr>
            <a:grpSpLocks/>
          </p:cNvGrpSpPr>
          <p:nvPr/>
        </p:nvGrpSpPr>
        <p:grpSpPr bwMode="auto">
          <a:xfrm>
            <a:off x="2063753" y="3357566"/>
            <a:ext cx="5026025" cy="542925"/>
            <a:chOff x="340" y="2115"/>
            <a:chExt cx="3166" cy="342"/>
          </a:xfrm>
        </p:grpSpPr>
        <p:sp>
          <p:nvSpPr>
            <p:cNvPr id="11287" name="Rectangle 30"/>
            <p:cNvSpPr>
              <a:spLocks noChangeArrowheads="1"/>
            </p:cNvSpPr>
            <p:nvPr/>
          </p:nvSpPr>
          <p:spPr bwMode="auto">
            <a:xfrm>
              <a:off x="340" y="2185"/>
              <a:ext cx="816" cy="136"/>
            </a:xfrm>
            <a:prstGeom prst="rect">
              <a:avLst/>
            </a:prstGeom>
            <a:solidFill>
              <a:srgbClr val="00FF00">
                <a:alpha val="25882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11288" name="Rectangle 32"/>
            <p:cNvSpPr>
              <a:spLocks noChangeArrowheads="1"/>
            </p:cNvSpPr>
            <p:nvPr/>
          </p:nvSpPr>
          <p:spPr bwMode="auto">
            <a:xfrm>
              <a:off x="1731" y="2115"/>
              <a:ext cx="318" cy="317"/>
            </a:xfrm>
            <a:prstGeom prst="rect">
              <a:avLst/>
            </a:prstGeom>
            <a:solidFill>
              <a:srgbClr val="00FF00">
                <a:alpha val="25882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11289" name="Rectangle 34"/>
            <p:cNvSpPr>
              <a:spLocks noChangeArrowheads="1"/>
            </p:cNvSpPr>
            <p:nvPr/>
          </p:nvSpPr>
          <p:spPr bwMode="auto">
            <a:xfrm>
              <a:off x="3188" y="2115"/>
              <a:ext cx="318" cy="317"/>
            </a:xfrm>
            <a:prstGeom prst="rect">
              <a:avLst/>
            </a:prstGeom>
            <a:solidFill>
              <a:srgbClr val="00FF00">
                <a:alpha val="25882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11290" name="Rectangle 37"/>
            <p:cNvSpPr>
              <a:spLocks noChangeArrowheads="1"/>
            </p:cNvSpPr>
            <p:nvPr/>
          </p:nvSpPr>
          <p:spPr bwMode="auto">
            <a:xfrm>
              <a:off x="2794" y="2321"/>
              <a:ext cx="227" cy="136"/>
            </a:xfrm>
            <a:prstGeom prst="rect">
              <a:avLst/>
            </a:prstGeom>
            <a:solidFill>
              <a:srgbClr val="00FF00">
                <a:alpha val="25882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</p:grpSp>
      <p:grpSp>
        <p:nvGrpSpPr>
          <p:cNvPr id="95275" name="Group 43"/>
          <p:cNvGrpSpPr>
            <a:grpSpLocks/>
          </p:cNvGrpSpPr>
          <p:nvPr/>
        </p:nvGrpSpPr>
        <p:grpSpPr bwMode="auto">
          <a:xfrm>
            <a:off x="2063750" y="3757616"/>
            <a:ext cx="5024438" cy="655637"/>
            <a:chOff x="340" y="2367"/>
            <a:chExt cx="3165" cy="413"/>
          </a:xfrm>
        </p:grpSpPr>
        <p:sp>
          <p:nvSpPr>
            <p:cNvPr id="11283" name="Rectangle 31"/>
            <p:cNvSpPr>
              <a:spLocks noChangeArrowheads="1"/>
            </p:cNvSpPr>
            <p:nvPr/>
          </p:nvSpPr>
          <p:spPr bwMode="auto">
            <a:xfrm>
              <a:off x="340" y="2367"/>
              <a:ext cx="816" cy="136"/>
            </a:xfrm>
            <a:prstGeom prst="rect">
              <a:avLst/>
            </a:prstGeom>
            <a:solidFill>
              <a:srgbClr val="FF00FF">
                <a:alpha val="25882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11284" name="Rectangle 33"/>
            <p:cNvSpPr>
              <a:spLocks noChangeArrowheads="1"/>
            </p:cNvSpPr>
            <p:nvPr/>
          </p:nvSpPr>
          <p:spPr bwMode="auto">
            <a:xfrm>
              <a:off x="1731" y="2432"/>
              <a:ext cx="317" cy="318"/>
            </a:xfrm>
            <a:prstGeom prst="rect">
              <a:avLst/>
            </a:prstGeom>
            <a:solidFill>
              <a:srgbClr val="FF00FF">
                <a:alpha val="25882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11285" name="Rectangle 36"/>
            <p:cNvSpPr>
              <a:spLocks noChangeArrowheads="1"/>
            </p:cNvSpPr>
            <p:nvPr/>
          </p:nvSpPr>
          <p:spPr bwMode="auto">
            <a:xfrm>
              <a:off x="3188" y="2432"/>
              <a:ext cx="317" cy="318"/>
            </a:xfrm>
            <a:prstGeom prst="rect">
              <a:avLst/>
            </a:prstGeom>
            <a:solidFill>
              <a:srgbClr val="FF00FF">
                <a:alpha val="25882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11286" name="Rectangle 38"/>
            <p:cNvSpPr>
              <a:spLocks noChangeArrowheads="1"/>
            </p:cNvSpPr>
            <p:nvPr/>
          </p:nvSpPr>
          <p:spPr bwMode="auto">
            <a:xfrm>
              <a:off x="2820" y="2644"/>
              <a:ext cx="226" cy="136"/>
            </a:xfrm>
            <a:prstGeom prst="rect">
              <a:avLst/>
            </a:prstGeom>
            <a:solidFill>
              <a:srgbClr val="FF00FF">
                <a:alpha val="25882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</p:grpSp>
      <p:grpSp>
        <p:nvGrpSpPr>
          <p:cNvPr id="95276" name="Group 44"/>
          <p:cNvGrpSpPr>
            <a:grpSpLocks/>
          </p:cNvGrpSpPr>
          <p:nvPr/>
        </p:nvGrpSpPr>
        <p:grpSpPr bwMode="auto">
          <a:xfrm>
            <a:off x="7808916" y="3357563"/>
            <a:ext cx="2232025" cy="1327150"/>
            <a:chOff x="3959" y="2115"/>
            <a:chExt cx="1406" cy="836"/>
          </a:xfrm>
        </p:grpSpPr>
        <p:sp>
          <p:nvSpPr>
            <p:cNvPr id="11280" name="Rectangle 39"/>
            <p:cNvSpPr>
              <a:spLocks noChangeArrowheads="1"/>
            </p:cNvSpPr>
            <p:nvPr/>
          </p:nvSpPr>
          <p:spPr bwMode="auto">
            <a:xfrm>
              <a:off x="4860" y="2115"/>
              <a:ext cx="318" cy="635"/>
            </a:xfrm>
            <a:prstGeom prst="rect">
              <a:avLst/>
            </a:prstGeom>
            <a:solidFill>
              <a:srgbClr val="00FFFF">
                <a:alpha val="25882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11281" name="Rectangle 40"/>
            <p:cNvSpPr>
              <a:spLocks noChangeArrowheads="1"/>
            </p:cNvSpPr>
            <p:nvPr/>
          </p:nvSpPr>
          <p:spPr bwMode="auto">
            <a:xfrm>
              <a:off x="3959" y="2306"/>
              <a:ext cx="771" cy="182"/>
            </a:xfrm>
            <a:prstGeom prst="rect">
              <a:avLst/>
            </a:prstGeom>
            <a:solidFill>
              <a:srgbClr val="00FFFF">
                <a:alpha val="25882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11282" name="Rectangle 41"/>
            <p:cNvSpPr>
              <a:spLocks noChangeArrowheads="1"/>
            </p:cNvSpPr>
            <p:nvPr/>
          </p:nvSpPr>
          <p:spPr bwMode="auto">
            <a:xfrm>
              <a:off x="4979" y="2815"/>
              <a:ext cx="386" cy="136"/>
            </a:xfrm>
            <a:prstGeom prst="rect">
              <a:avLst/>
            </a:prstGeom>
            <a:solidFill>
              <a:srgbClr val="00FFFF">
                <a:alpha val="25882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</p:grp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36" y="0"/>
            <a:ext cx="1202533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kumimoji="0" lang="en-US" altLang="ko-KR" sz="36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	Two- and Three-Variable Karnaugh Maps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 descr="roth+f05-02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3"/>
            <a:ext cx="4800600" cy="354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1176" name="Group 40"/>
          <p:cNvGraphicFramePr>
            <a:graphicFrameLocks noGrp="1"/>
          </p:cNvGraphicFramePr>
          <p:nvPr/>
        </p:nvGraphicFramePr>
        <p:xfrm>
          <a:off x="2590803" y="2667000"/>
          <a:ext cx="2136775" cy="3035776"/>
        </p:xfrm>
        <a:graphic>
          <a:graphicData uri="http://schemas.openxmlformats.org/drawingml/2006/table">
            <a:tbl>
              <a:tblPr/>
              <a:tblGrid>
                <a:gridCol w="1068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8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6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A  B  C</a:t>
                      </a:r>
                    </a:p>
                  </a:txBody>
                  <a:tcPr marT="45712" marB="4571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F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960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0  0  0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0  0  1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0  1  0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0  1  1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1  0  0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1  0  1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1  1  0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1  1  1</a:t>
                      </a:r>
                    </a:p>
                  </a:txBody>
                  <a:tcPr marT="45712" marB="45712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tx1"/>
                          </a:solidFill>
                          <a:latin typeface="굴림" panose="020B0600000101010101" pitchFamily="50" charset="-127"/>
                          <a:ea typeface="굴림" panose="020B0600000101010101" pitchFamily="50" charset="-127"/>
                        </a:defRPr>
                      </a:lvl9pPr>
                    </a:lstStyle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1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굴림" panose="020B0600000101010101" pitchFamily="50" charset="-127"/>
                        </a:rPr>
                        <a:t>0</a:t>
                      </a:r>
                    </a:p>
                  </a:txBody>
                  <a:tcPr marT="45712" marB="4571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299" name="Text Box 38"/>
          <p:cNvSpPr txBox="1">
            <a:spLocks noChangeArrowheads="1"/>
          </p:cNvSpPr>
          <p:nvPr/>
        </p:nvSpPr>
        <p:spPr bwMode="auto">
          <a:xfrm>
            <a:off x="3429000" y="5729288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(a)</a:t>
            </a:r>
          </a:p>
        </p:txBody>
      </p:sp>
      <p:sp>
        <p:nvSpPr>
          <p:cNvPr id="12300" name="Text Box 42"/>
          <p:cNvSpPr txBox="1">
            <a:spLocks noChangeArrowheads="1"/>
          </p:cNvSpPr>
          <p:nvPr/>
        </p:nvSpPr>
        <p:spPr bwMode="auto">
          <a:xfrm>
            <a:off x="1828803" y="1600203"/>
            <a:ext cx="8228013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Example: Truth table and Karnaugh map for a </a:t>
            </a:r>
            <a:r>
              <a:rPr kumimoji="1" lang="en-US" altLang="ko-KR" sz="2000" b="1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three-variable</a:t>
            </a: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function</a:t>
            </a:r>
            <a:endParaRPr kumimoji="1" lang="en-US" altLang="ko-KR" sz="20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굴림" panose="020B0600000101010101" pitchFamily="50" charset="-127"/>
              <a:cs typeface="+mn-cs"/>
            </a:endParaRPr>
          </a:p>
        </p:txBody>
      </p:sp>
      <p:grpSp>
        <p:nvGrpSpPr>
          <p:cNvPr id="91188" name="Group 52"/>
          <p:cNvGrpSpPr>
            <a:grpSpLocks/>
          </p:cNvGrpSpPr>
          <p:nvPr/>
        </p:nvGrpSpPr>
        <p:grpSpPr bwMode="auto">
          <a:xfrm>
            <a:off x="2640013" y="3773488"/>
            <a:ext cx="5232400" cy="1720850"/>
            <a:chOff x="703" y="2377"/>
            <a:chExt cx="3296" cy="1084"/>
          </a:xfrm>
        </p:grpSpPr>
        <p:sp>
          <p:nvSpPr>
            <p:cNvPr id="12311" name="Rectangle 43"/>
            <p:cNvSpPr>
              <a:spLocks noChangeArrowheads="1"/>
            </p:cNvSpPr>
            <p:nvPr/>
          </p:nvSpPr>
          <p:spPr bwMode="auto">
            <a:xfrm>
              <a:off x="703" y="2377"/>
              <a:ext cx="1134" cy="135"/>
            </a:xfrm>
            <a:prstGeom prst="rect">
              <a:avLst/>
            </a:prstGeom>
            <a:solidFill>
              <a:srgbClr val="66FF33">
                <a:alpha val="3803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12312" name="Rectangle 47"/>
            <p:cNvSpPr>
              <a:spLocks noChangeArrowheads="1"/>
            </p:cNvSpPr>
            <p:nvPr/>
          </p:nvSpPr>
          <p:spPr bwMode="auto">
            <a:xfrm>
              <a:off x="3636" y="3098"/>
              <a:ext cx="363" cy="363"/>
            </a:xfrm>
            <a:prstGeom prst="rect">
              <a:avLst/>
            </a:prstGeom>
            <a:solidFill>
              <a:srgbClr val="66FF33">
                <a:alpha val="3803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</p:grpSp>
      <p:grpSp>
        <p:nvGrpSpPr>
          <p:cNvPr id="91189" name="Group 53"/>
          <p:cNvGrpSpPr>
            <a:grpSpLocks/>
          </p:cNvGrpSpPr>
          <p:nvPr/>
        </p:nvGrpSpPr>
        <p:grpSpPr bwMode="auto">
          <a:xfrm>
            <a:off x="2640013" y="4094166"/>
            <a:ext cx="5232400" cy="790575"/>
            <a:chOff x="703" y="2579"/>
            <a:chExt cx="3296" cy="498"/>
          </a:xfrm>
        </p:grpSpPr>
        <p:sp>
          <p:nvSpPr>
            <p:cNvPr id="12309" name="Rectangle 44"/>
            <p:cNvSpPr>
              <a:spLocks noChangeArrowheads="1"/>
            </p:cNvSpPr>
            <p:nvPr/>
          </p:nvSpPr>
          <p:spPr bwMode="auto">
            <a:xfrm>
              <a:off x="3636" y="2714"/>
              <a:ext cx="363" cy="363"/>
            </a:xfrm>
            <a:prstGeom prst="rect">
              <a:avLst/>
            </a:prstGeom>
            <a:solidFill>
              <a:srgbClr val="FFFF00">
                <a:alpha val="3803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12310" name="Rectangle 48"/>
            <p:cNvSpPr>
              <a:spLocks noChangeArrowheads="1"/>
            </p:cNvSpPr>
            <p:nvPr/>
          </p:nvSpPr>
          <p:spPr bwMode="auto">
            <a:xfrm>
              <a:off x="703" y="2579"/>
              <a:ext cx="1134" cy="156"/>
            </a:xfrm>
            <a:prstGeom prst="rect">
              <a:avLst/>
            </a:prstGeom>
            <a:solidFill>
              <a:srgbClr val="FFFF00">
                <a:alpha val="3803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</p:grpSp>
      <p:grpSp>
        <p:nvGrpSpPr>
          <p:cNvPr id="91190" name="Group 54"/>
          <p:cNvGrpSpPr>
            <a:grpSpLocks/>
          </p:cNvGrpSpPr>
          <p:nvPr/>
        </p:nvGrpSpPr>
        <p:grpSpPr bwMode="auto">
          <a:xfrm>
            <a:off x="2640013" y="3100391"/>
            <a:ext cx="5880100" cy="1552575"/>
            <a:chOff x="703" y="1953"/>
            <a:chExt cx="3704" cy="978"/>
          </a:xfrm>
        </p:grpSpPr>
        <p:sp>
          <p:nvSpPr>
            <p:cNvPr id="12307" name="Rectangle 45"/>
            <p:cNvSpPr>
              <a:spLocks noChangeArrowheads="1"/>
            </p:cNvSpPr>
            <p:nvPr/>
          </p:nvSpPr>
          <p:spPr bwMode="auto">
            <a:xfrm>
              <a:off x="703" y="2795"/>
              <a:ext cx="1134" cy="136"/>
            </a:xfrm>
            <a:prstGeom prst="rect">
              <a:avLst/>
            </a:prstGeom>
            <a:solidFill>
              <a:srgbClr val="FF00FF">
                <a:alpha val="2392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12308" name="Rectangle 50"/>
            <p:cNvSpPr>
              <a:spLocks noChangeArrowheads="1"/>
            </p:cNvSpPr>
            <p:nvPr/>
          </p:nvSpPr>
          <p:spPr bwMode="auto">
            <a:xfrm>
              <a:off x="4004" y="1953"/>
              <a:ext cx="403" cy="363"/>
            </a:xfrm>
            <a:prstGeom prst="rect">
              <a:avLst/>
            </a:prstGeom>
            <a:solidFill>
              <a:srgbClr val="FF00FF">
                <a:alpha val="2392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</p:grpSp>
      <p:grpSp>
        <p:nvGrpSpPr>
          <p:cNvPr id="91191" name="Group 55"/>
          <p:cNvGrpSpPr>
            <a:grpSpLocks/>
          </p:cNvGrpSpPr>
          <p:nvPr/>
        </p:nvGrpSpPr>
        <p:grpSpPr bwMode="auto">
          <a:xfrm>
            <a:off x="2640013" y="4916488"/>
            <a:ext cx="5840412" cy="576262"/>
            <a:chOff x="703" y="3097"/>
            <a:chExt cx="3679" cy="363"/>
          </a:xfrm>
        </p:grpSpPr>
        <p:sp>
          <p:nvSpPr>
            <p:cNvPr id="12305" name="Rectangle 46"/>
            <p:cNvSpPr>
              <a:spLocks noChangeArrowheads="1"/>
            </p:cNvSpPr>
            <p:nvPr/>
          </p:nvSpPr>
          <p:spPr bwMode="auto">
            <a:xfrm>
              <a:off x="703" y="3214"/>
              <a:ext cx="1134" cy="135"/>
            </a:xfrm>
            <a:prstGeom prst="rect">
              <a:avLst/>
            </a:prstGeom>
            <a:solidFill>
              <a:srgbClr val="00CCFF">
                <a:alpha val="3803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12306" name="Rectangle 51"/>
            <p:cNvSpPr>
              <a:spLocks noChangeArrowheads="1"/>
            </p:cNvSpPr>
            <p:nvPr/>
          </p:nvSpPr>
          <p:spPr bwMode="auto">
            <a:xfrm>
              <a:off x="4019" y="3097"/>
              <a:ext cx="363" cy="363"/>
            </a:xfrm>
            <a:prstGeom prst="rect">
              <a:avLst/>
            </a:prstGeom>
            <a:solidFill>
              <a:srgbClr val="00CCFF">
                <a:alpha val="3803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</p:grp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36" y="0"/>
            <a:ext cx="1202533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kumimoji="0" lang="en-US" altLang="ko-KR" sz="36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	Two- and Three-Variable Karnaugh Maps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19" descr="roth+f05-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3068638"/>
            <a:ext cx="51816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6" name="Text Box 20"/>
          <p:cNvSpPr txBox="1">
            <a:spLocks noChangeArrowheads="1"/>
          </p:cNvSpPr>
          <p:nvPr/>
        </p:nvSpPr>
        <p:spPr bwMode="auto">
          <a:xfrm>
            <a:off x="1774825" y="1341441"/>
            <a:ext cx="7543800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3-variable Karnaugh map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18" name="Text Box 21"/>
              <p:cNvSpPr txBox="1">
                <a:spLocks noChangeArrowheads="1"/>
              </p:cNvSpPr>
              <p:nvPr/>
            </p:nvSpPr>
            <p:spPr bwMode="auto">
              <a:xfrm>
                <a:off x="2063750" y="1844675"/>
                <a:ext cx="7543800" cy="7620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 w="25400">
                <a:solidFill>
                  <a:srgbClr val="FF0000"/>
                </a:solidFill>
              </a:ln>
              <a:effectLst/>
              <a:extLst/>
            </p:spPr>
            <p:txBody>
              <a:bodyPr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1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 </a:t>
                </a:r>
                <a:r>
                  <a:rPr kumimoji="1" lang="en-US" altLang="ko-KR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Minterms</a:t>
                </a:r>
                <a:r>
                  <a:rPr kumimoji="1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 in adjacent squares differ in only </a:t>
                </a:r>
                <a:r>
                  <a:rPr kumimoji="1" lang="en-US" altLang="ko-KR" sz="2000" b="1" i="1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one</a:t>
                </a:r>
                <a:r>
                  <a:rPr kumimoji="1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 variable</a:t>
                </a:r>
              </a:p>
              <a:p>
                <a:pPr lvl="0" defTabSz="457200" fontAlgn="auto">
                  <a:spcBef>
                    <a:spcPct val="20000"/>
                  </a:spcBef>
                  <a:spcAft>
                    <a:spcPts val="0"/>
                  </a:spcAft>
                  <a:buFontTx/>
                  <a:buChar char="•"/>
                  <a:defRPr/>
                </a:pPr>
                <a:r>
                  <a:rPr kumimoji="1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 Can be combined using the theorem </a:t>
                </a:r>
                <a14:m>
                  <m:oMath xmlns:m="http://schemas.openxmlformats.org/officeDocument/2006/math">
                    <m:r>
                      <a:rPr lang="en-US" altLang="ko-KR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sSup>
                      <m:sSupPr>
                        <m:ctrlPr>
                          <a:rPr lang="en-US" altLang="ko-KR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en-US" altLang="ko-KR" i="1">
                            <a:solidFill>
                              <a:srgbClr val="3333FF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altLang="ko-KR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ko-KR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𝑋𝑌</m:t>
                    </m:r>
                    <m:r>
                      <a:rPr lang="en-US" altLang="ko-KR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ko-KR" i="1">
                        <a:solidFill>
                          <a:srgbClr val="3333FF"/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kumimoji="1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. </a:t>
                </a:r>
              </a:p>
            </p:txBody>
          </p:sp>
        </mc:Choice>
        <mc:Fallback xmlns="">
          <p:sp>
            <p:nvSpPr>
              <p:cNvPr id="13318" name="Text 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63750" y="1844675"/>
                <a:ext cx="7543800" cy="762000"/>
              </a:xfrm>
              <a:prstGeom prst="rect">
                <a:avLst/>
              </a:prstGeom>
              <a:blipFill>
                <a:blip r:embed="rId3"/>
                <a:stretch>
                  <a:fillRect l="-564" t="-3101" b="-13178"/>
                </a:stretch>
              </a:blipFill>
              <a:ln w="25400">
                <a:solidFill>
                  <a:srgbClr val="FF0000"/>
                </a:solidFill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36" y="0"/>
            <a:ext cx="1202533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kumimoji="0" lang="en-US" altLang="ko-KR" sz="36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	Two- and Three-Variable Karnaugh Maps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369291"/>
              </p:ext>
            </p:extLst>
          </p:nvPr>
        </p:nvGraphicFramePr>
        <p:xfrm>
          <a:off x="5575300" y="4797425"/>
          <a:ext cx="3333750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Equation" r:id="rId3" imgW="1739900" imgH="457200" progId="Equation.3">
                  <p:embed/>
                </p:oleObj>
              </mc:Choice>
              <mc:Fallback>
                <p:oleObj name="Equation" r:id="rId3" imgW="1739900" imgH="457200" progId="Equation.3">
                  <p:embed/>
                  <p:pic>
                    <p:nvPicPr>
                      <p:cNvPr id="14339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4797425"/>
                        <a:ext cx="3333750" cy="876300"/>
                      </a:xfrm>
                      <a:prstGeom prst="rect">
                        <a:avLst/>
                      </a:prstGeom>
                      <a:solidFill>
                        <a:srgbClr val="EFF0BE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340" name="Group 11"/>
          <p:cNvGrpSpPr>
            <a:grpSpLocks/>
          </p:cNvGrpSpPr>
          <p:nvPr/>
        </p:nvGrpSpPr>
        <p:grpSpPr bwMode="auto">
          <a:xfrm>
            <a:off x="2063750" y="1916113"/>
            <a:ext cx="8515350" cy="450850"/>
            <a:chOff x="192" y="940"/>
            <a:chExt cx="5364" cy="284"/>
          </a:xfrm>
        </p:grpSpPr>
        <p:sp>
          <p:nvSpPr>
            <p:cNvPr id="14352" name="Text Box 4"/>
            <p:cNvSpPr txBox="1">
              <a:spLocks noChangeArrowheads="1"/>
            </p:cNvSpPr>
            <p:nvPr/>
          </p:nvSpPr>
          <p:spPr bwMode="auto">
            <a:xfrm>
              <a:off x="192" y="960"/>
              <a:ext cx="5364" cy="25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1800" b="1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rPr>
                <a:t> </a:t>
              </a:r>
              <a:r>
                <a:rPr kumimoji="0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50" charset="-127"/>
                  <a:cs typeface="+mn-cs"/>
                </a:rPr>
                <a:t>Karnaugh Map of</a:t>
              </a:r>
            </a:p>
          </p:txBody>
        </p:sp>
        <p:graphicFrame>
          <p:nvGraphicFramePr>
            <p:cNvPr id="14353" name="Object 8"/>
            <p:cNvGraphicFramePr>
              <a:graphicFrameLocks noChangeAspect="1"/>
            </p:cNvGraphicFramePr>
            <p:nvPr/>
          </p:nvGraphicFramePr>
          <p:xfrm>
            <a:off x="1575" y="940"/>
            <a:ext cx="3856" cy="2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29" name="Equation" r:id="rId5" imgW="3467100" imgH="254000" progId="Equation.3">
                    <p:embed/>
                  </p:oleObj>
                </mc:Choice>
                <mc:Fallback>
                  <p:oleObj name="Equation" r:id="rId5" imgW="3467100" imgH="254000" progId="Equation.3">
                    <p:embed/>
                    <p:pic>
                      <p:nvPicPr>
                        <p:cNvPr id="14353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75" y="940"/>
                          <a:ext cx="3856" cy="2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66FF66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4341" name="Text Box 10"/>
          <p:cNvSpPr txBox="1">
            <a:spLocks noChangeArrowheads="1"/>
          </p:cNvSpPr>
          <p:nvPr/>
        </p:nvSpPr>
        <p:spPr bwMode="auto">
          <a:xfrm>
            <a:off x="4943475" y="3140078"/>
            <a:ext cx="3240088" cy="396875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Plot of </a:t>
            </a:r>
            <a:r>
              <a:rPr kumimoji="0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minterm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: mark </a:t>
            </a:r>
            <a:r>
              <a:rPr kumimoji="0" lang="en-US" altLang="ko-KR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1</a:t>
            </a:r>
          </a:p>
        </p:txBody>
      </p:sp>
      <p:sp>
        <p:nvSpPr>
          <p:cNvPr id="14342" name="Text Box 12"/>
          <p:cNvSpPr txBox="1">
            <a:spLocks noChangeArrowheads="1"/>
          </p:cNvSpPr>
          <p:nvPr/>
        </p:nvSpPr>
        <p:spPr bwMode="auto">
          <a:xfrm>
            <a:off x="4943475" y="3789366"/>
            <a:ext cx="3240088" cy="396875"/>
          </a:xfrm>
          <a:prstGeom prst="rect">
            <a:avLst/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Plot of maxterm: mark </a:t>
            </a:r>
            <a:r>
              <a:rPr kumimoji="0" lang="en-US" altLang="ko-KR" sz="2000" b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0</a:t>
            </a:r>
          </a:p>
        </p:txBody>
      </p:sp>
      <p:grpSp>
        <p:nvGrpSpPr>
          <p:cNvPr id="14343" name="Group 25"/>
          <p:cNvGrpSpPr>
            <a:grpSpLocks/>
          </p:cNvGrpSpPr>
          <p:nvPr/>
        </p:nvGrpSpPr>
        <p:grpSpPr bwMode="auto">
          <a:xfrm>
            <a:off x="2514600" y="2590803"/>
            <a:ext cx="1887538" cy="3198813"/>
            <a:chOff x="624" y="1632"/>
            <a:chExt cx="1189" cy="2015"/>
          </a:xfrm>
        </p:grpSpPr>
        <p:pic>
          <p:nvPicPr>
            <p:cNvPr id="14345" name="Picture 3" descr="roth+f05-0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632"/>
              <a:ext cx="1189" cy="20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46" name="Rectangle 14"/>
            <p:cNvSpPr>
              <a:spLocks noChangeArrowheads="1"/>
            </p:cNvSpPr>
            <p:nvPr/>
          </p:nvSpPr>
          <p:spPr bwMode="auto">
            <a:xfrm>
              <a:off x="975" y="2397"/>
              <a:ext cx="408" cy="408"/>
            </a:xfrm>
            <a:prstGeom prst="rect">
              <a:avLst/>
            </a:prstGeom>
            <a:solidFill>
              <a:srgbClr val="00CC00">
                <a:alpha val="349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14347" name="Rectangle 18"/>
            <p:cNvSpPr>
              <a:spLocks noChangeArrowheads="1"/>
            </p:cNvSpPr>
            <p:nvPr/>
          </p:nvSpPr>
          <p:spPr bwMode="auto">
            <a:xfrm>
              <a:off x="975" y="2810"/>
              <a:ext cx="408" cy="408"/>
            </a:xfrm>
            <a:prstGeom prst="rect">
              <a:avLst/>
            </a:prstGeom>
            <a:solidFill>
              <a:srgbClr val="00CC00">
                <a:alpha val="349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14348" name="Rectangle 19"/>
            <p:cNvSpPr>
              <a:spLocks noChangeArrowheads="1"/>
            </p:cNvSpPr>
            <p:nvPr/>
          </p:nvSpPr>
          <p:spPr bwMode="auto">
            <a:xfrm>
              <a:off x="1389" y="2397"/>
              <a:ext cx="408" cy="408"/>
            </a:xfrm>
            <a:prstGeom prst="rect">
              <a:avLst/>
            </a:prstGeom>
            <a:solidFill>
              <a:srgbClr val="00CC00">
                <a:alpha val="349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14349" name="Rectangle 20"/>
            <p:cNvSpPr>
              <a:spLocks noChangeArrowheads="1"/>
            </p:cNvSpPr>
            <p:nvPr/>
          </p:nvSpPr>
          <p:spPr bwMode="auto">
            <a:xfrm>
              <a:off x="980" y="1979"/>
              <a:ext cx="816" cy="408"/>
            </a:xfrm>
            <a:prstGeom prst="rect">
              <a:avLst/>
            </a:prstGeom>
            <a:solidFill>
              <a:srgbClr val="FF00FF">
                <a:alpha val="3098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14350" name="Rectangle 21"/>
            <p:cNvSpPr>
              <a:spLocks noChangeArrowheads="1"/>
            </p:cNvSpPr>
            <p:nvPr/>
          </p:nvSpPr>
          <p:spPr bwMode="auto">
            <a:xfrm>
              <a:off x="1393" y="2815"/>
              <a:ext cx="408" cy="408"/>
            </a:xfrm>
            <a:prstGeom prst="rect">
              <a:avLst/>
            </a:prstGeom>
            <a:solidFill>
              <a:srgbClr val="FF00FF">
                <a:alpha val="3098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14351" name="Rectangle 23"/>
            <p:cNvSpPr>
              <a:spLocks noChangeArrowheads="1"/>
            </p:cNvSpPr>
            <p:nvPr/>
          </p:nvSpPr>
          <p:spPr bwMode="auto">
            <a:xfrm>
              <a:off x="975" y="3229"/>
              <a:ext cx="831" cy="408"/>
            </a:xfrm>
            <a:prstGeom prst="rect">
              <a:avLst/>
            </a:prstGeom>
            <a:solidFill>
              <a:srgbClr val="FF00FF">
                <a:alpha val="3098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</p:grpSp>
      <p:sp>
        <p:nvSpPr>
          <p:cNvPr id="14344" name="Text Box 27"/>
          <p:cNvSpPr txBox="1">
            <a:spLocks noChangeArrowheads="1"/>
          </p:cNvSpPr>
          <p:nvPr/>
        </p:nvSpPr>
        <p:spPr bwMode="auto">
          <a:xfrm>
            <a:off x="1631950" y="1412878"/>
            <a:ext cx="3887788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 </a:t>
            </a:r>
            <a:r>
              <a:rPr kumimoji="0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Plot of minterms and maxterms</a:t>
            </a: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36" y="0"/>
            <a:ext cx="1202533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kumimoji="0" lang="en-US" altLang="ko-KR" sz="36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	Two- and Three-Variable Karnaugh Maps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027" descr="roth+f05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514603"/>
            <a:ext cx="8915400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4" name="Text Box 1028"/>
          <p:cNvSpPr txBox="1">
            <a:spLocks noChangeArrowheads="1"/>
          </p:cNvSpPr>
          <p:nvPr/>
        </p:nvSpPr>
        <p:spPr bwMode="auto">
          <a:xfrm>
            <a:off x="1828803" y="1600203"/>
            <a:ext cx="6283325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Karnaugh maps for </a:t>
            </a:r>
            <a:r>
              <a:rPr kumimoji="0" lang="en-US" altLang="ko-KR" sz="2000" b="1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non-minterm</a:t>
            </a:r>
            <a:r>
              <a:rPr kumimoji="0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product terms</a:t>
            </a:r>
          </a:p>
        </p:txBody>
      </p:sp>
      <p:sp>
        <p:nvSpPr>
          <p:cNvPr id="15365" name="Text Box 1030"/>
          <p:cNvSpPr txBox="1">
            <a:spLocks noChangeArrowheads="1"/>
          </p:cNvSpPr>
          <p:nvPr/>
        </p:nvSpPr>
        <p:spPr bwMode="auto">
          <a:xfrm>
            <a:off x="3503613" y="5876928"/>
            <a:ext cx="887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term </a:t>
            </a:r>
            <a:r>
              <a:rPr kumimoji="1" lang="en-US" altLang="ko-KR" sz="2000" b="1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b</a:t>
            </a:r>
          </a:p>
        </p:txBody>
      </p:sp>
      <p:sp>
        <p:nvSpPr>
          <p:cNvPr id="15366" name="Text Box 1032"/>
          <p:cNvSpPr txBox="1">
            <a:spLocks noChangeArrowheads="1"/>
          </p:cNvSpPr>
          <p:nvPr/>
        </p:nvSpPr>
        <p:spPr bwMode="auto">
          <a:xfrm>
            <a:off x="5808663" y="5876928"/>
            <a:ext cx="1084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term </a:t>
            </a:r>
            <a:r>
              <a:rPr kumimoji="1" lang="en-US" altLang="ko-KR" sz="2000" b="1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bc’</a:t>
            </a:r>
          </a:p>
        </p:txBody>
      </p:sp>
      <p:sp>
        <p:nvSpPr>
          <p:cNvPr id="15367" name="Text Box 1033"/>
          <p:cNvSpPr txBox="1">
            <a:spLocks noChangeArrowheads="1"/>
          </p:cNvSpPr>
          <p:nvPr/>
        </p:nvSpPr>
        <p:spPr bwMode="auto">
          <a:xfrm>
            <a:off x="8183563" y="5876928"/>
            <a:ext cx="1084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term </a:t>
            </a:r>
            <a:r>
              <a:rPr kumimoji="1" lang="en-US" altLang="ko-KR" sz="2000" b="1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ac’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36" y="0"/>
            <a:ext cx="1202533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kumimoji="0" lang="en-US" altLang="ko-KR" sz="36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	Two- and Three-Variable Karnaugh Maps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Object 3"/>
          <p:cNvSpPr txBox="1"/>
          <p:nvPr/>
        </p:nvSpPr>
        <p:spPr bwMode="auto">
          <a:xfrm>
            <a:off x="5967413" y="2001178"/>
            <a:ext cx="114300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normAutofit fontScale="47500" lnSpcReduction="20000"/>
          </a:bodyPr>
          <a:lstStyle/>
          <a:p>
            <a:endParaRPr lang="ko-KR" altLang="en-US"/>
          </a:p>
        </p:txBody>
      </p:sp>
      <p:sp>
        <p:nvSpPr>
          <p:cNvPr id="81924" name="Object 4"/>
          <p:cNvSpPr txBox="1"/>
          <p:nvPr/>
        </p:nvSpPr>
        <p:spPr bwMode="auto">
          <a:xfrm>
            <a:off x="5967413" y="2001178"/>
            <a:ext cx="114300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normAutofit fontScale="47500" lnSpcReduction="20000"/>
          </a:bodyPr>
          <a:lstStyle/>
          <a:p>
            <a:endParaRPr lang="ko-KR" altLang="en-US"/>
          </a:p>
        </p:txBody>
      </p:sp>
      <p:sp>
        <p:nvSpPr>
          <p:cNvPr id="81925" name="Object 5"/>
          <p:cNvSpPr txBox="1"/>
          <p:nvPr/>
        </p:nvSpPr>
        <p:spPr bwMode="auto">
          <a:xfrm>
            <a:off x="5967413" y="2001178"/>
            <a:ext cx="114300" cy="2159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normAutofit fontScale="47500" lnSpcReduction="20000"/>
          </a:bodyPr>
          <a:lstStyle/>
          <a:p>
            <a:endParaRPr lang="ko-KR" altLang="en-US"/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695400" y="2607270"/>
            <a:ext cx="1065718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800100" indent="-3429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257300" indent="-3429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714500" indent="-3429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171700" indent="-342900"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ko-KR" sz="2400" b="1" i="1" dirty="0">
                <a:latin typeface="Times New Roman" pitchFamily="18" charset="0"/>
              </a:rPr>
              <a:t>Mary watches TV</a:t>
            </a:r>
            <a:r>
              <a:rPr lang="en-US" altLang="ko-KR" sz="2400" dirty="0">
                <a:latin typeface="Arial" pitchFamily="34" charset="0"/>
              </a:rPr>
              <a:t>   </a:t>
            </a:r>
            <a:r>
              <a:rPr lang="en-US" altLang="ko-KR" sz="2400" b="1" dirty="0">
                <a:solidFill>
                  <a:srgbClr val="FF3300"/>
                </a:solidFill>
                <a:latin typeface="Arial" pitchFamily="34" charset="0"/>
              </a:rPr>
              <a:t>if</a:t>
            </a:r>
            <a:r>
              <a:rPr lang="en-US" altLang="ko-KR" sz="2400" dirty="0">
                <a:latin typeface="Arial" pitchFamily="34" charset="0"/>
              </a:rPr>
              <a:t>   </a:t>
            </a:r>
            <a:r>
              <a:rPr lang="en-US" altLang="ko-KR" sz="2400" b="1" i="1" dirty="0">
                <a:latin typeface="Times New Roman" pitchFamily="18" charset="0"/>
              </a:rPr>
              <a:t>it is Monday night</a:t>
            </a:r>
            <a:r>
              <a:rPr lang="en-US" altLang="ko-KR" sz="2400" dirty="0">
                <a:latin typeface="Arial" pitchFamily="34" charset="0"/>
              </a:rPr>
              <a:t>   </a:t>
            </a:r>
            <a:r>
              <a:rPr lang="en-US" altLang="ko-KR" sz="2400" b="1" dirty="0">
                <a:solidFill>
                  <a:srgbClr val="FF3300"/>
                </a:solidFill>
                <a:latin typeface="Arial" pitchFamily="34" charset="0"/>
              </a:rPr>
              <a:t>and</a:t>
            </a:r>
            <a:r>
              <a:rPr lang="en-US" altLang="ko-KR" sz="2400" dirty="0">
                <a:latin typeface="Arial" pitchFamily="34" charset="0"/>
              </a:rPr>
              <a:t>   </a:t>
            </a:r>
            <a:r>
              <a:rPr lang="en-US" altLang="ko-KR" sz="2400" b="1" i="1" dirty="0">
                <a:latin typeface="Times New Roman" pitchFamily="18" charset="0"/>
              </a:rPr>
              <a:t>she has finished her homework</a:t>
            </a:r>
            <a:r>
              <a:rPr lang="en-US" altLang="ko-KR" sz="2400" dirty="0">
                <a:latin typeface="Arial" pitchFamily="34" charset="0"/>
              </a:rPr>
              <a:t>.</a:t>
            </a:r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1487488" y="5254953"/>
            <a:ext cx="7849120" cy="523220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800" b="1" i="1" dirty="0">
                <a:solidFill>
                  <a:srgbClr val="3333FF"/>
                </a:solidFill>
                <a:latin typeface="Times New Roman" pitchFamily="18" charset="0"/>
              </a:rPr>
              <a:t>F</a:t>
            </a:r>
            <a:r>
              <a:rPr lang="en-US" altLang="ko-KR" sz="2800" dirty="0"/>
              <a:t> is ‘true’ if</a:t>
            </a:r>
            <a:r>
              <a:rPr lang="en-US" altLang="ko-KR" sz="2800" b="1" dirty="0">
                <a:latin typeface="Times New Roman" pitchFamily="18" charset="0"/>
              </a:rPr>
              <a:t> </a:t>
            </a:r>
            <a:r>
              <a:rPr lang="en-US" altLang="ko-KR" sz="2800" b="1" i="1" dirty="0">
                <a:solidFill>
                  <a:srgbClr val="3333FF"/>
                </a:solidFill>
                <a:latin typeface="Times New Roman" pitchFamily="18" charset="0"/>
              </a:rPr>
              <a:t>A</a:t>
            </a:r>
            <a:r>
              <a:rPr lang="en-US" altLang="ko-KR" sz="2800" dirty="0"/>
              <a:t> and </a:t>
            </a:r>
            <a:r>
              <a:rPr lang="en-US" altLang="ko-KR" sz="2800" b="1" i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ko-KR" sz="2800" dirty="0"/>
              <a:t> are both ‘true’ </a:t>
            </a:r>
            <a:r>
              <a:rPr lang="en-US" altLang="ko-KR" sz="2800" dirty="0">
                <a:sym typeface="Wingdings" pitchFamily="2" charset="2"/>
              </a:rPr>
              <a:t> </a:t>
            </a:r>
            <a:r>
              <a:rPr lang="en-US" altLang="ko-KR" sz="2800" b="1" i="1" dirty="0">
                <a:solidFill>
                  <a:srgbClr val="3333FF"/>
                </a:solidFill>
                <a:latin typeface="Times New Roman" pitchFamily="18" charset="0"/>
                <a:sym typeface="Wingdings" pitchFamily="2" charset="2"/>
              </a:rPr>
              <a:t>F = A</a:t>
            </a:r>
            <a:r>
              <a:rPr lang="en-US" altLang="ko-KR" sz="2800" b="1" i="1" dirty="0">
                <a:solidFill>
                  <a:srgbClr val="3333FF"/>
                </a:solidFill>
                <a:latin typeface="Times New Roman" pitchFamily="18" charset="0"/>
                <a:cs typeface="Arial" pitchFamily="34" charset="0"/>
                <a:sym typeface="Wingdings" pitchFamily="2" charset="2"/>
              </a:rPr>
              <a:t>·</a:t>
            </a:r>
            <a:r>
              <a:rPr lang="en-US" altLang="ko-KR" sz="2800" b="1" i="1" dirty="0">
                <a:solidFill>
                  <a:srgbClr val="3333FF"/>
                </a:solidFill>
                <a:latin typeface="Times New Roman" pitchFamily="18" charset="0"/>
                <a:sym typeface="Wingdings" pitchFamily="2" charset="2"/>
              </a:rPr>
              <a:t>B</a:t>
            </a:r>
            <a:endParaRPr lang="en-US" altLang="ko-KR" sz="2800" b="1" i="1" dirty="0">
              <a:solidFill>
                <a:srgbClr val="3333FF"/>
              </a:solidFill>
              <a:latin typeface="Times New Roman" pitchFamily="18" charset="0"/>
            </a:endParaRPr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695401" y="1878296"/>
            <a:ext cx="1872208" cy="461665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ko-KR" sz="2400" dirty="0"/>
              <a:t>Example 1</a:t>
            </a:r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695400" y="3256557"/>
            <a:ext cx="714490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2400" i="1" dirty="0">
                <a:latin typeface="Times New Roman" pitchFamily="18" charset="0"/>
              </a:rPr>
              <a:t>F </a:t>
            </a:r>
            <a:r>
              <a:rPr lang="en-US" altLang="ko-KR" sz="2400" dirty="0">
                <a:latin typeface="Times New Roman" pitchFamily="18" charset="0"/>
              </a:rPr>
              <a:t>= 1</a:t>
            </a:r>
            <a:r>
              <a:rPr lang="en-US" altLang="ko-KR" sz="2400" dirty="0">
                <a:latin typeface="굴림" pitchFamily="50" charset="-127"/>
              </a:rPr>
              <a:t> </a:t>
            </a:r>
            <a:r>
              <a:rPr lang="en-US" altLang="ko-KR" sz="2400" dirty="0"/>
              <a:t>if  “</a:t>
            </a:r>
            <a:r>
              <a:rPr lang="en-US" altLang="ko-KR" sz="2400" b="1" i="1" dirty="0">
                <a:latin typeface="Times New Roman" pitchFamily="18" charset="0"/>
              </a:rPr>
              <a:t>Mary watches TV</a:t>
            </a:r>
            <a:r>
              <a:rPr lang="en-US" altLang="ko-KR" sz="2400" dirty="0"/>
              <a:t> </a:t>
            </a:r>
            <a:r>
              <a:rPr lang="en-US" altLang="ko-KR" sz="2400" dirty="0">
                <a:latin typeface="Arial"/>
              </a:rPr>
              <a:t>”</a:t>
            </a:r>
            <a:r>
              <a:rPr lang="en-US" altLang="ko-KR" sz="2400" dirty="0"/>
              <a:t> is true; otherwise, </a:t>
            </a:r>
            <a:r>
              <a:rPr lang="en-US" altLang="ko-KR" sz="2400" i="1" dirty="0">
                <a:latin typeface="Times New Roman" pitchFamily="18" charset="0"/>
              </a:rPr>
              <a:t>F </a:t>
            </a:r>
            <a:r>
              <a:rPr lang="en-US" altLang="ko-KR" sz="2400" dirty="0">
                <a:latin typeface="Times New Roman" pitchFamily="18" charset="0"/>
              </a:rPr>
              <a:t>= 0</a:t>
            </a:r>
            <a:r>
              <a:rPr lang="en-US" altLang="ko-KR" sz="2400" dirty="0"/>
              <a:t>;</a:t>
            </a:r>
          </a:p>
        </p:txBody>
      </p:sp>
      <p:sp>
        <p:nvSpPr>
          <p:cNvPr id="81931" name="Text Box 11"/>
          <p:cNvSpPr txBox="1">
            <a:spLocks noChangeArrowheads="1"/>
          </p:cNvSpPr>
          <p:nvPr/>
        </p:nvSpPr>
        <p:spPr bwMode="auto">
          <a:xfrm>
            <a:off x="695400" y="3831232"/>
            <a:ext cx="722832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2400" i="1">
                <a:latin typeface="Times New Roman" pitchFamily="18" charset="0"/>
              </a:rPr>
              <a:t>A </a:t>
            </a:r>
            <a:r>
              <a:rPr lang="en-US" altLang="ko-KR" sz="2400">
                <a:latin typeface="Times New Roman" pitchFamily="18" charset="0"/>
              </a:rPr>
              <a:t>= 1</a:t>
            </a:r>
            <a:r>
              <a:rPr lang="en-US" altLang="ko-KR" sz="2400">
                <a:latin typeface="굴림" pitchFamily="50" charset="-127"/>
              </a:rPr>
              <a:t> </a:t>
            </a:r>
            <a:r>
              <a:rPr lang="en-US" altLang="ko-KR" sz="2400"/>
              <a:t>if  “</a:t>
            </a:r>
            <a:r>
              <a:rPr lang="en-US" altLang="ko-KR" sz="2400" b="1" i="1">
                <a:latin typeface="Times New Roman" pitchFamily="18" charset="0"/>
              </a:rPr>
              <a:t>it is Monday night</a:t>
            </a:r>
            <a:r>
              <a:rPr lang="en-US" altLang="ko-KR" sz="2400">
                <a:latin typeface="굴림" pitchFamily="50" charset="-127"/>
              </a:rPr>
              <a:t> </a:t>
            </a:r>
            <a:r>
              <a:rPr lang="en-US" altLang="ko-KR" sz="2400">
                <a:latin typeface="Arial"/>
              </a:rPr>
              <a:t>”</a:t>
            </a:r>
            <a:r>
              <a:rPr lang="en-US" altLang="ko-KR" sz="2400"/>
              <a:t> is true; otherwise, </a:t>
            </a:r>
            <a:r>
              <a:rPr lang="en-US" altLang="ko-KR" sz="2400" i="1">
                <a:latin typeface="Times New Roman" pitchFamily="18" charset="0"/>
              </a:rPr>
              <a:t>A </a:t>
            </a:r>
            <a:r>
              <a:rPr lang="en-US" altLang="ko-KR" sz="2400">
                <a:latin typeface="Times New Roman" pitchFamily="18" charset="0"/>
              </a:rPr>
              <a:t>= 0</a:t>
            </a:r>
            <a:r>
              <a:rPr lang="en-US" altLang="ko-KR" sz="2400"/>
              <a:t>;</a:t>
            </a:r>
          </a:p>
        </p:txBody>
      </p: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695400" y="4407495"/>
            <a:ext cx="87895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 sz="2400" i="1">
                <a:latin typeface="Times New Roman" pitchFamily="18" charset="0"/>
              </a:rPr>
              <a:t>B </a:t>
            </a:r>
            <a:r>
              <a:rPr lang="en-US" altLang="ko-KR" sz="2400">
                <a:latin typeface="Times New Roman" pitchFamily="18" charset="0"/>
              </a:rPr>
              <a:t>= 1</a:t>
            </a:r>
            <a:r>
              <a:rPr lang="en-US" altLang="ko-KR" sz="2400">
                <a:latin typeface="굴림" pitchFamily="50" charset="-127"/>
              </a:rPr>
              <a:t> </a:t>
            </a:r>
            <a:r>
              <a:rPr lang="en-US" altLang="ko-KR" sz="2400"/>
              <a:t>if  “</a:t>
            </a:r>
            <a:r>
              <a:rPr lang="en-US" altLang="ko-KR" sz="2400" b="1" i="1">
                <a:latin typeface="Times New Roman" pitchFamily="18" charset="0"/>
              </a:rPr>
              <a:t>she has finished her homework</a:t>
            </a:r>
            <a:r>
              <a:rPr lang="en-US" altLang="ko-KR" sz="2400">
                <a:latin typeface="Arial"/>
              </a:rPr>
              <a:t>”</a:t>
            </a:r>
            <a:r>
              <a:rPr lang="en-US" altLang="ko-KR" sz="2400"/>
              <a:t> is true; otherwise, </a:t>
            </a:r>
            <a:r>
              <a:rPr lang="en-US" altLang="ko-KR" sz="2400" i="1">
                <a:latin typeface="Times New Roman" pitchFamily="18" charset="0"/>
              </a:rPr>
              <a:t>B </a:t>
            </a:r>
            <a:r>
              <a:rPr lang="en-US" altLang="ko-KR" sz="2400">
                <a:latin typeface="Times New Roman" pitchFamily="18" charset="0"/>
              </a:rPr>
              <a:t>= 0</a:t>
            </a:r>
            <a:r>
              <a:rPr lang="en-US" altLang="ko-KR" sz="2400"/>
              <a:t>;</a:t>
            </a:r>
          </a:p>
        </p:txBody>
      </p:sp>
      <p:sp>
        <p:nvSpPr>
          <p:cNvPr id="81933" name="Rectangle 13"/>
          <p:cNvSpPr>
            <a:spLocks noChangeArrowheads="1"/>
          </p:cNvSpPr>
          <p:nvPr/>
        </p:nvSpPr>
        <p:spPr bwMode="auto">
          <a:xfrm>
            <a:off x="695400" y="2658715"/>
            <a:ext cx="2376264" cy="358775"/>
          </a:xfrm>
          <a:prstGeom prst="rect">
            <a:avLst/>
          </a:prstGeom>
          <a:solidFill>
            <a:srgbClr val="99CC00">
              <a:alpha val="28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1934" name="Rectangle 14"/>
          <p:cNvSpPr>
            <a:spLocks noChangeArrowheads="1"/>
          </p:cNvSpPr>
          <p:nvPr/>
        </p:nvSpPr>
        <p:spPr bwMode="auto">
          <a:xfrm>
            <a:off x="1774900" y="3331197"/>
            <a:ext cx="2664916" cy="358775"/>
          </a:xfrm>
          <a:prstGeom prst="rect">
            <a:avLst/>
          </a:prstGeom>
          <a:solidFill>
            <a:srgbClr val="99CC00">
              <a:alpha val="28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 sz="2800"/>
          </a:p>
        </p:txBody>
      </p:sp>
      <p:sp>
        <p:nvSpPr>
          <p:cNvPr id="81935" name="Rectangle 15"/>
          <p:cNvSpPr>
            <a:spLocks noChangeArrowheads="1"/>
          </p:cNvSpPr>
          <p:nvPr/>
        </p:nvSpPr>
        <p:spPr bwMode="auto">
          <a:xfrm>
            <a:off x="3575719" y="2658715"/>
            <a:ext cx="2505993" cy="358775"/>
          </a:xfrm>
          <a:prstGeom prst="rect">
            <a:avLst/>
          </a:prstGeom>
          <a:solidFill>
            <a:srgbClr val="00FFFF">
              <a:alpha val="28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1936" name="Rectangle 16"/>
          <p:cNvSpPr>
            <a:spLocks noChangeArrowheads="1"/>
          </p:cNvSpPr>
          <p:nvPr/>
        </p:nvSpPr>
        <p:spPr bwMode="auto">
          <a:xfrm>
            <a:off x="1833218" y="3940923"/>
            <a:ext cx="2606597" cy="358775"/>
          </a:xfrm>
          <a:prstGeom prst="rect">
            <a:avLst/>
          </a:prstGeom>
          <a:solidFill>
            <a:srgbClr val="00FFFF">
              <a:alpha val="28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 sz="2800"/>
          </a:p>
        </p:txBody>
      </p:sp>
      <p:sp>
        <p:nvSpPr>
          <p:cNvPr id="81937" name="Rectangle 17"/>
          <p:cNvSpPr>
            <a:spLocks noChangeArrowheads="1"/>
          </p:cNvSpPr>
          <p:nvPr/>
        </p:nvSpPr>
        <p:spPr bwMode="auto">
          <a:xfrm>
            <a:off x="6960394" y="2658715"/>
            <a:ext cx="4032150" cy="358775"/>
          </a:xfrm>
          <a:prstGeom prst="rect">
            <a:avLst/>
          </a:prstGeom>
          <a:solidFill>
            <a:srgbClr val="CC99FF">
              <a:alpha val="4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1939" name="Rectangle 19"/>
          <p:cNvSpPr>
            <a:spLocks noChangeArrowheads="1"/>
          </p:cNvSpPr>
          <p:nvPr/>
        </p:nvSpPr>
        <p:spPr bwMode="auto">
          <a:xfrm>
            <a:off x="1833218" y="4482695"/>
            <a:ext cx="4248494" cy="358775"/>
          </a:xfrm>
          <a:prstGeom prst="rect">
            <a:avLst/>
          </a:prstGeom>
          <a:solidFill>
            <a:srgbClr val="CC99FF">
              <a:alpha val="42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ko-KR" altLang="en-US" sz="2800"/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D9ADBC3E-FE14-47DA-BE1E-09A01E6B19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04813"/>
            <a:ext cx="12192000" cy="868362"/>
          </a:xfrm>
        </p:spPr>
        <p:txBody>
          <a:bodyPr/>
          <a:lstStyle/>
          <a:p>
            <a:r>
              <a:rPr kumimoji="0" lang="en-US" altLang="ko-KR" sz="4000" dirty="0">
                <a:solidFill>
                  <a:srgbClr val="006600"/>
                </a:solidFill>
                <a:latin typeface="Arial Narrow" panose="020B0606020202030204" pitchFamily="34" charset="0"/>
              </a:rPr>
              <a:t> </a:t>
            </a:r>
            <a:r>
              <a:rPr kumimoji="0" lang="en-US" altLang="ko-KR" sz="4000" dirty="0">
                <a:solidFill>
                  <a:srgbClr val="006600"/>
                </a:solidFill>
                <a:latin typeface="Arial Narrow" panose="020B0606020202030204" pitchFamily="34" charset="0"/>
                <a:cs typeface="Arial" pitchFamily="34" charset="0"/>
              </a:rPr>
              <a:t>3.1 Conversion of </a:t>
            </a:r>
            <a:r>
              <a:rPr kumimoji="0" lang="en-US" altLang="ko-KR" sz="4000" dirty="0">
                <a:solidFill>
                  <a:srgbClr val="3333FF"/>
                </a:solidFill>
                <a:latin typeface="Arial Narrow" panose="020B0606020202030204" pitchFamily="34" charset="0"/>
                <a:cs typeface="Arial" pitchFamily="34" charset="0"/>
              </a:rPr>
              <a:t>Verbal Description </a:t>
            </a:r>
            <a:r>
              <a:rPr kumimoji="0" lang="en-US" altLang="ko-KR" sz="4000" dirty="0">
                <a:solidFill>
                  <a:srgbClr val="006600"/>
                </a:solidFill>
                <a:latin typeface="Arial Narrow" panose="020B0606020202030204" pitchFamily="34" charset="0"/>
                <a:cs typeface="Arial" pitchFamily="34" charset="0"/>
              </a:rPr>
              <a:t>to </a:t>
            </a:r>
            <a:r>
              <a:rPr kumimoji="0" lang="en-US" altLang="ko-KR" sz="4000" dirty="0">
                <a:solidFill>
                  <a:srgbClr val="3333FF"/>
                </a:solidFill>
                <a:latin typeface="Arial Narrow" panose="020B0606020202030204" pitchFamily="34" charset="0"/>
                <a:cs typeface="Arial" pitchFamily="34" charset="0"/>
              </a:rPr>
              <a:t>Boolean Equations</a:t>
            </a:r>
            <a:endParaRPr kumimoji="0" lang="en-US" altLang="ko-KR" sz="4000" dirty="0">
              <a:solidFill>
                <a:srgbClr val="3333FF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Text Box 9">
            <a:extLst>
              <a:ext uri="{FF2B5EF4-FFF2-40B4-BE49-F238E27FC236}">
                <a16:creationId xmlns:a16="http://schemas.microsoft.com/office/drawing/2014/main" id="{B22F9922-BFCB-4448-8171-D36459A675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609" y="1878296"/>
            <a:ext cx="2952327" cy="461665"/>
          </a:xfrm>
          <a:prstGeom prst="rect">
            <a:avLst/>
          </a:prstGeom>
          <a:solidFill>
            <a:srgbClr val="99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dirty="0">
                <a:solidFill>
                  <a:schemeClr val="bg1"/>
                </a:solidFill>
              </a:rPr>
              <a:t>Verbal Description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5" descr="roth+u05-0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667003"/>
            <a:ext cx="7467600" cy="39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6388" name="Object 6"/>
          <p:cNvGraphicFramePr>
            <a:graphicFrameLocks noChangeAspect="1"/>
          </p:cNvGraphicFramePr>
          <p:nvPr/>
        </p:nvGraphicFramePr>
        <p:xfrm>
          <a:off x="2927350" y="2133600"/>
          <a:ext cx="2895600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Equation" r:id="rId4" imgW="1511300" imgH="203200" progId="Equation.3">
                  <p:embed/>
                </p:oleObj>
              </mc:Choice>
              <mc:Fallback>
                <p:oleObj name="Equation" r:id="rId4" imgW="1511300" imgH="203200" progId="Equation.3">
                  <p:embed/>
                  <p:pic>
                    <p:nvPicPr>
                      <p:cNvPr id="1638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2133600"/>
                        <a:ext cx="2895600" cy="388938"/>
                      </a:xfrm>
                      <a:prstGeom prst="rect">
                        <a:avLst/>
                      </a:prstGeom>
                      <a:solidFill>
                        <a:srgbClr val="EDF0AE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1992316" y="1557341"/>
            <a:ext cx="6283325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Karnaugh maps for </a:t>
            </a:r>
            <a:r>
              <a:rPr kumimoji="0" lang="en-US" altLang="ko-KR" sz="2000" b="1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non-minterm</a:t>
            </a:r>
            <a:r>
              <a:rPr kumimoji="0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product terms</a:t>
            </a:r>
          </a:p>
        </p:txBody>
      </p:sp>
      <p:sp>
        <p:nvSpPr>
          <p:cNvPr id="16390" name="Rectangle 8"/>
          <p:cNvSpPr>
            <a:spLocks noChangeArrowheads="1"/>
          </p:cNvSpPr>
          <p:nvPr/>
        </p:nvSpPr>
        <p:spPr bwMode="auto">
          <a:xfrm>
            <a:off x="3359153" y="3284541"/>
            <a:ext cx="504825" cy="288925"/>
          </a:xfrm>
          <a:prstGeom prst="rect">
            <a:avLst/>
          </a:prstGeom>
          <a:solidFill>
            <a:srgbClr val="00FF00">
              <a:alpha val="3294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6391" name="Rectangle 9"/>
          <p:cNvSpPr>
            <a:spLocks noChangeArrowheads="1"/>
          </p:cNvSpPr>
          <p:nvPr/>
        </p:nvSpPr>
        <p:spPr bwMode="auto">
          <a:xfrm>
            <a:off x="8864600" y="5381625"/>
            <a:ext cx="719138" cy="719138"/>
          </a:xfrm>
          <a:prstGeom prst="rect">
            <a:avLst/>
          </a:prstGeom>
          <a:solidFill>
            <a:srgbClr val="00FF00">
              <a:alpha val="3294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6392" name="Rectangle 10"/>
          <p:cNvSpPr>
            <a:spLocks noChangeArrowheads="1"/>
          </p:cNvSpPr>
          <p:nvPr/>
        </p:nvSpPr>
        <p:spPr bwMode="auto">
          <a:xfrm>
            <a:off x="3375028" y="4365628"/>
            <a:ext cx="360363" cy="288925"/>
          </a:xfrm>
          <a:prstGeom prst="rect">
            <a:avLst/>
          </a:prstGeom>
          <a:solidFill>
            <a:srgbClr val="FF00FF">
              <a:alpha val="3294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6393" name="Rectangle 11"/>
          <p:cNvSpPr>
            <a:spLocks noChangeArrowheads="1"/>
          </p:cNvSpPr>
          <p:nvPr/>
        </p:nvSpPr>
        <p:spPr bwMode="auto">
          <a:xfrm>
            <a:off x="8128003" y="3949700"/>
            <a:ext cx="1439863" cy="719138"/>
          </a:xfrm>
          <a:prstGeom prst="rect">
            <a:avLst/>
          </a:prstGeom>
          <a:solidFill>
            <a:srgbClr val="FF00FF">
              <a:alpha val="3294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6394" name="Rectangle 12"/>
          <p:cNvSpPr>
            <a:spLocks noChangeArrowheads="1"/>
          </p:cNvSpPr>
          <p:nvPr/>
        </p:nvSpPr>
        <p:spPr bwMode="auto">
          <a:xfrm>
            <a:off x="3359153" y="4941891"/>
            <a:ext cx="288925" cy="288925"/>
          </a:xfrm>
          <a:prstGeom prst="rect">
            <a:avLst/>
          </a:prstGeom>
          <a:solidFill>
            <a:srgbClr val="3366FF">
              <a:alpha val="3294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6395" name="Rectangle 13"/>
          <p:cNvSpPr>
            <a:spLocks noChangeArrowheads="1"/>
          </p:cNvSpPr>
          <p:nvPr/>
        </p:nvSpPr>
        <p:spPr bwMode="auto">
          <a:xfrm>
            <a:off x="8128003" y="3268666"/>
            <a:ext cx="720725" cy="2808287"/>
          </a:xfrm>
          <a:prstGeom prst="rect">
            <a:avLst/>
          </a:prstGeom>
          <a:solidFill>
            <a:srgbClr val="3366FF">
              <a:alpha val="3294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36" y="0"/>
            <a:ext cx="1202533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kumimoji="0" lang="en-US" altLang="ko-KR" sz="36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	Two- and Three-Variable Karnaugh Maps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4"/>
          <p:cNvSpPr txBox="1">
            <a:spLocks noChangeArrowheads="1"/>
          </p:cNvSpPr>
          <p:nvPr/>
        </p:nvSpPr>
        <p:spPr bwMode="auto">
          <a:xfrm>
            <a:off x="1774828" y="1412878"/>
            <a:ext cx="5184775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Simplification of a Three-Variable Function</a:t>
            </a:r>
          </a:p>
        </p:txBody>
      </p:sp>
      <p:pic>
        <p:nvPicPr>
          <p:cNvPr id="100357" name="Picture 5" descr="roth+f05-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3" y="1989138"/>
            <a:ext cx="6913563" cy="376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0364" name="Group 12"/>
          <p:cNvGrpSpPr>
            <a:grpSpLocks/>
          </p:cNvGrpSpPr>
          <p:nvPr/>
        </p:nvGrpSpPr>
        <p:grpSpPr bwMode="auto">
          <a:xfrm>
            <a:off x="6799263" y="3068638"/>
            <a:ext cx="2895600" cy="792162"/>
            <a:chOff x="3324" y="2341"/>
            <a:chExt cx="1824" cy="499"/>
          </a:xfrm>
        </p:grpSpPr>
        <p:sp>
          <p:nvSpPr>
            <p:cNvPr id="17419" name="Rectangle 8"/>
            <p:cNvSpPr>
              <a:spLocks noChangeArrowheads="1"/>
            </p:cNvSpPr>
            <p:nvPr/>
          </p:nvSpPr>
          <p:spPr bwMode="auto">
            <a:xfrm>
              <a:off x="3324" y="2387"/>
              <a:ext cx="811" cy="408"/>
            </a:xfrm>
            <a:prstGeom prst="rect">
              <a:avLst/>
            </a:prstGeom>
            <a:solidFill>
              <a:srgbClr val="FF00FF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17420" name="Rectangle 9"/>
            <p:cNvSpPr>
              <a:spLocks noChangeArrowheads="1"/>
            </p:cNvSpPr>
            <p:nvPr/>
          </p:nvSpPr>
          <p:spPr bwMode="auto">
            <a:xfrm>
              <a:off x="4286" y="2341"/>
              <a:ext cx="862" cy="499"/>
            </a:xfrm>
            <a:prstGeom prst="rect">
              <a:avLst/>
            </a:prstGeom>
            <a:solidFill>
              <a:srgbClr val="FF00FF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</p:grpSp>
      <p:grpSp>
        <p:nvGrpSpPr>
          <p:cNvPr id="100363" name="Group 11"/>
          <p:cNvGrpSpPr>
            <a:grpSpLocks/>
          </p:cNvGrpSpPr>
          <p:nvPr/>
        </p:nvGrpSpPr>
        <p:grpSpPr bwMode="auto">
          <a:xfrm>
            <a:off x="4943475" y="3141663"/>
            <a:ext cx="2489200" cy="1263650"/>
            <a:chOff x="2154" y="2392"/>
            <a:chExt cx="1568" cy="796"/>
          </a:xfrm>
        </p:grpSpPr>
        <p:sp>
          <p:nvSpPr>
            <p:cNvPr id="17417" name="Rectangle 7"/>
            <p:cNvSpPr>
              <a:spLocks noChangeArrowheads="1"/>
            </p:cNvSpPr>
            <p:nvPr/>
          </p:nvSpPr>
          <p:spPr bwMode="auto">
            <a:xfrm>
              <a:off x="3314" y="2392"/>
              <a:ext cx="408" cy="796"/>
            </a:xfrm>
            <a:prstGeom prst="rect">
              <a:avLst/>
            </a:prstGeom>
            <a:solidFill>
              <a:srgbClr val="00FF00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2154" y="2478"/>
              <a:ext cx="907" cy="498"/>
            </a:xfrm>
            <a:prstGeom prst="rect">
              <a:avLst/>
            </a:prstGeom>
            <a:solidFill>
              <a:srgbClr val="00FF00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7176123" y="1268156"/>
                <a:ext cx="2927917" cy="837665"/>
              </a:xfrm>
              <a:prstGeom prst="rect">
                <a:avLst/>
              </a:prstGeom>
              <a:solidFill>
                <a:srgbClr val="FFE89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𝐹</m:t>
                      </m:r>
                      <m:d>
                        <m:dPr>
                          <m:ctrlP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</m:d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(1,3,5)</m:t>
                          </m:r>
                        </m:e>
                      </m:nary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6123" y="1268156"/>
                <a:ext cx="2927917" cy="837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880497" y="5831977"/>
                <a:ext cx="2891882" cy="400110"/>
              </a:xfrm>
              <a:prstGeom prst="rect">
                <a:avLst/>
              </a:prstGeom>
              <a:solidFill>
                <a:srgbClr val="FFE89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𝐹</m:t>
                      </m:r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p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𝑐</m:t>
                      </m:r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</m:e>
                        <m:sup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𝑐</m:t>
                      </m:r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497" y="5831977"/>
                <a:ext cx="2891882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36" y="0"/>
            <a:ext cx="1202533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kumimoji="0" lang="en-US" altLang="ko-KR" sz="36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	Two- and Three-Variable Karnaugh Maps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1" name="Picture 5" descr="roth+f05-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297" y="2420941"/>
            <a:ext cx="5105400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451" name="Text Box 4"/>
              <p:cNvSpPr txBox="1">
                <a:spLocks noChangeArrowheads="1"/>
              </p:cNvSpPr>
              <p:nvPr/>
            </p:nvSpPr>
            <p:spPr bwMode="auto">
              <a:xfrm>
                <a:off x="1847850" y="1439863"/>
                <a:ext cx="5184254" cy="400110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  <a:effectLst/>
              <a:extLst/>
            </p:spPr>
            <p:txBody>
              <a:bodyPr wrap="squar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 Complement of a function </a:t>
                </a: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굴림" panose="020B0600000101010101" pitchFamily="50" charset="-127"/>
                        <a:cs typeface="+mn-cs"/>
                      </a:rPr>
                      <m:t>𝐹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굴림" panose="020B0600000101010101" pitchFamily="50" charset="-127"/>
                        <a:cs typeface="+mn-cs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+mn-cs"/>
                          </a:rPr>
                        </m:ctrlPr>
                      </m:naryPr>
                      <m:sub/>
                      <m:sup/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+mn-cs"/>
                          </a:rPr>
                          <m:t>𝑚</m:t>
                        </m:r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+mn-cs"/>
                          </a:rPr>
                          <m:t>(1, 3, 5)</m:t>
                        </m:r>
                      </m:e>
                    </m:nary>
                  </m:oMath>
                </a14:m>
                <a:endParaRPr kumimoji="0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845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7850" y="1439863"/>
                <a:ext cx="5184254" cy="400110"/>
              </a:xfrm>
              <a:prstGeom prst="rect">
                <a:avLst/>
              </a:prstGeom>
              <a:blipFill rotWithShape="0">
                <a:blip r:embed="rId3"/>
                <a:stretch>
                  <a:fillRect t="-114706" b="-177941"/>
                </a:stretch>
              </a:blipFill>
              <a:ln>
                <a:solidFill>
                  <a:srgbClr val="92D050"/>
                </a:solidFill>
              </a:ln>
              <a:effectLst/>
              <a:ex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385" name="Text Box 9"/>
              <p:cNvSpPr txBox="1">
                <a:spLocks noChangeArrowheads="1"/>
              </p:cNvSpPr>
              <p:nvPr/>
            </p:nvSpPr>
            <p:spPr bwMode="auto">
              <a:xfrm>
                <a:off x="5159372" y="2565403"/>
                <a:ext cx="2087562" cy="1015663"/>
              </a:xfrm>
              <a:prstGeom prst="rect">
                <a:avLst/>
              </a:prstGeom>
              <a:solidFill>
                <a:srgbClr val="EDF0AE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altLang="ko-KR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굴림" panose="020B0600000101010101" pitchFamily="50" charset="-127"/>
                        <a:cs typeface="+mn-cs"/>
                      </a:rPr>
                      <m:t>𝑭</m:t>
                    </m:r>
                    <m:r>
                      <a:rPr kumimoji="0" lang="en-US" altLang="ko-KR" sz="20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굴림" panose="020B0600000101010101" pitchFamily="50" charset="-127"/>
                        <a:cs typeface="+mn-cs"/>
                      </a:rPr>
                      <m:t>′</m:t>
                    </m:r>
                  </m:oMath>
                </a14:m>
                <a:r>
                  <a:rPr kumimoji="0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:    </a:t>
                </a:r>
              </a:p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Replace</a:t>
                </a:r>
                <a:r>
                  <a:rPr kumimoji="0" lang="en-US" altLang="ko-K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  0 </a:t>
                </a:r>
                <a:r>
                  <a:rPr kumimoji="0" lang="en-US" altLang="ko-K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Times New Roman" panose="02020603050405020304" pitchFamily="18" charset="0"/>
                  </a:rPr>
                  <a:t>→</a:t>
                </a:r>
                <a:r>
                  <a:rPr kumimoji="0" lang="en-US" altLang="ko-K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 1  </a:t>
                </a:r>
              </a:p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        </a:t>
                </a:r>
                <a:r>
                  <a:rPr kumimoji="0" lang="en-US" altLang="ko-KR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and </a:t>
                </a:r>
                <a:r>
                  <a:rPr kumimoji="0" lang="en-US" altLang="ko-K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 1 </a:t>
                </a:r>
                <a:r>
                  <a:rPr kumimoji="0" lang="en-US" altLang="ko-K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→</a:t>
                </a:r>
                <a:r>
                  <a:rPr kumimoji="0" lang="en-US" altLang="ko-K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 </a:t>
                </a:r>
                <a:r>
                  <a:rPr kumimoji="0" lang="en-US" altLang="ko-KR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3333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0</a:t>
                </a:r>
                <a:endParaRPr kumimoji="0" lang="en-US" altLang="ko-KR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101385" name="Text 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59372" y="2565403"/>
                <a:ext cx="2087562" cy="1015663"/>
              </a:xfrm>
              <a:prstGeom prst="rect">
                <a:avLst/>
              </a:prstGeom>
              <a:blipFill rotWithShape="0">
                <a:blip r:embed="rId4"/>
                <a:stretch>
                  <a:fillRect l="-2915" t="-3012" b="-10241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1390" name="Group 14"/>
          <p:cNvGrpSpPr>
            <a:grpSpLocks/>
          </p:cNvGrpSpPr>
          <p:nvPr/>
        </p:nvGrpSpPr>
        <p:grpSpPr bwMode="auto">
          <a:xfrm>
            <a:off x="5376859" y="2886075"/>
            <a:ext cx="4103688" cy="2287588"/>
            <a:chOff x="839" y="1999"/>
            <a:chExt cx="2585" cy="1441"/>
          </a:xfrm>
        </p:grpSpPr>
        <p:sp>
          <p:nvSpPr>
            <p:cNvPr id="18448" name="Rectangle 11"/>
            <p:cNvSpPr>
              <a:spLocks noChangeArrowheads="1"/>
            </p:cNvSpPr>
            <p:nvPr/>
          </p:nvSpPr>
          <p:spPr bwMode="auto">
            <a:xfrm>
              <a:off x="2608" y="1999"/>
              <a:ext cx="816" cy="362"/>
            </a:xfrm>
            <a:prstGeom prst="rect">
              <a:avLst/>
            </a:prstGeom>
            <a:solidFill>
              <a:srgbClr val="00FF00">
                <a:alpha val="349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18449" name="Rectangle 12"/>
            <p:cNvSpPr>
              <a:spLocks noChangeArrowheads="1"/>
            </p:cNvSpPr>
            <p:nvPr/>
          </p:nvSpPr>
          <p:spPr bwMode="auto">
            <a:xfrm>
              <a:off x="2608" y="3077"/>
              <a:ext cx="816" cy="363"/>
            </a:xfrm>
            <a:prstGeom prst="rect">
              <a:avLst/>
            </a:prstGeom>
            <a:solidFill>
              <a:srgbClr val="00FF00">
                <a:alpha val="349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18450" name="Rectangle 13"/>
            <p:cNvSpPr>
              <a:spLocks noChangeArrowheads="1"/>
            </p:cNvSpPr>
            <p:nvPr/>
          </p:nvSpPr>
          <p:spPr bwMode="auto">
            <a:xfrm>
              <a:off x="839" y="2568"/>
              <a:ext cx="1179" cy="272"/>
            </a:xfrm>
            <a:prstGeom prst="rect">
              <a:avLst/>
            </a:prstGeom>
            <a:solidFill>
              <a:srgbClr val="00FF00">
                <a:alpha val="349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</p:grpSp>
      <p:grpSp>
        <p:nvGrpSpPr>
          <p:cNvPr id="101393" name="Group 17"/>
          <p:cNvGrpSpPr>
            <a:grpSpLocks/>
          </p:cNvGrpSpPr>
          <p:nvPr/>
        </p:nvGrpSpPr>
        <p:grpSpPr bwMode="auto">
          <a:xfrm>
            <a:off x="8840787" y="3862388"/>
            <a:ext cx="1863725" cy="1327150"/>
            <a:chOff x="3021" y="2614"/>
            <a:chExt cx="1174" cy="836"/>
          </a:xfrm>
        </p:grpSpPr>
        <p:sp>
          <p:nvSpPr>
            <p:cNvPr id="18446" name="Rectangle 15"/>
            <p:cNvSpPr>
              <a:spLocks noChangeArrowheads="1"/>
            </p:cNvSpPr>
            <p:nvPr/>
          </p:nvSpPr>
          <p:spPr bwMode="auto">
            <a:xfrm>
              <a:off x="3021" y="2725"/>
              <a:ext cx="408" cy="725"/>
            </a:xfrm>
            <a:prstGeom prst="rect">
              <a:avLst/>
            </a:prstGeom>
            <a:solidFill>
              <a:srgbClr val="FF00FF">
                <a:alpha val="2784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18447" name="Rectangle 16"/>
            <p:cNvSpPr>
              <a:spLocks noChangeArrowheads="1"/>
            </p:cNvSpPr>
            <p:nvPr/>
          </p:nvSpPr>
          <p:spPr bwMode="auto">
            <a:xfrm>
              <a:off x="3606" y="2614"/>
              <a:ext cx="589" cy="317"/>
            </a:xfrm>
            <a:prstGeom prst="rect">
              <a:avLst/>
            </a:prstGeom>
            <a:solidFill>
              <a:srgbClr val="FF00FF">
                <a:alpha val="2784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</p:grpSp>
      <p:grpSp>
        <p:nvGrpSpPr>
          <p:cNvPr id="101398" name="Group 22"/>
          <p:cNvGrpSpPr>
            <a:grpSpLocks/>
          </p:cNvGrpSpPr>
          <p:nvPr/>
        </p:nvGrpSpPr>
        <p:grpSpPr bwMode="auto">
          <a:xfrm>
            <a:off x="1703512" y="2205038"/>
            <a:ext cx="2303462" cy="3600450"/>
            <a:chOff x="385" y="1752"/>
            <a:chExt cx="1451" cy="1996"/>
          </a:xfrm>
        </p:grpSpPr>
        <p:pic>
          <p:nvPicPr>
            <p:cNvPr id="18442" name="Picture 18" descr="roth+f05-06-a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" y="1752"/>
              <a:ext cx="1451" cy="1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3" name="Rectangle 19"/>
            <p:cNvSpPr>
              <a:spLocks noChangeArrowheads="1"/>
            </p:cNvSpPr>
            <p:nvPr/>
          </p:nvSpPr>
          <p:spPr bwMode="auto">
            <a:xfrm>
              <a:off x="657" y="3521"/>
              <a:ext cx="1044" cy="227"/>
            </a:xfrm>
            <a:prstGeom prst="rect">
              <a:avLst/>
            </a:prstGeom>
            <a:solidFill>
              <a:srgbClr val="33CCCC">
                <a:alpha val="2705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18444" name="Rectangle 20"/>
            <p:cNvSpPr>
              <a:spLocks noChangeArrowheads="1"/>
            </p:cNvSpPr>
            <p:nvPr/>
          </p:nvSpPr>
          <p:spPr bwMode="auto">
            <a:xfrm>
              <a:off x="748" y="2407"/>
              <a:ext cx="862" cy="363"/>
            </a:xfrm>
            <a:prstGeom prst="rect">
              <a:avLst/>
            </a:prstGeom>
            <a:solidFill>
              <a:srgbClr val="33CCCC">
                <a:alpha val="2705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18445" name="Rectangle 21"/>
            <p:cNvSpPr>
              <a:spLocks noChangeArrowheads="1"/>
            </p:cNvSpPr>
            <p:nvPr/>
          </p:nvSpPr>
          <p:spPr bwMode="auto">
            <a:xfrm>
              <a:off x="758" y="2770"/>
              <a:ext cx="408" cy="363"/>
            </a:xfrm>
            <a:prstGeom prst="rect">
              <a:avLst/>
            </a:prstGeom>
            <a:solidFill>
              <a:srgbClr val="33CCCC">
                <a:alpha val="2705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391325" y="5521295"/>
                <a:ext cx="2760691" cy="400110"/>
              </a:xfrm>
              <a:prstGeom prst="rect">
                <a:avLst/>
              </a:prstGeom>
              <a:solidFill>
                <a:srgbClr val="FFE89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𝐹</m:t>
                          </m:r>
                        </m:e>
                        <m:sup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b>
                        <m:sSubPr>
                          <m:ctrlP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sub>
                      </m:sSub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b>
                        <m:sSubPr>
                          <m:ctrlP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𝑇</m:t>
                          </m:r>
                        </m:e>
                        <m:sub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b>
                      </m:sSub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sSup>
                        <m:sSupPr>
                          <m:ctrlP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</m:e>
                        <m:sup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𝑎𝑏</m:t>
                      </m:r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1325" y="5521295"/>
                <a:ext cx="2760691" cy="40011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36" y="0"/>
            <a:ext cx="1202533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kumimoji="0" lang="en-US" altLang="ko-KR" sz="36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	Two- and Three-Variable Karnaugh Maps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623392" y="1600200"/>
            <a:ext cx="4267200" cy="400110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 wrap="square"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Function with two minimum forms</a:t>
            </a:r>
          </a:p>
        </p:txBody>
      </p:sp>
      <p:pic>
        <p:nvPicPr>
          <p:cNvPr id="20484" name="Picture 6" descr="roth+f05-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050" y="2448223"/>
            <a:ext cx="478615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23392" y="2204867"/>
                <a:ext cx="3556102" cy="837665"/>
              </a:xfrm>
              <a:prstGeom prst="rect">
                <a:avLst/>
              </a:prstGeom>
              <a:solidFill>
                <a:srgbClr val="FFE89F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𝐹</m:t>
                      </m:r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(</m:t>
                      </m:r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𝑎</m:t>
                      </m:r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𝑏</m:t>
                      </m:r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,</m:t>
                      </m:r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𝑐</m:t>
                      </m:r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)=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𝑚</m:t>
                          </m:r>
                          <m:r>
                            <a:rPr kumimoji="0" lang="en-US" altLang="ko-KR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(</m:t>
                          </m:r>
                        </m:e>
                      </m:nary>
                      <m:r>
                        <a:rPr kumimoji="0" lang="en-US" altLang="ko-KR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0,1,2,5,6,7)</m:t>
                      </m:r>
                    </m:oMath>
                  </m:oMathPara>
                </a14:m>
                <a:endParaRPr kumimoji="0" lang="ko-KR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392" y="2204867"/>
                <a:ext cx="3556102" cy="83766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36" y="0"/>
            <a:ext cx="12025335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kumimoji="0" lang="en-US" altLang="ko-KR" sz="36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3.7	Two- and Three-Variable Karnaugh Maps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36" y="27375"/>
            <a:ext cx="11953328" cy="1143000"/>
          </a:xfrm>
        </p:spPr>
        <p:txBody>
          <a:bodyPr/>
          <a:lstStyle/>
          <a:p>
            <a:pPr algn="ctr" eaLnBrk="1" hangingPunct="1"/>
            <a:r>
              <a:rPr kumimoji="0" lang="en-US" altLang="ko-KR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3.8	Four-Variable Karnaugh Maps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28800" y="1600203"/>
            <a:ext cx="7467600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Location of </a:t>
            </a:r>
            <a:r>
              <a:rPr kumimoji="0" lang="en-US" altLang="ko-KR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minterms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on 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four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-variable </a:t>
            </a:r>
            <a:r>
              <a:rPr kumimoji="0" lang="en-US" altLang="ko-KR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Karnaugh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map</a:t>
            </a:r>
          </a:p>
        </p:txBody>
      </p:sp>
      <p:pic>
        <p:nvPicPr>
          <p:cNvPr id="21508" name="Picture 5" descr="roth+f05-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2454278"/>
            <a:ext cx="3581400" cy="353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847854" y="1628778"/>
            <a:ext cx="2159917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 wrap="square"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Plot of a function</a:t>
            </a:r>
            <a:r>
              <a:rPr kumimoji="0" lang="en-US" altLang="ko-KR" sz="18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 </a:t>
            </a:r>
          </a:p>
        </p:txBody>
      </p:sp>
      <p:grpSp>
        <p:nvGrpSpPr>
          <p:cNvPr id="22533" name="Group 15"/>
          <p:cNvGrpSpPr>
            <a:grpSpLocks/>
          </p:cNvGrpSpPr>
          <p:nvPr/>
        </p:nvGrpSpPr>
        <p:grpSpPr bwMode="auto">
          <a:xfrm>
            <a:off x="3575050" y="2565403"/>
            <a:ext cx="5041900" cy="3863975"/>
            <a:chOff x="1292" y="1616"/>
            <a:chExt cx="3176" cy="2434"/>
          </a:xfrm>
        </p:grpSpPr>
        <p:pic>
          <p:nvPicPr>
            <p:cNvPr id="22534" name="Picture 5" descr="roth+f05-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1616"/>
              <a:ext cx="3130" cy="24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535" name="Rectangle 8"/>
            <p:cNvSpPr>
              <a:spLocks noChangeArrowheads="1"/>
            </p:cNvSpPr>
            <p:nvPr/>
          </p:nvSpPr>
          <p:spPr bwMode="auto">
            <a:xfrm>
              <a:off x="1701" y="2014"/>
              <a:ext cx="1950" cy="499"/>
            </a:xfrm>
            <a:prstGeom prst="rect">
              <a:avLst/>
            </a:prstGeom>
            <a:solidFill>
              <a:srgbClr val="00FF00">
                <a:alpha val="3215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2536" name="Rectangle 9"/>
            <p:cNvSpPr>
              <a:spLocks noChangeArrowheads="1"/>
            </p:cNvSpPr>
            <p:nvPr/>
          </p:nvSpPr>
          <p:spPr bwMode="auto">
            <a:xfrm>
              <a:off x="1706" y="3480"/>
              <a:ext cx="1950" cy="499"/>
            </a:xfrm>
            <a:prstGeom prst="rect">
              <a:avLst/>
            </a:prstGeom>
            <a:solidFill>
              <a:srgbClr val="00FF00">
                <a:alpha val="3215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2537" name="Rectangle 10"/>
            <p:cNvSpPr>
              <a:spLocks noChangeArrowheads="1"/>
            </p:cNvSpPr>
            <p:nvPr/>
          </p:nvSpPr>
          <p:spPr bwMode="auto">
            <a:xfrm>
              <a:off x="2674" y="3012"/>
              <a:ext cx="997" cy="468"/>
            </a:xfrm>
            <a:prstGeom prst="rect">
              <a:avLst/>
            </a:prstGeom>
            <a:solidFill>
              <a:srgbClr val="FF00FF">
                <a:alpha val="2705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2538" name="Rectangle 11"/>
            <p:cNvSpPr>
              <a:spLocks noChangeArrowheads="1"/>
            </p:cNvSpPr>
            <p:nvPr/>
          </p:nvSpPr>
          <p:spPr bwMode="auto">
            <a:xfrm>
              <a:off x="2190" y="2024"/>
              <a:ext cx="499" cy="1950"/>
            </a:xfrm>
            <a:prstGeom prst="rect">
              <a:avLst/>
            </a:prstGeom>
            <a:solidFill>
              <a:srgbClr val="FFFF00">
                <a:alpha val="3215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2539" name="Rectangle 12"/>
            <p:cNvSpPr>
              <a:spLocks noChangeArrowheads="1"/>
            </p:cNvSpPr>
            <p:nvPr/>
          </p:nvSpPr>
          <p:spPr bwMode="auto">
            <a:xfrm>
              <a:off x="4241" y="2886"/>
              <a:ext cx="227" cy="182"/>
            </a:xfrm>
            <a:prstGeom prst="rect">
              <a:avLst/>
            </a:prstGeom>
            <a:solidFill>
              <a:srgbClr val="00FF00">
                <a:alpha val="3215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2540" name="Rectangle 13"/>
            <p:cNvSpPr>
              <a:spLocks noChangeArrowheads="1"/>
            </p:cNvSpPr>
            <p:nvPr/>
          </p:nvSpPr>
          <p:spPr bwMode="auto">
            <a:xfrm>
              <a:off x="3848" y="2624"/>
              <a:ext cx="317" cy="226"/>
            </a:xfrm>
            <a:prstGeom prst="rect">
              <a:avLst/>
            </a:prstGeom>
            <a:solidFill>
              <a:srgbClr val="FFFF00">
                <a:alpha val="3215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2541" name="Rectangle 14"/>
            <p:cNvSpPr>
              <a:spLocks noChangeArrowheads="1"/>
            </p:cNvSpPr>
            <p:nvPr/>
          </p:nvSpPr>
          <p:spPr bwMode="auto">
            <a:xfrm>
              <a:off x="3843" y="3128"/>
              <a:ext cx="362" cy="226"/>
            </a:xfrm>
            <a:prstGeom prst="rect">
              <a:avLst/>
            </a:prstGeom>
            <a:solidFill>
              <a:srgbClr val="FF00FF">
                <a:alpha val="2705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4053281" y="1631522"/>
                <a:ext cx="3431388" cy="400110"/>
              </a:xfrm>
              <a:prstGeom prst="rect">
                <a:avLst/>
              </a:prstGeom>
              <a:solidFill>
                <a:srgbClr val="EDF0AE"/>
              </a:solidFill>
            </p:spPr>
            <p:txBody>
              <a:bodyPr wrap="none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ko-KR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𝑓</m:t>
                      </m:r>
                      <m:d>
                        <m:dPr>
                          <m:ctrlPr>
                            <a:rPr kumimoji="0" lang="en-US" altLang="ko-KR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altLang="ko-KR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  <m:r>
                            <a:rPr kumimoji="0" lang="en-US" altLang="ko-KR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ko-KR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𝑏</m:t>
                          </m:r>
                          <m:r>
                            <a:rPr kumimoji="0" lang="en-US" altLang="ko-KR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ko-KR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𝑐</m:t>
                          </m:r>
                          <m:r>
                            <a:rPr kumimoji="0" lang="en-US" altLang="ko-KR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,</m:t>
                          </m:r>
                          <m:r>
                            <a:rPr kumimoji="0" lang="en-US" altLang="ko-KR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𝑑</m:t>
                          </m:r>
                        </m:e>
                      </m:d>
                      <m:r>
                        <a:rPr kumimoji="0" lang="en-US" altLang="ko-KR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  <m:r>
                        <a:rPr kumimoji="0" lang="en-US" altLang="ko-KR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𝑎𝑐𝑑</m:t>
                      </m:r>
                      <m:r>
                        <a:rPr kumimoji="0" lang="en-US" altLang="ko-KR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altLang="ko-KR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altLang="ko-KR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𝑎</m:t>
                          </m:r>
                        </m:e>
                        <m:sup>
                          <m:r>
                            <a:rPr kumimoji="0" lang="en-US" altLang="ko-KR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′</m:t>
                          </m:r>
                        </m:sup>
                      </m:sSup>
                      <m:r>
                        <a:rPr kumimoji="0" lang="en-US" altLang="ko-KR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𝑏</m:t>
                      </m:r>
                      <m:r>
                        <a:rPr kumimoji="0" lang="en-US" altLang="ko-KR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r>
                        <a:rPr kumimoji="0" lang="en-US" altLang="ko-KR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𝑑</m:t>
                      </m:r>
                      <m:r>
                        <a:rPr kumimoji="0" lang="en-US" altLang="ko-KR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′</m:t>
                      </m:r>
                    </m:oMath>
                  </m:oMathPara>
                </a14:m>
                <a:endParaRPr kumimoji="0" lang="ko-KR" altLang="en-US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281" y="1631522"/>
                <a:ext cx="3431388" cy="400110"/>
              </a:xfrm>
              <a:prstGeom prst="rect">
                <a:avLst/>
              </a:prstGeom>
              <a:blipFill>
                <a:blip r:embed="rId3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36" y="27375"/>
            <a:ext cx="11953328" cy="1143000"/>
          </a:xfrm>
        </p:spPr>
        <p:txBody>
          <a:bodyPr/>
          <a:lstStyle/>
          <a:p>
            <a:pPr algn="ctr" eaLnBrk="1" hangingPunct="1"/>
            <a:r>
              <a:rPr kumimoji="0" lang="en-US" altLang="ko-KR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3.8	Four-Variable Karnaugh Maps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1828800" y="1600203"/>
            <a:ext cx="6096000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Simplification of four-variable function</a:t>
            </a:r>
          </a:p>
        </p:txBody>
      </p:sp>
      <p:grpSp>
        <p:nvGrpSpPr>
          <p:cNvPr id="2" name="그룹 1"/>
          <p:cNvGrpSpPr/>
          <p:nvPr/>
        </p:nvGrpSpPr>
        <p:grpSpPr>
          <a:xfrm>
            <a:off x="3791744" y="2276875"/>
            <a:ext cx="4608512" cy="4111625"/>
            <a:chOff x="1763713" y="2276475"/>
            <a:chExt cx="4608512" cy="4111625"/>
          </a:xfrm>
        </p:grpSpPr>
        <p:pic>
          <p:nvPicPr>
            <p:cNvPr id="23556" name="Picture 8" descr="roth+f05-12-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5150" y="2276475"/>
              <a:ext cx="4537075" cy="411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57" name="Rectangle 10"/>
            <p:cNvSpPr>
              <a:spLocks noChangeArrowheads="1"/>
            </p:cNvSpPr>
            <p:nvPr/>
          </p:nvSpPr>
          <p:spPr bwMode="auto">
            <a:xfrm>
              <a:off x="3427413" y="2813050"/>
              <a:ext cx="1296987" cy="1296988"/>
            </a:xfrm>
            <a:prstGeom prst="rect">
              <a:avLst/>
            </a:prstGeom>
            <a:solidFill>
              <a:srgbClr val="00FF00">
                <a:alpha val="2784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3558" name="Rectangle 11"/>
            <p:cNvSpPr>
              <a:spLocks noChangeArrowheads="1"/>
            </p:cNvSpPr>
            <p:nvPr/>
          </p:nvSpPr>
          <p:spPr bwMode="auto">
            <a:xfrm>
              <a:off x="5651500" y="2997200"/>
              <a:ext cx="360363" cy="287338"/>
            </a:xfrm>
            <a:prstGeom prst="rect">
              <a:avLst/>
            </a:prstGeom>
            <a:solidFill>
              <a:srgbClr val="00FF00">
                <a:alpha val="2784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3559" name="Rectangle 12"/>
            <p:cNvSpPr>
              <a:spLocks noChangeArrowheads="1"/>
            </p:cNvSpPr>
            <p:nvPr/>
          </p:nvSpPr>
          <p:spPr bwMode="auto">
            <a:xfrm>
              <a:off x="2771775" y="3460750"/>
              <a:ext cx="647700" cy="1295400"/>
            </a:xfrm>
            <a:prstGeom prst="rect">
              <a:avLst/>
            </a:prstGeom>
            <a:solidFill>
              <a:srgbClr val="FF00FF">
                <a:alpha val="2784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3560" name="Rectangle 13"/>
            <p:cNvSpPr>
              <a:spLocks noChangeArrowheads="1"/>
            </p:cNvSpPr>
            <p:nvPr/>
          </p:nvSpPr>
          <p:spPr bwMode="auto">
            <a:xfrm>
              <a:off x="1763713" y="3860800"/>
              <a:ext cx="647700" cy="360363"/>
            </a:xfrm>
            <a:prstGeom prst="rect">
              <a:avLst/>
            </a:prstGeom>
            <a:solidFill>
              <a:srgbClr val="FF00FF">
                <a:alpha val="2784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3561" name="Rectangle 14"/>
            <p:cNvSpPr>
              <a:spLocks noChangeArrowheads="1"/>
            </p:cNvSpPr>
            <p:nvPr/>
          </p:nvSpPr>
          <p:spPr bwMode="auto">
            <a:xfrm>
              <a:off x="4732338" y="4756150"/>
              <a:ext cx="647700" cy="649288"/>
            </a:xfrm>
            <a:prstGeom prst="rect">
              <a:avLst/>
            </a:prstGeom>
            <a:solidFill>
              <a:srgbClr val="0000FF">
                <a:alpha val="2784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3562" name="Rectangle 15"/>
            <p:cNvSpPr>
              <a:spLocks noChangeArrowheads="1"/>
            </p:cNvSpPr>
            <p:nvPr/>
          </p:nvSpPr>
          <p:spPr bwMode="auto">
            <a:xfrm>
              <a:off x="5603875" y="4884738"/>
              <a:ext cx="720725" cy="360362"/>
            </a:xfrm>
            <a:prstGeom prst="rect">
              <a:avLst/>
            </a:prstGeom>
            <a:solidFill>
              <a:srgbClr val="0000FF">
                <a:alpha val="2784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</p:grp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36" y="27375"/>
            <a:ext cx="11953328" cy="1143000"/>
          </a:xfrm>
        </p:spPr>
        <p:txBody>
          <a:bodyPr/>
          <a:lstStyle/>
          <a:p>
            <a:pPr algn="ctr" eaLnBrk="1" hangingPunct="1"/>
            <a:r>
              <a:rPr kumimoji="0" lang="en-US" altLang="ko-KR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3.8	Four-Variable Karnaugh Maps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828800" y="1600203"/>
            <a:ext cx="6096000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Simplification of four-variable function</a:t>
            </a:r>
          </a:p>
        </p:txBody>
      </p:sp>
      <p:grpSp>
        <p:nvGrpSpPr>
          <p:cNvPr id="24580" name="Group 22"/>
          <p:cNvGrpSpPr>
            <a:grpSpLocks/>
          </p:cNvGrpSpPr>
          <p:nvPr/>
        </p:nvGrpSpPr>
        <p:grpSpPr bwMode="auto">
          <a:xfrm>
            <a:off x="3251994" y="2348880"/>
            <a:ext cx="5688012" cy="4051300"/>
            <a:chOff x="975" y="1480"/>
            <a:chExt cx="3583" cy="2552"/>
          </a:xfrm>
        </p:grpSpPr>
        <p:pic>
          <p:nvPicPr>
            <p:cNvPr id="24581" name="Picture 11" descr="roth+f05-12-b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1480"/>
              <a:ext cx="3560" cy="2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2" name="Rectangle 12"/>
            <p:cNvSpPr>
              <a:spLocks noChangeArrowheads="1"/>
            </p:cNvSpPr>
            <p:nvPr/>
          </p:nvSpPr>
          <p:spPr bwMode="auto">
            <a:xfrm>
              <a:off x="1444" y="2619"/>
              <a:ext cx="1632" cy="816"/>
            </a:xfrm>
            <a:prstGeom prst="rect">
              <a:avLst/>
            </a:prstGeom>
            <a:solidFill>
              <a:srgbClr val="00FF00">
                <a:alpha val="2784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4583" name="Rectangle 13"/>
            <p:cNvSpPr>
              <a:spLocks noChangeArrowheads="1"/>
            </p:cNvSpPr>
            <p:nvPr/>
          </p:nvSpPr>
          <p:spPr bwMode="auto">
            <a:xfrm>
              <a:off x="1020" y="2477"/>
              <a:ext cx="182" cy="182"/>
            </a:xfrm>
            <a:prstGeom prst="rect">
              <a:avLst/>
            </a:prstGeom>
            <a:solidFill>
              <a:srgbClr val="00FF00">
                <a:alpha val="2784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4584" name="Rectangle 14"/>
            <p:cNvSpPr>
              <a:spLocks noChangeArrowheads="1"/>
            </p:cNvSpPr>
            <p:nvPr/>
          </p:nvSpPr>
          <p:spPr bwMode="auto">
            <a:xfrm>
              <a:off x="2663" y="1807"/>
              <a:ext cx="408" cy="408"/>
            </a:xfrm>
            <a:prstGeom prst="rect">
              <a:avLst/>
            </a:prstGeom>
            <a:solidFill>
              <a:srgbClr val="FF00FF">
                <a:alpha val="2784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4585" name="Rectangle 15"/>
            <p:cNvSpPr>
              <a:spLocks noChangeArrowheads="1"/>
            </p:cNvSpPr>
            <p:nvPr/>
          </p:nvSpPr>
          <p:spPr bwMode="auto">
            <a:xfrm>
              <a:off x="3379" y="1842"/>
              <a:ext cx="1179" cy="363"/>
            </a:xfrm>
            <a:prstGeom prst="rect">
              <a:avLst/>
            </a:prstGeom>
            <a:solidFill>
              <a:srgbClr val="FF00FF">
                <a:alpha val="2784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4586" name="Rectangle 16"/>
            <p:cNvSpPr>
              <a:spLocks noChangeArrowheads="1"/>
            </p:cNvSpPr>
            <p:nvPr/>
          </p:nvSpPr>
          <p:spPr bwMode="auto">
            <a:xfrm>
              <a:off x="1459" y="3012"/>
              <a:ext cx="408" cy="408"/>
            </a:xfrm>
            <a:prstGeom prst="rect">
              <a:avLst/>
            </a:prstGeom>
            <a:solidFill>
              <a:srgbClr val="FF00FF">
                <a:alpha val="2784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4587" name="Rectangle 17"/>
            <p:cNvSpPr>
              <a:spLocks noChangeArrowheads="1"/>
            </p:cNvSpPr>
            <p:nvPr/>
          </p:nvSpPr>
          <p:spPr bwMode="auto">
            <a:xfrm>
              <a:off x="2663" y="3017"/>
              <a:ext cx="408" cy="408"/>
            </a:xfrm>
            <a:prstGeom prst="rect">
              <a:avLst/>
            </a:prstGeom>
            <a:solidFill>
              <a:srgbClr val="FF00FF">
                <a:alpha val="2784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4588" name="Rectangle 18"/>
            <p:cNvSpPr>
              <a:spLocks noChangeArrowheads="1"/>
            </p:cNvSpPr>
            <p:nvPr/>
          </p:nvSpPr>
          <p:spPr bwMode="auto">
            <a:xfrm>
              <a:off x="1449" y="1802"/>
              <a:ext cx="408" cy="408"/>
            </a:xfrm>
            <a:prstGeom prst="rect">
              <a:avLst/>
            </a:prstGeom>
            <a:solidFill>
              <a:srgbClr val="FF00FF">
                <a:alpha val="2784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4589" name="Rectangle 20"/>
            <p:cNvSpPr>
              <a:spLocks noChangeArrowheads="1"/>
            </p:cNvSpPr>
            <p:nvPr/>
          </p:nvSpPr>
          <p:spPr bwMode="auto">
            <a:xfrm>
              <a:off x="1852" y="2205"/>
              <a:ext cx="408" cy="817"/>
            </a:xfrm>
            <a:prstGeom prst="rect">
              <a:avLst/>
            </a:prstGeom>
            <a:solidFill>
              <a:srgbClr val="FFFF00">
                <a:alpha val="2784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4590" name="Rectangle 21"/>
            <p:cNvSpPr>
              <a:spLocks noChangeArrowheads="1"/>
            </p:cNvSpPr>
            <p:nvPr/>
          </p:nvSpPr>
          <p:spPr bwMode="auto">
            <a:xfrm>
              <a:off x="3243" y="2387"/>
              <a:ext cx="363" cy="227"/>
            </a:xfrm>
            <a:prstGeom prst="rect">
              <a:avLst/>
            </a:prstGeom>
            <a:solidFill>
              <a:srgbClr val="FFFF00">
                <a:alpha val="2784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</p:grpSp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36" y="27375"/>
            <a:ext cx="11953328" cy="1143000"/>
          </a:xfrm>
        </p:spPr>
        <p:txBody>
          <a:bodyPr/>
          <a:lstStyle/>
          <a:p>
            <a:pPr algn="ctr" eaLnBrk="1" hangingPunct="1"/>
            <a:r>
              <a:rPr kumimoji="0" lang="en-US" altLang="ko-KR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3.8	Four-Variable Karnaugh Maps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1847850" y="1484316"/>
            <a:ext cx="7315200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Simplification of an function with 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don’t care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conditions</a:t>
            </a:r>
          </a:p>
        </p:txBody>
      </p:sp>
      <p:grpSp>
        <p:nvGrpSpPr>
          <p:cNvPr id="25604" name="Group 7"/>
          <p:cNvGrpSpPr>
            <a:grpSpLocks/>
          </p:cNvGrpSpPr>
          <p:nvPr/>
        </p:nvGrpSpPr>
        <p:grpSpPr bwMode="auto">
          <a:xfrm>
            <a:off x="3429000" y="2286000"/>
            <a:ext cx="6267450" cy="4167188"/>
            <a:chOff x="1200" y="1440"/>
            <a:chExt cx="3408" cy="2160"/>
          </a:xfrm>
          <a:solidFill>
            <a:srgbClr val="FFFF00"/>
          </a:solidFill>
        </p:grpSpPr>
        <p:pic>
          <p:nvPicPr>
            <p:cNvPr id="25607" name="Picture 4" descr="roth+f05-1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0" y="1440"/>
              <a:ext cx="2250" cy="216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608" name="Rectangle 5"/>
            <p:cNvSpPr>
              <a:spLocks noChangeArrowheads="1"/>
            </p:cNvSpPr>
            <p:nvPr/>
          </p:nvSpPr>
          <p:spPr bwMode="auto">
            <a:xfrm>
              <a:off x="3504" y="1776"/>
              <a:ext cx="1104" cy="2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1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rPr>
                <a:t>don’t care</a:t>
              </a:r>
              <a:r>
                <a:rPr kumimoji="1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rPr>
                <a:t> </a:t>
              </a:r>
              <a:r>
                <a:rPr kumimoji="1" lang="en-US" altLang="ko-K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50" charset="-127"/>
                  <a:cs typeface="+mn-cs"/>
                </a:rPr>
                <a:t>term</a:t>
              </a:r>
            </a:p>
          </p:txBody>
        </p:sp>
        <p:sp>
          <p:nvSpPr>
            <p:cNvPr id="25609" name="Line 6"/>
            <p:cNvSpPr>
              <a:spLocks noChangeShapeType="1"/>
            </p:cNvSpPr>
            <p:nvPr/>
          </p:nvSpPr>
          <p:spPr bwMode="auto">
            <a:xfrm flipH="1">
              <a:off x="2736" y="1920"/>
              <a:ext cx="768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25605" name="Rectangle 8"/>
          <p:cNvSpPr>
            <a:spLocks noChangeArrowheads="1"/>
          </p:cNvSpPr>
          <p:nvPr/>
        </p:nvSpPr>
        <p:spPr bwMode="auto">
          <a:xfrm>
            <a:off x="4079878" y="3573463"/>
            <a:ext cx="1584325" cy="1439862"/>
          </a:xfrm>
          <a:prstGeom prst="rect">
            <a:avLst/>
          </a:prstGeom>
          <a:solidFill>
            <a:srgbClr val="00FF00">
              <a:alpha val="3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5606" name="Rectangle 9"/>
          <p:cNvSpPr>
            <a:spLocks noChangeArrowheads="1"/>
          </p:cNvSpPr>
          <p:nvPr/>
        </p:nvSpPr>
        <p:spPr bwMode="auto">
          <a:xfrm>
            <a:off x="4079875" y="3573466"/>
            <a:ext cx="3168650" cy="719137"/>
          </a:xfrm>
          <a:prstGeom prst="rect">
            <a:avLst/>
          </a:prstGeom>
          <a:solidFill>
            <a:srgbClr val="FF00FF">
              <a:alpha val="3098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36" y="27375"/>
            <a:ext cx="11953328" cy="1143000"/>
          </a:xfrm>
        </p:spPr>
        <p:txBody>
          <a:bodyPr/>
          <a:lstStyle/>
          <a:p>
            <a:pPr algn="ctr" eaLnBrk="1" hangingPunct="1"/>
            <a:r>
              <a:rPr kumimoji="0" lang="en-US" altLang="ko-KR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3.8	Four-Variable Karnaugh Maps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703388" y="1412878"/>
            <a:ext cx="6337300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Find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minimum product-of-sums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by using </a:t>
            </a:r>
            <a:r>
              <a:rPr kumimoji="0" lang="en-US" altLang="ko-KR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Karnaugh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map</a:t>
            </a:r>
          </a:p>
        </p:txBody>
      </p:sp>
      <p:pic>
        <p:nvPicPr>
          <p:cNvPr id="2663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0" y="2636838"/>
            <a:ext cx="33655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xt Box 12"/>
          <p:cNvSpPr txBox="1">
            <a:spLocks noChangeArrowheads="1"/>
          </p:cNvSpPr>
          <p:nvPr/>
        </p:nvSpPr>
        <p:spPr bwMode="auto">
          <a:xfrm>
            <a:off x="2208213" y="2565403"/>
            <a:ext cx="1657350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Plot </a:t>
            </a:r>
            <a:r>
              <a:rPr kumimoji="0" lang="en-US" altLang="ko-KR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1</a:t>
            </a:r>
            <a:r>
              <a:rPr kumimoji="0" lang="en-US" altLang="ko-KR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’s of </a:t>
            </a:r>
            <a:r>
              <a:rPr kumimoji="0" lang="en-US" altLang="ko-KR" sz="20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f</a:t>
            </a:r>
          </a:p>
        </p:txBody>
      </p:sp>
      <p:sp>
        <p:nvSpPr>
          <p:cNvPr id="26633" name="Text Box 13"/>
          <p:cNvSpPr txBox="1">
            <a:spLocks noChangeArrowheads="1"/>
          </p:cNvSpPr>
          <p:nvPr/>
        </p:nvSpPr>
        <p:spPr bwMode="auto">
          <a:xfrm>
            <a:off x="2208216" y="3573466"/>
            <a:ext cx="3240087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Group </a:t>
            </a:r>
            <a:r>
              <a:rPr kumimoji="0" lang="en-US" altLang="ko-KR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0</a:t>
            </a:r>
            <a:r>
              <a:rPr kumimoji="0" lang="en-US" altLang="ko-KR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’s in the map </a:t>
            </a:r>
            <a:r>
              <a:rPr kumimoji="0" lang="en-US" altLang="ko-KR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Arial" panose="020B0604020202020204" pitchFamily="34" charset="0"/>
              </a:rPr>
              <a:t>→ </a:t>
            </a:r>
            <a:r>
              <a:rPr kumimoji="0" lang="en-US" altLang="ko-KR" sz="20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f’</a:t>
            </a:r>
          </a:p>
        </p:txBody>
      </p:sp>
      <p:sp>
        <p:nvSpPr>
          <p:cNvPr id="26634" name="Text Box 14"/>
          <p:cNvSpPr txBox="1">
            <a:spLocks noChangeArrowheads="1"/>
          </p:cNvSpPr>
          <p:nvPr/>
        </p:nvSpPr>
        <p:spPr bwMode="auto">
          <a:xfrm>
            <a:off x="2208216" y="5222878"/>
            <a:ext cx="2879725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굴림" panose="020B0600000101010101" pitchFamily="50" charset="-127"/>
                <a:cs typeface="+mn-cs"/>
              </a:rPr>
              <a:t>Apply DeMorgan’s law</a:t>
            </a:r>
            <a:endParaRPr kumimoji="0" lang="en-US" altLang="ko-KR" sz="2000" b="1" i="1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굴림" panose="020B0600000101010101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639" name="Text Box 16"/>
              <p:cNvSpPr txBox="1">
                <a:spLocks noChangeArrowheads="1"/>
              </p:cNvSpPr>
              <p:nvPr/>
            </p:nvSpPr>
            <p:spPr bwMode="auto">
              <a:xfrm>
                <a:off x="1703388" y="1862934"/>
                <a:ext cx="4536752" cy="400110"/>
              </a:xfrm>
              <a:prstGeom prst="rect">
                <a:avLst/>
              </a:prstGeom>
              <a:solidFill>
                <a:srgbClr val="EDF0AE"/>
              </a:solidFill>
              <a:ln>
                <a:noFill/>
              </a:ln>
              <a:effectLst/>
              <a:extLs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ea typeface="굴림" panose="020B0600000101010101" pitchFamily="50" charset="-127"/>
                    <a:cs typeface="+mn-cs"/>
                  </a:rPr>
                  <a:t>Given </a:t>
                </a:r>
                <a14:m>
                  <m:oMath xmlns:m="http://schemas.openxmlformats.org/officeDocument/2006/math"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굴림" panose="020B0600000101010101" pitchFamily="50" charset="-127"/>
                        <a:cs typeface="+mn-cs"/>
                      </a:rPr>
                      <m:t>𝑓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굴림" panose="020B0600000101010101" pitchFamily="50" charset="-127"/>
                        <a:cs typeface="+mn-cs"/>
                      </a:rPr>
                      <m:t>=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+mn-cs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+mn-cs"/>
                          </a:rPr>
                          <m:t>𝑧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굴림" panose="020B0600000101010101" pitchFamily="50" charset="-127"/>
                        <a:cs typeface="+mn-cs"/>
                      </a:rPr>
                      <m:t>+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굴림" panose="020B0600000101010101" pitchFamily="50" charset="-127"/>
                        <a:cs typeface="+mn-cs"/>
                      </a:rPr>
                      <m:t>𝑤𝑦𝑧</m:t>
                    </m:r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굴림" panose="020B0600000101010101" pitchFamily="50" charset="-127"/>
                        <a:cs typeface="+mn-cs"/>
                      </a:rPr>
                      <m:t>+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+mn-cs"/>
                          </a:rPr>
                          <m:t>𝑤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+mn-cs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+mn-cs"/>
                          </a:rPr>
                          <m:t>𝑦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+mn-cs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+mn-cs"/>
                          </a:rPr>
                          <m:t>𝑧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굴림" panose="020B0600000101010101" pitchFamily="50" charset="-127"/>
                        <a:cs typeface="+mn-cs"/>
                      </a:rPr>
                      <m:t>+</m:t>
                    </m:r>
                    <m:sSup>
                      <m:sSupPr>
                        <m:ctrlP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+mn-cs"/>
                          </a:rPr>
                          <m:t>𝑥</m:t>
                        </m:r>
                      </m:e>
                      <m:sup>
                        <m:r>
                          <a:rPr kumimoji="0" lang="en-US" altLang="ko-KR" sz="2000" b="0" i="1" u="none" strike="noStrike" kern="1200" cap="none" spc="0" normalizeH="0" baseline="0" noProof="0" smtClean="0">
                            <a:ln>
                              <a:noFill/>
                            </a:ln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굴림" panose="020B0600000101010101" pitchFamily="50" charset="-127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en-US" altLang="ko-KR" sz="2000" b="0" i="1" u="none" strike="noStrike" kern="1200" cap="none" spc="0" normalizeH="0" baseline="0" noProof="0" smtClean="0">
                        <a:ln>
                          <a:noFill/>
                        </a:ln>
                        <a:effectLst/>
                        <a:uLnTx/>
                        <a:uFillTx/>
                        <a:latin typeface="Cambria Math" panose="02040503050406030204" pitchFamily="18" charset="0"/>
                        <a:ea typeface="굴림" panose="020B0600000101010101" pitchFamily="50" charset="-127"/>
                        <a:cs typeface="+mn-cs"/>
                      </a:rPr>
                      <m:t>𝑦</m:t>
                    </m:r>
                  </m:oMath>
                </a14:m>
                <a:endParaRPr kumimoji="0" lang="en-US" altLang="ko-KR" sz="2000" b="1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endParaRPr>
              </a:p>
            </p:txBody>
          </p:sp>
        </mc:Choice>
        <mc:Fallback xmlns="">
          <p:sp>
            <p:nvSpPr>
              <p:cNvPr id="26639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3388" y="1862934"/>
                <a:ext cx="4536752" cy="400110"/>
              </a:xfrm>
              <a:prstGeom prst="rect">
                <a:avLst/>
              </a:prstGeom>
              <a:blipFill rotWithShape="0">
                <a:blip r:embed="rId3"/>
                <a:stretch>
                  <a:fillRect l="-1342" t="-9231" b="-27692"/>
                </a:stretch>
              </a:blip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636" name="AutoShape 18"/>
          <p:cNvSpPr>
            <a:spLocks noChangeArrowheads="1"/>
          </p:cNvSpPr>
          <p:nvPr/>
        </p:nvSpPr>
        <p:spPr bwMode="auto">
          <a:xfrm>
            <a:off x="2927350" y="3068638"/>
            <a:ext cx="431800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26637" name="AutoShape 19"/>
          <p:cNvSpPr>
            <a:spLocks noChangeArrowheads="1"/>
          </p:cNvSpPr>
          <p:nvPr/>
        </p:nvSpPr>
        <p:spPr bwMode="auto">
          <a:xfrm>
            <a:off x="2927350" y="4724403"/>
            <a:ext cx="431800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208213" y="4076579"/>
                <a:ext cx="2914709" cy="400110"/>
              </a:xfrm>
              <a:prstGeom prst="rect">
                <a:avLst/>
              </a:prstGeom>
              <a:solidFill>
                <a:srgbClr val="EFF0BE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𝑤𝑥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3" y="4076579"/>
                <a:ext cx="2914709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08213" y="5665728"/>
                <a:ext cx="4566250" cy="400110"/>
              </a:xfrm>
              <a:prstGeom prst="rect">
                <a:avLst/>
              </a:prstGeom>
              <a:solidFill>
                <a:srgbClr val="EFF0BE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)(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8213" y="5665728"/>
                <a:ext cx="4566250" cy="400110"/>
              </a:xfrm>
              <a:prstGeom prst="rect">
                <a:avLst/>
              </a:prstGeom>
              <a:blipFill rotWithShape="0">
                <a:blip r:embed="rId5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119336" y="27375"/>
            <a:ext cx="11953328" cy="1143000"/>
          </a:xfrm>
        </p:spPr>
        <p:txBody>
          <a:bodyPr/>
          <a:lstStyle/>
          <a:p>
            <a:pPr algn="ctr" eaLnBrk="1" hangingPunct="1"/>
            <a:r>
              <a:rPr kumimoji="0" lang="en-US" altLang="ko-KR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3.8	Four-Variable Karnaugh Maps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738" name="Group 34"/>
          <p:cNvGrpSpPr>
            <a:grpSpLocks/>
          </p:cNvGrpSpPr>
          <p:nvPr/>
        </p:nvGrpSpPr>
        <p:grpSpPr bwMode="auto">
          <a:xfrm>
            <a:off x="694532" y="2280094"/>
            <a:ext cx="10514036" cy="1105120"/>
            <a:chOff x="431" y="1434"/>
            <a:chExt cx="4717" cy="590"/>
          </a:xfrm>
        </p:grpSpPr>
        <p:sp>
          <p:nvSpPr>
            <p:cNvPr id="72709" name="Text Box 5"/>
            <p:cNvSpPr txBox="1">
              <a:spLocks noChangeArrowheads="1"/>
            </p:cNvSpPr>
            <p:nvPr/>
          </p:nvSpPr>
          <p:spPr bwMode="auto">
            <a:xfrm>
              <a:off x="476" y="1434"/>
              <a:ext cx="4656" cy="5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en-US" altLang="ko-KR" sz="2400" b="1" i="1" dirty="0">
                  <a:latin typeface="Times New Roman" pitchFamily="18" charset="0"/>
                </a:rPr>
                <a:t>The alarm will ring</a:t>
              </a:r>
              <a:r>
                <a:rPr lang="en-US" altLang="ko-KR" sz="2400" b="1" dirty="0"/>
                <a:t> </a:t>
              </a:r>
              <a:r>
                <a:rPr lang="en-US" altLang="ko-KR" sz="2400" b="1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iff</a:t>
              </a:r>
              <a:r>
                <a:rPr lang="en-US" altLang="ko-KR" sz="2400" b="1" dirty="0">
                  <a:solidFill>
                    <a:srgbClr val="FF0000"/>
                  </a:solidFill>
                </a:rPr>
                <a:t> </a:t>
              </a:r>
              <a:r>
                <a:rPr lang="en-US" altLang="ko-KR" sz="2400" b="1" i="1" dirty="0">
                  <a:latin typeface="Times New Roman" pitchFamily="18" charset="0"/>
                </a:rPr>
                <a:t>the alarm switch is turned</a:t>
              </a:r>
              <a:r>
                <a:rPr lang="en-US" altLang="ko-KR" sz="2400" b="1" dirty="0">
                  <a:latin typeface="Times New Roman" pitchFamily="18" charset="0"/>
                </a:rPr>
                <a:t> </a:t>
              </a:r>
              <a:r>
                <a:rPr lang="en-US" altLang="ko-KR" sz="2400" b="1" i="1" dirty="0">
                  <a:latin typeface="Times New Roman" pitchFamily="18" charset="0"/>
                </a:rPr>
                <a:t>on</a:t>
              </a:r>
              <a:r>
                <a:rPr lang="en-US" altLang="ko-KR" sz="2400" b="1" dirty="0"/>
                <a:t> </a:t>
              </a:r>
              <a:r>
                <a:rPr lang="en-US" altLang="ko-KR" sz="2400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and</a:t>
              </a:r>
              <a:r>
                <a:rPr lang="en-US" altLang="ko-KR" sz="2400" b="1" dirty="0">
                  <a:solidFill>
                    <a:srgbClr val="FF0000"/>
                  </a:solidFill>
                </a:rPr>
                <a:t> </a:t>
              </a:r>
              <a:r>
                <a:rPr lang="en-US" altLang="ko-KR" sz="2400" b="1" i="1" dirty="0">
                  <a:latin typeface="Times New Roman" pitchFamily="18" charset="0"/>
                </a:rPr>
                <a:t>the door is not closed</a:t>
              </a:r>
              <a:r>
                <a:rPr lang="en-US" altLang="ko-KR" sz="2400" b="1" dirty="0"/>
                <a:t>, </a:t>
              </a:r>
              <a:r>
                <a:rPr lang="en-US" altLang="ko-KR" sz="2400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or</a:t>
              </a:r>
              <a:r>
                <a:rPr lang="en-US" altLang="ko-KR" sz="2400" b="1" i="1" dirty="0">
                  <a:solidFill>
                    <a:srgbClr val="FF0000"/>
                  </a:solidFill>
                </a:rPr>
                <a:t> </a:t>
              </a:r>
              <a:r>
                <a:rPr lang="en-US" altLang="ko-KR" sz="2400" b="1" i="1" dirty="0">
                  <a:latin typeface="Times New Roman" pitchFamily="18" charset="0"/>
                </a:rPr>
                <a:t>it is after 6PM</a:t>
              </a:r>
              <a:r>
                <a:rPr lang="en-US" altLang="ko-KR" sz="2400" b="1" dirty="0"/>
                <a:t> </a:t>
              </a:r>
              <a:r>
                <a:rPr lang="en-US" altLang="ko-KR" sz="2400" b="1" dirty="0">
                  <a:solidFill>
                    <a:srgbClr val="FF0000"/>
                  </a:solidFill>
                  <a:latin typeface="Consolas" panose="020B0609020204030204" pitchFamily="49" charset="0"/>
                </a:rPr>
                <a:t>and</a:t>
              </a:r>
              <a:r>
                <a:rPr lang="en-US" altLang="ko-KR" sz="2400" b="1" dirty="0">
                  <a:solidFill>
                    <a:srgbClr val="FF0000"/>
                  </a:solidFill>
                </a:rPr>
                <a:t> </a:t>
              </a:r>
              <a:r>
                <a:rPr lang="en-US" altLang="ko-KR" sz="2400" b="1" i="1" dirty="0">
                  <a:latin typeface="Times New Roman" pitchFamily="18" charset="0"/>
                </a:rPr>
                <a:t>window is not closed</a:t>
              </a:r>
              <a:r>
                <a:rPr lang="en-US" altLang="ko-KR" sz="2400" b="1" dirty="0"/>
                <a:t>.</a:t>
              </a:r>
            </a:p>
          </p:txBody>
        </p:sp>
        <p:sp>
          <p:nvSpPr>
            <p:cNvPr id="72721" name="Rectangle 17"/>
            <p:cNvSpPr>
              <a:spLocks noChangeArrowheads="1"/>
            </p:cNvSpPr>
            <p:nvPr/>
          </p:nvSpPr>
          <p:spPr bwMode="auto">
            <a:xfrm>
              <a:off x="431" y="1480"/>
              <a:ext cx="4717" cy="5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2400"/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19FA8229-2FB4-4E98-821E-E8DC2774FC45}"/>
              </a:ext>
            </a:extLst>
          </p:cNvPr>
          <p:cNvGrpSpPr/>
          <p:nvPr/>
        </p:nvGrpSpPr>
        <p:grpSpPr>
          <a:xfrm>
            <a:off x="694532" y="3994622"/>
            <a:ext cx="10514036" cy="2098674"/>
            <a:chOff x="694532" y="3994622"/>
            <a:chExt cx="10514036" cy="2098674"/>
          </a:xfrm>
        </p:grpSpPr>
        <p:sp>
          <p:nvSpPr>
            <p:cNvPr id="72722" name="Text Box 18"/>
            <p:cNvSpPr txBox="1">
              <a:spLocks noChangeArrowheads="1"/>
            </p:cNvSpPr>
            <p:nvPr/>
          </p:nvSpPr>
          <p:spPr bwMode="auto">
            <a:xfrm>
              <a:off x="794836" y="3994622"/>
              <a:ext cx="10378069" cy="185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en-US" altLang="ko-KR" sz="2400" b="1" i="1" u="sng" dirty="0">
                  <a:solidFill>
                    <a:srgbClr val="00B050"/>
                  </a:solidFill>
                  <a:latin typeface="Times New Roman" pitchFamily="18" charset="0"/>
                </a:rPr>
                <a:t>The alarm will ring</a:t>
              </a:r>
              <a:r>
                <a:rPr lang="en-US" altLang="ko-KR" sz="2400" b="1" dirty="0"/>
                <a:t> </a:t>
              </a:r>
              <a:r>
                <a:rPr lang="en-US" altLang="ko-KR" sz="2400" b="1" dirty="0" err="1">
                  <a:latin typeface="Consolas" panose="020B0609020204030204" pitchFamily="49" charset="0"/>
                </a:rPr>
                <a:t>iff</a:t>
              </a:r>
              <a:r>
                <a:rPr lang="en-US" altLang="ko-KR" sz="2400" b="1" dirty="0"/>
                <a:t> </a:t>
              </a:r>
            </a:p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en-US" altLang="ko-KR" sz="2400" b="1" i="1" u="sng" dirty="0">
                  <a:solidFill>
                    <a:srgbClr val="00B0F0"/>
                  </a:solidFill>
                  <a:latin typeface="Times New Roman" pitchFamily="18" charset="0"/>
                </a:rPr>
                <a:t>the alarm switch is turned</a:t>
              </a:r>
              <a:r>
                <a:rPr lang="en-US" altLang="ko-KR" sz="2400" b="1" u="sng" dirty="0">
                  <a:solidFill>
                    <a:srgbClr val="00B0F0"/>
                  </a:solidFill>
                  <a:latin typeface="Times New Roman" pitchFamily="18" charset="0"/>
                </a:rPr>
                <a:t> </a:t>
              </a:r>
              <a:r>
                <a:rPr lang="en-US" altLang="ko-KR" sz="2400" b="1" i="1" u="sng" dirty="0">
                  <a:solidFill>
                    <a:srgbClr val="00B0F0"/>
                  </a:solidFill>
                  <a:latin typeface="Times New Roman" pitchFamily="18" charset="0"/>
                </a:rPr>
                <a:t>on</a:t>
              </a:r>
              <a:r>
                <a:rPr lang="en-US" altLang="ko-KR" sz="2400" b="1" dirty="0"/>
                <a:t> </a:t>
              </a:r>
              <a:r>
                <a:rPr lang="en-US" altLang="ko-KR" sz="2400" b="1" dirty="0">
                  <a:latin typeface="Consolas" panose="020B0609020204030204" pitchFamily="49" charset="0"/>
                </a:rPr>
                <a:t>and</a:t>
              </a:r>
              <a:r>
                <a:rPr lang="en-US" altLang="ko-KR" sz="2400" b="1" dirty="0"/>
                <a:t> </a:t>
              </a:r>
              <a:r>
                <a:rPr lang="en-US" altLang="ko-KR" sz="2400" b="1" i="1" u="sng" dirty="0">
                  <a:solidFill>
                    <a:srgbClr val="CC00FF"/>
                  </a:solidFill>
                  <a:latin typeface="Times New Roman" pitchFamily="18" charset="0"/>
                </a:rPr>
                <a:t>the door is not closed</a:t>
              </a:r>
              <a:r>
                <a:rPr lang="en-US" altLang="ko-KR" sz="2400" b="1" dirty="0"/>
                <a:t>, </a:t>
              </a:r>
            </a:p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en-US" altLang="ko-KR" sz="2400" b="1" dirty="0">
                  <a:latin typeface="Consolas" panose="020B0609020204030204" pitchFamily="49" charset="0"/>
                </a:rPr>
                <a:t>or </a:t>
              </a:r>
              <a:r>
                <a:rPr lang="en-US" altLang="ko-KR" sz="2400" b="1" i="1" u="sng" dirty="0">
                  <a:solidFill>
                    <a:srgbClr val="FF9900"/>
                  </a:solidFill>
                  <a:latin typeface="Times New Roman" pitchFamily="18" charset="0"/>
                </a:rPr>
                <a:t>it is after 6PM</a:t>
              </a:r>
              <a:r>
                <a:rPr lang="en-US" altLang="ko-KR" sz="2400" b="1" dirty="0"/>
                <a:t>  </a:t>
              </a:r>
              <a:r>
                <a:rPr lang="en-US" altLang="ko-KR" sz="2400" b="1" dirty="0">
                  <a:latin typeface="Consolas" panose="020B0609020204030204" pitchFamily="49" charset="0"/>
                </a:rPr>
                <a:t>and</a:t>
              </a:r>
              <a:r>
                <a:rPr lang="en-US" altLang="ko-KR" sz="2400" b="1" dirty="0"/>
                <a:t> </a:t>
              </a:r>
              <a:r>
                <a:rPr lang="en-US" altLang="ko-KR" sz="2400" b="1" i="1" u="sng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</a:rPr>
                <a:t>window is not closed</a:t>
              </a:r>
              <a:r>
                <a:rPr lang="en-US" altLang="ko-KR" sz="2400" b="1" dirty="0"/>
                <a:t>.</a:t>
              </a:r>
            </a:p>
          </p:txBody>
        </p:sp>
        <p:sp>
          <p:nvSpPr>
            <p:cNvPr id="72730" name="Text Box 26"/>
            <p:cNvSpPr txBox="1">
              <a:spLocks noChangeArrowheads="1"/>
            </p:cNvSpPr>
            <p:nvPr/>
          </p:nvSpPr>
          <p:spPr bwMode="auto">
            <a:xfrm>
              <a:off x="1907090" y="4353397"/>
              <a:ext cx="325429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1800" b="1" i="1" dirty="0">
                  <a:solidFill>
                    <a:srgbClr val="00B050"/>
                  </a:solidFill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72731" name="Text Box 27"/>
            <p:cNvSpPr txBox="1">
              <a:spLocks noChangeArrowheads="1"/>
            </p:cNvSpPr>
            <p:nvPr/>
          </p:nvSpPr>
          <p:spPr bwMode="auto">
            <a:xfrm>
              <a:off x="2413065" y="5002684"/>
              <a:ext cx="338803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1800" b="1" i="1" dirty="0">
                  <a:solidFill>
                    <a:srgbClr val="00B0F0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72732" name="Text Box 28"/>
            <p:cNvSpPr txBox="1">
              <a:spLocks noChangeArrowheads="1"/>
            </p:cNvSpPr>
            <p:nvPr/>
          </p:nvSpPr>
          <p:spPr bwMode="auto">
            <a:xfrm>
              <a:off x="6182248" y="5012209"/>
              <a:ext cx="414588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1800" b="1" i="1" dirty="0">
                  <a:solidFill>
                    <a:srgbClr val="CC00FF"/>
                  </a:solidFill>
                  <a:latin typeface="Times New Roman" pitchFamily="18" charset="0"/>
                </a:rPr>
                <a:t>B’</a:t>
              </a:r>
            </a:p>
          </p:txBody>
        </p:sp>
        <p:sp>
          <p:nvSpPr>
            <p:cNvPr id="72733" name="Text Box 29"/>
            <p:cNvSpPr txBox="1">
              <a:spLocks noChangeArrowheads="1"/>
            </p:cNvSpPr>
            <p:nvPr/>
          </p:nvSpPr>
          <p:spPr bwMode="auto">
            <a:xfrm>
              <a:off x="2136673" y="5723409"/>
              <a:ext cx="338803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ko-KR" sz="1800" b="1" i="1" dirty="0">
                  <a:solidFill>
                    <a:srgbClr val="FF9900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72734" name="Text Box 30"/>
            <p:cNvSpPr txBox="1">
              <a:spLocks noChangeArrowheads="1"/>
            </p:cNvSpPr>
            <p:nvPr/>
          </p:nvSpPr>
          <p:spPr bwMode="auto">
            <a:xfrm>
              <a:off x="4871616" y="5723409"/>
              <a:ext cx="427962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18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</a:rPr>
                <a:t>D’</a:t>
              </a:r>
            </a:p>
          </p:txBody>
        </p:sp>
        <p:sp>
          <p:nvSpPr>
            <p:cNvPr id="72735" name="Rectangle 31"/>
            <p:cNvSpPr>
              <a:spLocks noChangeArrowheads="1"/>
            </p:cNvSpPr>
            <p:nvPr/>
          </p:nvSpPr>
          <p:spPr bwMode="auto">
            <a:xfrm>
              <a:off x="694532" y="4066059"/>
              <a:ext cx="10514036" cy="2027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2400"/>
            </a:p>
          </p:txBody>
        </p:sp>
      </p:grpSp>
      <p:sp>
        <p:nvSpPr>
          <p:cNvPr id="72739" name="Text Box 35"/>
          <p:cNvSpPr txBox="1">
            <a:spLocks noChangeArrowheads="1"/>
          </p:cNvSpPr>
          <p:nvPr/>
        </p:nvSpPr>
        <p:spPr bwMode="auto">
          <a:xfrm>
            <a:off x="694532" y="3634582"/>
            <a:ext cx="1925527" cy="400110"/>
          </a:xfrm>
          <a:prstGeom prst="rect">
            <a:avLst/>
          </a:prstGeom>
          <a:solidFill>
            <a:srgbClr val="FF6600">
              <a:alpha val="5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ko-KR"/>
              <a:t>Breaking Down</a:t>
            </a:r>
          </a:p>
        </p:txBody>
      </p:sp>
      <p:sp>
        <p:nvSpPr>
          <p:cNvPr id="27" name="Rectangle 2">
            <a:extLst>
              <a:ext uri="{FF2B5EF4-FFF2-40B4-BE49-F238E27FC236}">
                <a16:creationId xmlns:a16="http://schemas.microsoft.com/office/drawing/2014/main" id="{E601444B-FD05-4336-B6DC-27983EB3FF7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04813"/>
            <a:ext cx="12192000" cy="868362"/>
          </a:xfrm>
          <a:prstGeom prst="rect">
            <a:avLst/>
          </a:prstGeom>
        </p:spPr>
        <p:txBody>
          <a:bodyPr/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 sz="4000" kern="0">
                <a:solidFill>
                  <a:srgbClr val="006600"/>
                </a:solidFill>
                <a:latin typeface="Arial Narrow" panose="020B0606020202030204" pitchFamily="34" charset="0"/>
              </a:rPr>
              <a:t> </a:t>
            </a:r>
            <a:r>
              <a:rPr kumimoji="0" lang="en-US" altLang="ko-KR" sz="4000" kern="0">
                <a:solidFill>
                  <a:srgbClr val="006600"/>
                </a:solidFill>
                <a:latin typeface="Arial Narrow" panose="020B0606020202030204" pitchFamily="34" charset="0"/>
                <a:cs typeface="Arial" pitchFamily="34" charset="0"/>
              </a:rPr>
              <a:t>3.1 Conversion of </a:t>
            </a:r>
            <a:r>
              <a:rPr kumimoji="0" lang="en-US" altLang="ko-KR" sz="4000" kern="0">
                <a:solidFill>
                  <a:srgbClr val="3333FF"/>
                </a:solidFill>
                <a:latin typeface="Arial Narrow" panose="020B0606020202030204" pitchFamily="34" charset="0"/>
                <a:cs typeface="Arial" pitchFamily="34" charset="0"/>
              </a:rPr>
              <a:t>Verbal Description </a:t>
            </a:r>
            <a:r>
              <a:rPr kumimoji="0" lang="en-US" altLang="ko-KR" sz="4000" kern="0">
                <a:solidFill>
                  <a:srgbClr val="006600"/>
                </a:solidFill>
                <a:latin typeface="Arial Narrow" panose="020B0606020202030204" pitchFamily="34" charset="0"/>
                <a:cs typeface="Arial" pitchFamily="34" charset="0"/>
              </a:rPr>
              <a:t>to </a:t>
            </a:r>
            <a:r>
              <a:rPr kumimoji="0" lang="en-US" altLang="ko-KR" sz="4000" kern="0">
                <a:solidFill>
                  <a:srgbClr val="3333FF"/>
                </a:solidFill>
                <a:latin typeface="Arial Narrow" panose="020B0606020202030204" pitchFamily="34" charset="0"/>
                <a:cs typeface="Arial" pitchFamily="34" charset="0"/>
              </a:rPr>
              <a:t>Boolean Equations</a:t>
            </a:r>
            <a:endParaRPr kumimoji="0" lang="en-US" altLang="ko-KR" sz="4000" kern="0" dirty="0">
              <a:solidFill>
                <a:srgbClr val="3333FF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Text Box 9">
            <a:extLst>
              <a:ext uri="{FF2B5EF4-FFF2-40B4-BE49-F238E27FC236}">
                <a16:creationId xmlns:a16="http://schemas.microsoft.com/office/drawing/2014/main" id="{ECD279B4-5BF5-43DF-AF3C-7E4A53F587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1" y="1878296"/>
            <a:ext cx="1872208" cy="400110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ko-KR" dirty="0"/>
              <a:t>Example 2</a:t>
            </a:r>
          </a:p>
        </p:txBody>
      </p:sp>
      <p:sp>
        <p:nvSpPr>
          <p:cNvPr id="29" name="Text Box 9">
            <a:extLst>
              <a:ext uri="{FF2B5EF4-FFF2-40B4-BE49-F238E27FC236}">
                <a16:creationId xmlns:a16="http://schemas.microsoft.com/office/drawing/2014/main" id="{18E03915-536A-410C-9224-0CFB494B4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7609" y="1878296"/>
            <a:ext cx="2520279" cy="400110"/>
          </a:xfrm>
          <a:prstGeom prst="rect">
            <a:avLst/>
          </a:prstGeom>
          <a:solidFill>
            <a:srgbClr val="99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dirty="0">
                <a:solidFill>
                  <a:schemeClr val="bg1"/>
                </a:solidFill>
              </a:rPr>
              <a:t>Verbal Description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8" y="0"/>
            <a:ext cx="843597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kumimoji="0" lang="en-US" altLang="ko-KR" sz="4000" dirty="0">
                <a:solidFill>
                  <a:srgbClr val="008000"/>
                </a:solidFill>
                <a:latin typeface="Arial Narrow" panose="020B0606020202030204" pitchFamily="34" charset="0"/>
              </a:rPr>
              <a:t>3.9	Determination of Minimum Expressions</a:t>
            </a:r>
            <a:br>
              <a:rPr kumimoji="0" lang="en-US" altLang="ko-KR" sz="4000" dirty="0">
                <a:solidFill>
                  <a:srgbClr val="008000"/>
                </a:solidFill>
                <a:latin typeface="Arial Narrow" panose="020B0606020202030204" pitchFamily="34" charset="0"/>
              </a:rPr>
            </a:br>
            <a:r>
              <a:rPr kumimoji="0" lang="en-US" altLang="ko-KR" sz="4000" dirty="0">
                <a:solidFill>
                  <a:srgbClr val="008000"/>
                </a:solidFill>
                <a:latin typeface="Arial Narrow" panose="020B0606020202030204" pitchFamily="34" charset="0"/>
              </a:rPr>
              <a:t>Using Essential Prime Implicants</a:t>
            </a:r>
          </a:p>
        </p:txBody>
      </p:sp>
      <p:sp>
        <p:nvSpPr>
          <p:cNvPr id="27651" name="Text Box 19"/>
          <p:cNvSpPr txBox="1">
            <a:spLocks noChangeArrowheads="1"/>
          </p:cNvSpPr>
          <p:nvPr/>
        </p:nvSpPr>
        <p:spPr bwMode="auto">
          <a:xfrm>
            <a:off x="911424" y="1341441"/>
            <a:ext cx="9721080" cy="7016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 wrap="square"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Implicants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of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 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F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 </a:t>
            </a:r>
          </a:p>
          <a:p>
            <a:pPr marL="457200" marR="0" lvl="1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Any </a:t>
            </a:r>
            <a:r>
              <a:rPr kumimoji="0" lang="en-US" altLang="ko-KR" sz="2000" b="0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product term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in sum-of products form</a:t>
            </a:r>
          </a:p>
        </p:txBody>
      </p:sp>
      <p:sp>
        <p:nvSpPr>
          <p:cNvPr id="27652" name="Text Box 20"/>
          <p:cNvSpPr txBox="1">
            <a:spLocks noChangeArrowheads="1"/>
          </p:cNvSpPr>
          <p:nvPr/>
        </p:nvSpPr>
        <p:spPr bwMode="auto">
          <a:xfrm>
            <a:off x="911424" y="2205041"/>
            <a:ext cx="9721080" cy="707886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 wrap="square"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Prime </a:t>
            </a:r>
            <a:r>
              <a:rPr kumimoji="0" lang="en-US" altLang="ko-KR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Implicants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of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 F</a:t>
            </a:r>
          </a:p>
          <a:p>
            <a:pPr marL="457200" marR="0" lvl="1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A product term which 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be combined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with other terms to eliminate variable</a:t>
            </a:r>
          </a:p>
        </p:txBody>
      </p:sp>
      <p:pic>
        <p:nvPicPr>
          <p:cNvPr id="27653" name="Picture 4" descr="roth+f05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91" y="3357566"/>
            <a:ext cx="4238625" cy="33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3999" name="Group 31"/>
          <p:cNvGrpSpPr>
            <a:grpSpLocks/>
          </p:cNvGrpSpPr>
          <p:nvPr/>
        </p:nvGrpSpPr>
        <p:grpSpPr bwMode="auto">
          <a:xfrm>
            <a:off x="2640016" y="4005263"/>
            <a:ext cx="6961187" cy="2736850"/>
            <a:chOff x="703" y="2523"/>
            <a:chExt cx="4385" cy="1724"/>
          </a:xfrm>
        </p:grpSpPr>
        <p:sp>
          <p:nvSpPr>
            <p:cNvPr id="27660" name="Rectangle 21"/>
            <p:cNvSpPr>
              <a:spLocks noChangeArrowheads="1"/>
            </p:cNvSpPr>
            <p:nvPr/>
          </p:nvSpPr>
          <p:spPr bwMode="auto">
            <a:xfrm>
              <a:off x="703" y="3339"/>
              <a:ext cx="363" cy="227"/>
            </a:xfrm>
            <a:prstGeom prst="rect">
              <a:avLst/>
            </a:prstGeom>
            <a:solidFill>
              <a:srgbClr val="00FF00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7661" name="Rectangle 22"/>
            <p:cNvSpPr>
              <a:spLocks noChangeArrowheads="1"/>
            </p:cNvSpPr>
            <p:nvPr/>
          </p:nvSpPr>
          <p:spPr bwMode="auto">
            <a:xfrm>
              <a:off x="1600" y="4020"/>
              <a:ext cx="363" cy="227"/>
            </a:xfrm>
            <a:prstGeom prst="rect">
              <a:avLst/>
            </a:prstGeom>
            <a:solidFill>
              <a:srgbClr val="00FF00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7662" name="Rectangle 23"/>
            <p:cNvSpPr>
              <a:spLocks noChangeArrowheads="1"/>
            </p:cNvSpPr>
            <p:nvPr/>
          </p:nvSpPr>
          <p:spPr bwMode="auto">
            <a:xfrm>
              <a:off x="3016" y="2523"/>
              <a:ext cx="272" cy="227"/>
            </a:xfrm>
            <a:prstGeom prst="rect">
              <a:avLst/>
            </a:prstGeom>
            <a:solidFill>
              <a:srgbClr val="00FF00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7663" name="Text Box 25"/>
            <p:cNvSpPr txBox="1">
              <a:spLocks noChangeArrowheads="1"/>
            </p:cNvSpPr>
            <p:nvPr/>
          </p:nvSpPr>
          <p:spPr bwMode="auto">
            <a:xfrm>
              <a:off x="3833" y="2616"/>
              <a:ext cx="1255" cy="250"/>
            </a:xfrm>
            <a:prstGeom prst="rect">
              <a:avLst/>
            </a:prstGeom>
            <a:solidFill>
              <a:srgbClr val="00FF00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rPr>
                <a:t>Prime Implicants</a:t>
              </a:r>
            </a:p>
          </p:txBody>
        </p:sp>
      </p:grpSp>
      <p:grpSp>
        <p:nvGrpSpPr>
          <p:cNvPr id="84000" name="Group 32"/>
          <p:cNvGrpSpPr>
            <a:grpSpLocks/>
          </p:cNvGrpSpPr>
          <p:nvPr/>
        </p:nvGrpSpPr>
        <p:grpSpPr bwMode="auto">
          <a:xfrm>
            <a:off x="2495553" y="4316413"/>
            <a:ext cx="7642225" cy="969962"/>
            <a:chOff x="612" y="2719"/>
            <a:chExt cx="4814" cy="611"/>
          </a:xfrm>
        </p:grpSpPr>
        <p:sp>
          <p:nvSpPr>
            <p:cNvPr id="27656" name="Rectangle 26"/>
            <p:cNvSpPr>
              <a:spLocks noChangeArrowheads="1"/>
            </p:cNvSpPr>
            <p:nvPr/>
          </p:nvSpPr>
          <p:spPr bwMode="auto">
            <a:xfrm>
              <a:off x="3046" y="2775"/>
              <a:ext cx="318" cy="227"/>
            </a:xfrm>
            <a:prstGeom prst="rect">
              <a:avLst/>
            </a:prstGeom>
            <a:solidFill>
              <a:srgbClr val="FF00FF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7657" name="Rectangle 27"/>
            <p:cNvSpPr>
              <a:spLocks noChangeArrowheads="1"/>
            </p:cNvSpPr>
            <p:nvPr/>
          </p:nvSpPr>
          <p:spPr bwMode="auto">
            <a:xfrm>
              <a:off x="612" y="2719"/>
              <a:ext cx="499" cy="227"/>
            </a:xfrm>
            <a:prstGeom prst="rect">
              <a:avLst/>
            </a:prstGeom>
            <a:solidFill>
              <a:srgbClr val="FF00FF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7658" name="Rectangle 28"/>
            <p:cNvSpPr>
              <a:spLocks noChangeArrowheads="1"/>
            </p:cNvSpPr>
            <p:nvPr/>
          </p:nvSpPr>
          <p:spPr bwMode="auto">
            <a:xfrm>
              <a:off x="3031" y="3103"/>
              <a:ext cx="318" cy="227"/>
            </a:xfrm>
            <a:prstGeom prst="rect">
              <a:avLst/>
            </a:prstGeom>
            <a:solidFill>
              <a:srgbClr val="FF00FF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7659" name="Text Box 30"/>
            <p:cNvSpPr txBox="1">
              <a:spLocks noChangeArrowheads="1"/>
            </p:cNvSpPr>
            <p:nvPr/>
          </p:nvSpPr>
          <p:spPr bwMode="auto">
            <a:xfrm>
              <a:off x="3833" y="2978"/>
              <a:ext cx="1593" cy="250"/>
            </a:xfrm>
            <a:prstGeom prst="rect">
              <a:avLst/>
            </a:prstGeom>
            <a:solidFill>
              <a:srgbClr val="FF00FF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rPr>
                <a:t>Non-Prime Implicants</a:t>
              </a:r>
            </a:p>
          </p:txBody>
        </p:sp>
      </p:grpSp>
      <p:sp>
        <p:nvSpPr>
          <p:cNvPr id="2" name="순서도: 수행의 시작/종료 1"/>
          <p:cNvSpPr/>
          <p:nvPr/>
        </p:nvSpPr>
        <p:spPr>
          <a:xfrm rot="5400000">
            <a:off x="5244095" y="4282140"/>
            <a:ext cx="900000" cy="288000"/>
          </a:xfrm>
          <a:prstGeom prst="flowChartTerminator">
            <a:avLst/>
          </a:prstGeom>
          <a:solidFill>
            <a:srgbClr val="CC00FF">
              <a:alpha val="19000"/>
            </a:srgb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순서도: 대체 처리 2"/>
          <p:cNvSpPr/>
          <p:nvPr/>
        </p:nvSpPr>
        <p:spPr>
          <a:xfrm>
            <a:off x="4888194" y="3911084"/>
            <a:ext cx="1008000" cy="1008000"/>
          </a:xfrm>
          <a:prstGeom prst="flowChartAlternateProcess">
            <a:avLst/>
          </a:prstGeom>
          <a:solidFill>
            <a:srgbClr val="00B050">
              <a:alpha val="20000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순서도: 수행의 시작/종료 16"/>
          <p:cNvSpPr/>
          <p:nvPr/>
        </p:nvSpPr>
        <p:spPr>
          <a:xfrm rot="5400000">
            <a:off x="4637872" y="4289120"/>
            <a:ext cx="900000" cy="288000"/>
          </a:xfrm>
          <a:prstGeom prst="flowChartTerminator">
            <a:avLst/>
          </a:prstGeom>
          <a:solidFill>
            <a:srgbClr val="CC00FF">
              <a:alpha val="19000"/>
            </a:srgb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순서도: 수행의 시작/종료 19"/>
          <p:cNvSpPr/>
          <p:nvPr/>
        </p:nvSpPr>
        <p:spPr>
          <a:xfrm rot="5400000">
            <a:off x="3471419" y="5480844"/>
            <a:ext cx="900000" cy="288000"/>
          </a:xfrm>
          <a:prstGeom prst="flowChartTerminator">
            <a:avLst/>
          </a:prstGeom>
          <a:solidFill>
            <a:srgbClr val="00B050">
              <a:alpha val="19000"/>
            </a:srgb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순서도: 수행의 시작/종료 20"/>
          <p:cNvSpPr/>
          <p:nvPr/>
        </p:nvSpPr>
        <p:spPr>
          <a:xfrm>
            <a:off x="3740265" y="5786844"/>
            <a:ext cx="900000" cy="288000"/>
          </a:xfrm>
          <a:prstGeom prst="flowChartTerminator">
            <a:avLst/>
          </a:prstGeom>
          <a:solidFill>
            <a:srgbClr val="00B050">
              <a:alpha val="19000"/>
            </a:srgb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순서도: 수행의 시작/종료 21"/>
          <p:cNvSpPr/>
          <p:nvPr/>
        </p:nvSpPr>
        <p:spPr>
          <a:xfrm rot="5400000">
            <a:off x="3699469" y="3951881"/>
            <a:ext cx="405329" cy="323738"/>
          </a:xfrm>
          <a:prstGeom prst="flowChartTerminator">
            <a:avLst/>
          </a:prstGeom>
          <a:solidFill>
            <a:srgbClr val="CC00FF">
              <a:alpha val="19000"/>
            </a:srgb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8" y="0"/>
            <a:ext cx="8435975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kumimoji="0" lang="en-US" altLang="ko-KR" sz="4000" dirty="0">
                <a:solidFill>
                  <a:srgbClr val="008000"/>
                </a:solidFill>
                <a:latin typeface="Arial Narrow" panose="020B0606020202030204" pitchFamily="34" charset="0"/>
              </a:rPr>
              <a:t>3.9	Determination of Minimum Expressions</a:t>
            </a:r>
            <a:br>
              <a:rPr kumimoji="0" lang="en-US" altLang="ko-KR" sz="4000" dirty="0">
                <a:solidFill>
                  <a:srgbClr val="008000"/>
                </a:solidFill>
                <a:latin typeface="Arial Narrow" panose="020B0606020202030204" pitchFamily="34" charset="0"/>
              </a:rPr>
            </a:br>
            <a:r>
              <a:rPr kumimoji="0" lang="en-US" altLang="ko-KR" sz="4000" dirty="0">
                <a:solidFill>
                  <a:srgbClr val="008000"/>
                </a:solidFill>
                <a:latin typeface="Arial Narrow" panose="020B0606020202030204" pitchFamily="34" charset="0"/>
              </a:rPr>
              <a:t>Using Essential Prime Implicants</a:t>
            </a:r>
          </a:p>
        </p:txBody>
      </p:sp>
      <p:sp>
        <p:nvSpPr>
          <p:cNvPr id="28676" name="Text Box 16"/>
          <p:cNvSpPr txBox="1">
            <a:spLocks noChangeArrowheads="1"/>
          </p:cNvSpPr>
          <p:nvPr/>
        </p:nvSpPr>
        <p:spPr bwMode="auto">
          <a:xfrm>
            <a:off x="1415480" y="1341441"/>
            <a:ext cx="9361040" cy="1809726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  <a:extLst/>
        </p:spPr>
        <p:txBody>
          <a:bodyPr wrap="square"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굴림" panose="020B0600000101010101" pitchFamily="50" charset="-127"/>
                <a:cs typeface="+mn-cs"/>
              </a:rPr>
              <a:t>Determination of Prime </a:t>
            </a:r>
            <a:r>
              <a:rPr kumimoji="0" lang="en-US" altLang="ko-KR" sz="18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ea typeface="굴림" panose="020B0600000101010101" pitchFamily="50" charset="-127"/>
                <a:cs typeface="+mn-cs"/>
              </a:rPr>
              <a:t>Implicants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굴림" panose="020B0600000101010101" pitchFamily="50" charset="-127"/>
                <a:cs typeface="+mn-cs"/>
              </a:rPr>
              <a:t> (PI)</a:t>
            </a:r>
          </a:p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굴림" panose="020B0600000101010101" pitchFamily="50" charset="-127"/>
                <a:cs typeface="+mn-cs"/>
              </a:rPr>
              <a:t> A </a:t>
            </a:r>
            <a:r>
              <a:rPr kumimoji="0" lang="en-US" altLang="ko-KR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single</a:t>
            </a:r>
            <a:r>
              <a:rPr kumimoji="0" lang="en-US" altLang="ko-KR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굴림" panose="020B0600000101010101" pitchFamily="50" charset="-127"/>
                <a:cs typeface="+mn-cs"/>
              </a:rPr>
              <a:t> 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ea typeface="굴림" panose="020B0600000101010101" pitchFamily="50" charset="-127"/>
                <a:cs typeface="+mn-cs"/>
              </a:rPr>
              <a:t>1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Narrow" panose="020B0606020202030204" pitchFamily="34" charset="0"/>
                <a:ea typeface="굴림" panose="020B0600000101010101" pitchFamily="50" charset="-127"/>
                <a:cs typeface="+mn-cs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굴림" panose="020B0600000101010101" pitchFamily="50" charset="-127"/>
                <a:cs typeface="+mn-cs"/>
              </a:rPr>
              <a:t>on a map can be a PI if it is </a:t>
            </a:r>
            <a:r>
              <a:rPr kumimoji="0" lang="en-US" altLang="ko-KR" sz="1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굴림" panose="020B0600000101010101" pitchFamily="50" charset="-127"/>
                <a:cs typeface="+mn-cs"/>
              </a:rPr>
              <a:t>not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굴림" panose="020B0600000101010101" pitchFamily="50" charset="-127"/>
                <a:cs typeface="+mn-cs"/>
              </a:rPr>
              <a:t> adjacent to any other 1’s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Narrow" panose="020B0606020202030204" pitchFamily="34" charset="0"/>
                <a:ea typeface="굴림" panose="020B0600000101010101" pitchFamily="50" charset="-127"/>
                <a:cs typeface="+mn-cs"/>
              </a:rPr>
              <a:t>.</a:t>
            </a:r>
          </a:p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Narrow" panose="020B0606020202030204" pitchFamily="34" charset="0"/>
                <a:ea typeface="굴림" panose="020B0600000101010101" pitchFamily="50" charset="-127"/>
                <a:cs typeface="+mn-cs"/>
              </a:rPr>
              <a:t> </a:t>
            </a:r>
            <a:r>
              <a:rPr kumimoji="0" lang="en-US" altLang="ko-KR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Two adjacent 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1</a:t>
            </a:r>
            <a:r>
              <a:rPr kumimoji="0" lang="en-US" altLang="ko-KR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’s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Narrow" panose="020B0606020202030204" pitchFamily="34" charset="0"/>
                <a:ea typeface="굴림" panose="020B0600000101010101" pitchFamily="50" charset="-127"/>
                <a:cs typeface="+mn-cs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굴림" panose="020B0600000101010101" pitchFamily="50" charset="-127"/>
                <a:cs typeface="+mn-cs"/>
              </a:rPr>
              <a:t>if they are </a:t>
            </a:r>
            <a:r>
              <a:rPr kumimoji="0" lang="en-US" altLang="ko-KR" sz="1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굴림" panose="020B0600000101010101" pitchFamily="50" charset="-127"/>
                <a:cs typeface="+mn-cs"/>
              </a:rPr>
              <a:t>not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굴림" panose="020B0600000101010101" pitchFamily="50" charset="-127"/>
                <a:cs typeface="+mn-cs"/>
              </a:rPr>
              <a:t> contained in a group of </a:t>
            </a:r>
            <a:r>
              <a:rPr kumimoji="0" lang="en-US" altLang="ko-KR" sz="1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굴림" panose="020B0600000101010101" pitchFamily="50" charset="-127"/>
                <a:cs typeface="+mn-cs"/>
              </a:rPr>
              <a:t>four 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굴림" panose="020B0600000101010101" pitchFamily="50" charset="-127"/>
                <a:cs typeface="+mn-cs"/>
              </a:rPr>
              <a:t>1</a:t>
            </a:r>
            <a:r>
              <a:rPr kumimoji="0" lang="en-US" altLang="ko-KR" sz="1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굴림" panose="020B0600000101010101" pitchFamily="50" charset="-127"/>
                <a:cs typeface="+mn-cs"/>
              </a:rPr>
              <a:t>’s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굴림" panose="020B0600000101010101" pitchFamily="50" charset="-127"/>
                <a:cs typeface="+mn-cs"/>
              </a:rPr>
              <a:t>.</a:t>
            </a:r>
          </a:p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Narrow" panose="020B0606020202030204" pitchFamily="34" charset="0"/>
                <a:ea typeface="굴림" panose="020B0600000101010101" pitchFamily="50" charset="-127"/>
                <a:cs typeface="+mn-cs"/>
              </a:rPr>
              <a:t> </a:t>
            </a:r>
            <a:r>
              <a:rPr kumimoji="0" lang="en-US" altLang="ko-KR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Four adjacent 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1</a:t>
            </a:r>
            <a:r>
              <a:rPr kumimoji="0" lang="en-US" altLang="ko-KR" sz="1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’s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 Narrow" panose="020B0606020202030204" pitchFamily="34" charset="0"/>
                <a:ea typeface="굴림" panose="020B0600000101010101" pitchFamily="50" charset="-127"/>
                <a:cs typeface="+mn-cs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굴림" panose="020B0600000101010101" pitchFamily="50" charset="-127"/>
                <a:cs typeface="+mn-cs"/>
              </a:rPr>
              <a:t>if they are </a:t>
            </a:r>
            <a:r>
              <a:rPr kumimoji="0" lang="en-US" altLang="ko-KR" sz="1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굴림" panose="020B0600000101010101" pitchFamily="50" charset="-127"/>
                <a:cs typeface="+mn-cs"/>
              </a:rPr>
              <a:t>not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굴림" panose="020B0600000101010101" pitchFamily="50" charset="-127"/>
                <a:cs typeface="+mn-cs"/>
              </a:rPr>
              <a:t> contained in a group of </a:t>
            </a:r>
            <a:r>
              <a:rPr kumimoji="0" lang="en-US" altLang="ko-KR" sz="1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굴림" panose="020B0600000101010101" pitchFamily="50" charset="-127"/>
                <a:cs typeface="+mn-cs"/>
              </a:rPr>
              <a:t>eight </a:t>
            </a:r>
            <a:r>
              <a:rPr kumimoji="0" lang="en-US" altLang="ko-K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굴림" panose="020B0600000101010101" pitchFamily="50" charset="-127"/>
                <a:cs typeface="+mn-cs"/>
              </a:rPr>
              <a:t>1</a:t>
            </a:r>
            <a:r>
              <a:rPr kumimoji="0" lang="en-US" altLang="ko-KR" sz="18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굴림" panose="020B0600000101010101" pitchFamily="50" charset="-127"/>
                <a:cs typeface="+mn-cs"/>
              </a:rPr>
              <a:t>’s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굴림" panose="020B0600000101010101" pitchFamily="50" charset="-127"/>
                <a:cs typeface="+mn-cs"/>
              </a:rPr>
              <a:t>.</a:t>
            </a:r>
          </a:p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ct val="3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ea typeface="굴림" panose="020B0600000101010101" pitchFamily="50" charset="-127"/>
                <a:cs typeface="+mn-cs"/>
              </a:rPr>
              <a:t> </a:t>
            </a:r>
            <a:r>
              <a:rPr kumimoji="0" lang="en-US" altLang="ko-K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굴림" panose="020B0600000101010101" pitchFamily="50" charset="-127"/>
                <a:cs typeface="+mn-cs"/>
              </a:rPr>
              <a:t>And so on…</a:t>
            </a:r>
          </a:p>
        </p:txBody>
      </p:sp>
      <p:pic>
        <p:nvPicPr>
          <p:cNvPr id="16" name="Picture 4" descr="roth+f05-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91" y="3357566"/>
            <a:ext cx="4238625" cy="333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7" name="Group 31"/>
          <p:cNvGrpSpPr>
            <a:grpSpLocks/>
          </p:cNvGrpSpPr>
          <p:nvPr/>
        </p:nvGrpSpPr>
        <p:grpSpPr bwMode="auto">
          <a:xfrm>
            <a:off x="2640016" y="4005263"/>
            <a:ext cx="6961187" cy="2736850"/>
            <a:chOff x="703" y="2523"/>
            <a:chExt cx="4385" cy="1724"/>
          </a:xfrm>
        </p:grpSpPr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703" y="3339"/>
              <a:ext cx="363" cy="227"/>
            </a:xfrm>
            <a:prstGeom prst="rect">
              <a:avLst/>
            </a:prstGeom>
            <a:solidFill>
              <a:srgbClr val="00FF00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19" name="Rectangle 22"/>
            <p:cNvSpPr>
              <a:spLocks noChangeArrowheads="1"/>
            </p:cNvSpPr>
            <p:nvPr/>
          </p:nvSpPr>
          <p:spPr bwMode="auto">
            <a:xfrm>
              <a:off x="1600" y="4020"/>
              <a:ext cx="363" cy="227"/>
            </a:xfrm>
            <a:prstGeom prst="rect">
              <a:avLst/>
            </a:prstGeom>
            <a:solidFill>
              <a:srgbClr val="00FF00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0" name="Rectangle 23"/>
            <p:cNvSpPr>
              <a:spLocks noChangeArrowheads="1"/>
            </p:cNvSpPr>
            <p:nvPr/>
          </p:nvSpPr>
          <p:spPr bwMode="auto">
            <a:xfrm>
              <a:off x="3016" y="2523"/>
              <a:ext cx="272" cy="227"/>
            </a:xfrm>
            <a:prstGeom prst="rect">
              <a:avLst/>
            </a:prstGeom>
            <a:solidFill>
              <a:srgbClr val="00FF00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>
              <a:off x="3833" y="2616"/>
              <a:ext cx="1255" cy="250"/>
            </a:xfrm>
            <a:prstGeom prst="rect">
              <a:avLst/>
            </a:prstGeom>
            <a:solidFill>
              <a:srgbClr val="00FF00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rPr>
                <a:t>Prime Implicants</a:t>
              </a:r>
            </a:p>
          </p:txBody>
        </p:sp>
      </p:grpSp>
      <p:grpSp>
        <p:nvGrpSpPr>
          <p:cNvPr id="22" name="Group 32"/>
          <p:cNvGrpSpPr>
            <a:grpSpLocks/>
          </p:cNvGrpSpPr>
          <p:nvPr/>
        </p:nvGrpSpPr>
        <p:grpSpPr bwMode="auto">
          <a:xfrm>
            <a:off x="2495553" y="4316413"/>
            <a:ext cx="7642225" cy="969962"/>
            <a:chOff x="612" y="2719"/>
            <a:chExt cx="4814" cy="611"/>
          </a:xfrm>
        </p:grpSpPr>
        <p:sp>
          <p:nvSpPr>
            <p:cNvPr id="23" name="Rectangle 26"/>
            <p:cNvSpPr>
              <a:spLocks noChangeArrowheads="1"/>
            </p:cNvSpPr>
            <p:nvPr/>
          </p:nvSpPr>
          <p:spPr bwMode="auto">
            <a:xfrm>
              <a:off x="3046" y="2775"/>
              <a:ext cx="318" cy="227"/>
            </a:xfrm>
            <a:prstGeom prst="rect">
              <a:avLst/>
            </a:prstGeom>
            <a:solidFill>
              <a:srgbClr val="FF00FF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4" name="Rectangle 27"/>
            <p:cNvSpPr>
              <a:spLocks noChangeArrowheads="1"/>
            </p:cNvSpPr>
            <p:nvPr/>
          </p:nvSpPr>
          <p:spPr bwMode="auto">
            <a:xfrm>
              <a:off x="612" y="2719"/>
              <a:ext cx="499" cy="227"/>
            </a:xfrm>
            <a:prstGeom prst="rect">
              <a:avLst/>
            </a:prstGeom>
            <a:solidFill>
              <a:srgbClr val="FF00FF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5" name="Rectangle 28"/>
            <p:cNvSpPr>
              <a:spLocks noChangeArrowheads="1"/>
            </p:cNvSpPr>
            <p:nvPr/>
          </p:nvSpPr>
          <p:spPr bwMode="auto">
            <a:xfrm>
              <a:off x="3031" y="3103"/>
              <a:ext cx="318" cy="227"/>
            </a:xfrm>
            <a:prstGeom prst="rect">
              <a:avLst/>
            </a:prstGeom>
            <a:solidFill>
              <a:srgbClr val="FF00FF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6" name="Text Box 30"/>
            <p:cNvSpPr txBox="1">
              <a:spLocks noChangeArrowheads="1"/>
            </p:cNvSpPr>
            <p:nvPr/>
          </p:nvSpPr>
          <p:spPr bwMode="auto">
            <a:xfrm>
              <a:off x="3833" y="2978"/>
              <a:ext cx="1593" cy="250"/>
            </a:xfrm>
            <a:prstGeom prst="rect">
              <a:avLst/>
            </a:prstGeom>
            <a:solidFill>
              <a:srgbClr val="FF00FF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rPr>
                <a:t>Non-Prime Implicants</a:t>
              </a:r>
            </a:p>
          </p:txBody>
        </p:sp>
      </p:grpSp>
      <p:sp>
        <p:nvSpPr>
          <p:cNvPr id="27" name="순서도: 수행의 시작/종료 26"/>
          <p:cNvSpPr/>
          <p:nvPr/>
        </p:nvSpPr>
        <p:spPr>
          <a:xfrm rot="5400000">
            <a:off x="5244095" y="4282140"/>
            <a:ext cx="900000" cy="288000"/>
          </a:xfrm>
          <a:prstGeom prst="flowChartTerminator">
            <a:avLst/>
          </a:prstGeom>
          <a:solidFill>
            <a:srgbClr val="CC00FF">
              <a:alpha val="19000"/>
            </a:srgb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순서도: 대체 처리 27"/>
          <p:cNvSpPr/>
          <p:nvPr/>
        </p:nvSpPr>
        <p:spPr>
          <a:xfrm>
            <a:off x="4888194" y="3911084"/>
            <a:ext cx="1008000" cy="1008000"/>
          </a:xfrm>
          <a:prstGeom prst="flowChartAlternateProcess">
            <a:avLst/>
          </a:prstGeom>
          <a:solidFill>
            <a:srgbClr val="00B050">
              <a:alpha val="20000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순서도: 수행의 시작/종료 28"/>
          <p:cNvSpPr/>
          <p:nvPr/>
        </p:nvSpPr>
        <p:spPr>
          <a:xfrm rot="5400000">
            <a:off x="4637872" y="4289120"/>
            <a:ext cx="900000" cy="288000"/>
          </a:xfrm>
          <a:prstGeom prst="flowChartTerminator">
            <a:avLst/>
          </a:prstGeom>
          <a:solidFill>
            <a:srgbClr val="CC00FF">
              <a:alpha val="19000"/>
            </a:srgb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순서도: 수행의 시작/종료 29"/>
          <p:cNvSpPr/>
          <p:nvPr/>
        </p:nvSpPr>
        <p:spPr>
          <a:xfrm rot="5400000">
            <a:off x="3471419" y="5480844"/>
            <a:ext cx="900000" cy="288000"/>
          </a:xfrm>
          <a:prstGeom prst="flowChartTerminator">
            <a:avLst/>
          </a:prstGeom>
          <a:solidFill>
            <a:srgbClr val="00B050">
              <a:alpha val="19000"/>
            </a:srgb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순서도: 수행의 시작/종료 30"/>
          <p:cNvSpPr/>
          <p:nvPr/>
        </p:nvSpPr>
        <p:spPr>
          <a:xfrm>
            <a:off x="3740265" y="5786844"/>
            <a:ext cx="900000" cy="288000"/>
          </a:xfrm>
          <a:prstGeom prst="flowChartTerminator">
            <a:avLst/>
          </a:prstGeom>
          <a:solidFill>
            <a:srgbClr val="00B050">
              <a:alpha val="19000"/>
            </a:srgb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순서도: 수행의 시작/종료 31"/>
          <p:cNvSpPr/>
          <p:nvPr/>
        </p:nvSpPr>
        <p:spPr>
          <a:xfrm rot="5400000">
            <a:off x="3699469" y="3951881"/>
            <a:ext cx="405329" cy="323738"/>
          </a:xfrm>
          <a:prstGeom prst="flowChartTerminator">
            <a:avLst/>
          </a:prstGeom>
          <a:solidFill>
            <a:srgbClr val="CC00FF">
              <a:alpha val="19000"/>
            </a:srgb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1828803" y="1600203"/>
            <a:ext cx="4843463" cy="396875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  <a:extLst/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Prime </a:t>
            </a:r>
            <a:r>
              <a:rPr kumimoji="0" lang="en-US" altLang="ko-KR" sz="20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Implicants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and 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Minimum Solution</a:t>
            </a:r>
          </a:p>
        </p:txBody>
      </p:sp>
      <p:sp>
        <p:nvSpPr>
          <p:cNvPr id="29699" name="Rectangle 7"/>
          <p:cNvSpPr>
            <a:spLocks noGrp="1" noChangeArrowheads="1"/>
          </p:cNvSpPr>
          <p:nvPr>
            <p:ph type="title"/>
          </p:nvPr>
        </p:nvSpPr>
        <p:spPr>
          <a:xfrm>
            <a:off x="1908178" y="0"/>
            <a:ext cx="8435975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kumimoji="0" lang="en-US" altLang="ko-KR" sz="4000" dirty="0">
                <a:solidFill>
                  <a:srgbClr val="008000"/>
                </a:solidFill>
                <a:latin typeface="Arial Narrow" panose="020B0606020202030204" pitchFamily="34" charset="0"/>
              </a:rPr>
              <a:t>3.9	Determination of Minimum Expressions</a:t>
            </a:r>
            <a:br>
              <a:rPr kumimoji="0" lang="en-US" altLang="ko-KR" sz="4000" dirty="0">
                <a:solidFill>
                  <a:srgbClr val="008000"/>
                </a:solidFill>
                <a:latin typeface="Arial Narrow" panose="020B0606020202030204" pitchFamily="34" charset="0"/>
              </a:rPr>
            </a:br>
            <a:r>
              <a:rPr kumimoji="0" lang="en-US" altLang="ko-KR" sz="4000" dirty="0">
                <a:solidFill>
                  <a:srgbClr val="008000"/>
                </a:solidFill>
                <a:latin typeface="Arial Narrow" panose="020B0606020202030204" pitchFamily="34" charset="0"/>
              </a:rPr>
              <a:t>Using Essential Prime Implicants</a:t>
            </a:r>
          </a:p>
        </p:txBody>
      </p:sp>
      <p:grpSp>
        <p:nvGrpSpPr>
          <p:cNvPr id="29700" name="Group 15"/>
          <p:cNvGrpSpPr>
            <a:grpSpLocks/>
          </p:cNvGrpSpPr>
          <p:nvPr/>
        </p:nvGrpSpPr>
        <p:grpSpPr bwMode="auto">
          <a:xfrm>
            <a:off x="1631950" y="2565403"/>
            <a:ext cx="8915400" cy="3286125"/>
            <a:chOff x="68" y="1616"/>
            <a:chExt cx="5616" cy="2070"/>
          </a:xfrm>
        </p:grpSpPr>
        <p:pic>
          <p:nvPicPr>
            <p:cNvPr id="29701" name="Picture 5" descr="roth+f05-1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1616"/>
              <a:ext cx="5616" cy="20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702" name="Line 8"/>
            <p:cNvSpPr>
              <a:spLocks noChangeShapeType="1"/>
            </p:cNvSpPr>
            <p:nvPr/>
          </p:nvSpPr>
          <p:spPr bwMode="auto">
            <a:xfrm flipV="1">
              <a:off x="1927" y="2024"/>
              <a:ext cx="772" cy="771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29703" name="Text Box 9"/>
            <p:cNvSpPr txBox="1">
              <a:spLocks noChangeArrowheads="1"/>
            </p:cNvSpPr>
            <p:nvPr/>
          </p:nvSpPr>
          <p:spPr bwMode="auto">
            <a:xfrm>
              <a:off x="2653" y="1842"/>
              <a:ext cx="27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1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rPr>
                <a:t>ab</a:t>
              </a:r>
            </a:p>
          </p:txBody>
        </p:sp>
        <p:sp>
          <p:nvSpPr>
            <p:cNvPr id="29704" name="AutoShape 10"/>
            <p:cNvSpPr>
              <a:spLocks noChangeArrowheads="1"/>
            </p:cNvSpPr>
            <p:nvPr/>
          </p:nvSpPr>
          <p:spPr bwMode="auto">
            <a:xfrm rot="5400000">
              <a:off x="1010" y="2681"/>
              <a:ext cx="1588" cy="273"/>
            </a:xfrm>
            <a:prstGeom prst="flowChartTerminator">
              <a:avLst/>
            </a:prstGeom>
            <a:solidFill>
              <a:srgbClr val="3366FF">
                <a:alpha val="250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9705" name="AutoShape 11"/>
            <p:cNvSpPr>
              <a:spLocks noChangeArrowheads="1"/>
            </p:cNvSpPr>
            <p:nvPr/>
          </p:nvSpPr>
          <p:spPr bwMode="auto">
            <a:xfrm>
              <a:off x="811" y="2466"/>
              <a:ext cx="681" cy="273"/>
            </a:xfrm>
            <a:prstGeom prst="flowChartTerminator">
              <a:avLst/>
            </a:prstGeom>
            <a:solidFill>
              <a:srgbClr val="3366FF">
                <a:alpha val="25098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9706" name="AutoShape 13"/>
            <p:cNvSpPr>
              <a:spLocks noChangeArrowheads="1"/>
            </p:cNvSpPr>
            <p:nvPr/>
          </p:nvSpPr>
          <p:spPr bwMode="auto">
            <a:xfrm>
              <a:off x="657" y="2910"/>
              <a:ext cx="408" cy="273"/>
            </a:xfrm>
            <a:prstGeom prst="flowChartDelay">
              <a:avLst/>
            </a:prstGeom>
            <a:solidFill>
              <a:srgbClr val="3366FF">
                <a:alpha val="2784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29707" name="AutoShape 14"/>
            <p:cNvSpPr>
              <a:spLocks noChangeArrowheads="1"/>
            </p:cNvSpPr>
            <p:nvPr/>
          </p:nvSpPr>
          <p:spPr bwMode="auto">
            <a:xfrm rot="10800000">
              <a:off x="2097" y="2898"/>
              <a:ext cx="408" cy="273"/>
            </a:xfrm>
            <a:prstGeom prst="flowChartDelay">
              <a:avLst/>
            </a:prstGeom>
            <a:solidFill>
              <a:srgbClr val="3366FF">
                <a:alpha val="27843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3"/>
          <p:cNvSpPr txBox="1">
            <a:spLocks noChangeArrowheads="1"/>
          </p:cNvSpPr>
          <p:nvPr/>
        </p:nvSpPr>
        <p:spPr bwMode="auto">
          <a:xfrm>
            <a:off x="1919288" y="1412878"/>
            <a:ext cx="6985000" cy="396875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  <a:extLst/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Systematic Procedure for Selecting Prime Implicants</a:t>
            </a:r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title"/>
          </p:nvPr>
        </p:nvSpPr>
        <p:spPr>
          <a:xfrm>
            <a:off x="1908178" y="0"/>
            <a:ext cx="8435975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kumimoji="0" lang="en-US" altLang="ko-KR" sz="4000" dirty="0">
                <a:solidFill>
                  <a:srgbClr val="008000"/>
                </a:solidFill>
                <a:latin typeface="Arial Narrow" panose="020B0606020202030204" pitchFamily="34" charset="0"/>
              </a:rPr>
              <a:t>3.9	Determination of Minimum Expressions</a:t>
            </a:r>
            <a:br>
              <a:rPr kumimoji="0" lang="en-US" altLang="ko-KR" sz="4000" dirty="0">
                <a:solidFill>
                  <a:srgbClr val="008000"/>
                </a:solidFill>
                <a:latin typeface="Arial Narrow" panose="020B0606020202030204" pitchFamily="34" charset="0"/>
              </a:rPr>
            </a:br>
            <a:r>
              <a:rPr kumimoji="0" lang="en-US" altLang="ko-KR" sz="4000" dirty="0">
                <a:solidFill>
                  <a:srgbClr val="008000"/>
                </a:solidFill>
                <a:latin typeface="Arial Narrow" panose="020B0606020202030204" pitchFamily="34" charset="0"/>
              </a:rPr>
              <a:t>Using Essential Prime Implicants</a:t>
            </a:r>
          </a:p>
        </p:txBody>
      </p:sp>
      <p:sp>
        <p:nvSpPr>
          <p:cNvPr id="30724" name="Text Box 10"/>
          <p:cNvSpPr txBox="1">
            <a:spLocks noChangeArrowheads="1"/>
          </p:cNvSpPr>
          <p:nvPr/>
        </p:nvSpPr>
        <p:spPr bwMode="auto">
          <a:xfrm>
            <a:off x="3287713" y="6021391"/>
            <a:ext cx="2228850" cy="396875"/>
          </a:xfrm>
          <a:prstGeom prst="rect">
            <a:avLst/>
          </a:prstGeom>
          <a:solidFill>
            <a:srgbClr val="00FF00">
              <a:alpha val="4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CD</a:t>
            </a: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is chosen first </a:t>
            </a:r>
          </a:p>
        </p:txBody>
      </p:sp>
      <p:sp>
        <p:nvSpPr>
          <p:cNvPr id="30725" name="Text Box 11"/>
          <p:cNvSpPr txBox="1">
            <a:spLocks noChangeArrowheads="1"/>
          </p:cNvSpPr>
          <p:nvPr/>
        </p:nvSpPr>
        <p:spPr bwMode="auto">
          <a:xfrm>
            <a:off x="7175503" y="6021391"/>
            <a:ext cx="3184525" cy="396875"/>
          </a:xfrm>
          <a:prstGeom prst="rect">
            <a:avLst/>
          </a:prstGeom>
          <a:solidFill>
            <a:srgbClr val="00FF00">
              <a:alpha val="4509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Other PI’s are chosen first </a:t>
            </a:r>
          </a:p>
        </p:txBody>
      </p:sp>
      <p:grpSp>
        <p:nvGrpSpPr>
          <p:cNvPr id="30726" name="Group 17"/>
          <p:cNvGrpSpPr>
            <a:grpSpLocks/>
          </p:cNvGrpSpPr>
          <p:nvPr/>
        </p:nvGrpSpPr>
        <p:grpSpPr bwMode="auto">
          <a:xfrm>
            <a:off x="2495550" y="2060575"/>
            <a:ext cx="7416800" cy="3905250"/>
            <a:chOff x="612" y="1298"/>
            <a:chExt cx="4672" cy="2460"/>
          </a:xfrm>
        </p:grpSpPr>
        <p:pic>
          <p:nvPicPr>
            <p:cNvPr id="30727" name="Picture 4" descr="roth+f05-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" y="1298"/>
              <a:ext cx="4672" cy="2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728" name="Rectangle 12"/>
            <p:cNvSpPr>
              <a:spLocks noChangeArrowheads="1"/>
            </p:cNvSpPr>
            <p:nvPr/>
          </p:nvSpPr>
          <p:spPr bwMode="auto">
            <a:xfrm>
              <a:off x="1310" y="3385"/>
              <a:ext cx="227" cy="181"/>
            </a:xfrm>
            <a:prstGeom prst="rect">
              <a:avLst/>
            </a:prstGeom>
            <a:solidFill>
              <a:srgbClr val="00FF00">
                <a:alpha val="2392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30729" name="Rectangle 13"/>
            <p:cNvSpPr>
              <a:spLocks noChangeArrowheads="1"/>
            </p:cNvSpPr>
            <p:nvPr/>
          </p:nvSpPr>
          <p:spPr bwMode="auto">
            <a:xfrm>
              <a:off x="1423" y="1967"/>
              <a:ext cx="362" cy="362"/>
            </a:xfrm>
            <a:prstGeom prst="rect">
              <a:avLst/>
            </a:prstGeom>
            <a:solidFill>
              <a:srgbClr val="3366FF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30730" name="Rectangle 14"/>
            <p:cNvSpPr>
              <a:spLocks noChangeArrowheads="1"/>
            </p:cNvSpPr>
            <p:nvPr/>
          </p:nvSpPr>
          <p:spPr bwMode="auto">
            <a:xfrm>
              <a:off x="1791" y="2704"/>
              <a:ext cx="362" cy="362"/>
            </a:xfrm>
            <a:prstGeom prst="rect">
              <a:avLst/>
            </a:prstGeom>
            <a:solidFill>
              <a:srgbClr val="3366FF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30731" name="Rectangle 15"/>
            <p:cNvSpPr>
              <a:spLocks noChangeArrowheads="1"/>
            </p:cNvSpPr>
            <p:nvPr/>
          </p:nvSpPr>
          <p:spPr bwMode="auto">
            <a:xfrm>
              <a:off x="1066" y="2704"/>
              <a:ext cx="362" cy="362"/>
            </a:xfrm>
            <a:prstGeom prst="rect">
              <a:avLst/>
            </a:prstGeom>
            <a:solidFill>
              <a:srgbClr val="3366FF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30732" name="Rectangle 16"/>
            <p:cNvSpPr>
              <a:spLocks noChangeArrowheads="1"/>
            </p:cNvSpPr>
            <p:nvPr/>
          </p:nvSpPr>
          <p:spPr bwMode="auto">
            <a:xfrm>
              <a:off x="1066" y="2329"/>
              <a:ext cx="1451" cy="363"/>
            </a:xfrm>
            <a:prstGeom prst="rect">
              <a:avLst/>
            </a:prstGeom>
            <a:solidFill>
              <a:srgbClr val="00FF00">
                <a:alpha val="2392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</p:grpSp>
      <p:sp>
        <p:nvSpPr>
          <p:cNvPr id="13" name="순서도: 대체 처리 12"/>
          <p:cNvSpPr/>
          <p:nvPr/>
        </p:nvSpPr>
        <p:spPr>
          <a:xfrm>
            <a:off x="8156312" y="3193288"/>
            <a:ext cx="1008000" cy="1008000"/>
          </a:xfrm>
          <a:prstGeom prst="flowChartAlternateProcess">
            <a:avLst/>
          </a:prstGeom>
          <a:solidFill>
            <a:srgbClr val="00B050">
              <a:alpha val="20000"/>
            </a:srgb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1919288" y="1412875"/>
            <a:ext cx="8208962" cy="762000"/>
          </a:xfrm>
          <a:prstGeom prst="rect">
            <a:avLst/>
          </a:prstGeom>
          <a:noFill/>
          <a:ln>
            <a:solidFill>
              <a:srgbClr val="00B050"/>
            </a:solidFill>
          </a:ln>
          <a:effectLst/>
          <a:extLst/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Essential Prime </a:t>
            </a:r>
            <a:r>
              <a:rPr kumimoji="0" lang="en-US" altLang="ko-KR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Implicants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(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EPI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)</a:t>
            </a:r>
          </a:p>
          <a:p>
            <a:pPr marL="457200" marR="0" lvl="1" indent="0" algn="l" defTabSz="4572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If a </a:t>
            </a:r>
            <a:r>
              <a:rPr kumimoji="0" lang="en-US" altLang="ko-KR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minterm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is 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covered by only one PI</a:t>
            </a: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, the PI is said to be an EPI</a:t>
            </a:r>
          </a:p>
        </p:txBody>
      </p:sp>
      <p:sp>
        <p:nvSpPr>
          <p:cNvPr id="31747" name="Rectangle 4"/>
          <p:cNvSpPr>
            <a:spLocks noGrp="1" noChangeArrowheads="1"/>
          </p:cNvSpPr>
          <p:nvPr>
            <p:ph type="title"/>
          </p:nvPr>
        </p:nvSpPr>
        <p:spPr>
          <a:xfrm>
            <a:off x="1908178" y="0"/>
            <a:ext cx="8435975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kumimoji="0" lang="en-US" altLang="ko-KR" sz="4000" dirty="0">
                <a:solidFill>
                  <a:srgbClr val="008000"/>
                </a:solidFill>
                <a:latin typeface="Arial Narrow" panose="020B0606020202030204" pitchFamily="34" charset="0"/>
              </a:rPr>
              <a:t>3.9	Determination of Minimum Expressions</a:t>
            </a:r>
            <a:br>
              <a:rPr kumimoji="0" lang="en-US" altLang="ko-KR" sz="4000" dirty="0">
                <a:solidFill>
                  <a:srgbClr val="008000"/>
                </a:solidFill>
                <a:latin typeface="Arial Narrow" panose="020B0606020202030204" pitchFamily="34" charset="0"/>
              </a:rPr>
            </a:br>
            <a:r>
              <a:rPr kumimoji="0" lang="en-US" altLang="ko-KR" sz="4000" dirty="0">
                <a:solidFill>
                  <a:srgbClr val="008000"/>
                </a:solidFill>
                <a:latin typeface="Arial Narrow" panose="020B0606020202030204" pitchFamily="34" charset="0"/>
              </a:rPr>
              <a:t>Using Essential Prime Implicants</a:t>
            </a:r>
          </a:p>
        </p:txBody>
      </p:sp>
      <p:pic>
        <p:nvPicPr>
          <p:cNvPr id="31748" name="Picture 17" descr="roth+f05-17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2492378"/>
            <a:ext cx="7620000" cy="401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9543" name="Group 39"/>
          <p:cNvGrpSpPr>
            <a:grpSpLocks/>
          </p:cNvGrpSpPr>
          <p:nvPr/>
        </p:nvGrpSpPr>
        <p:grpSpPr bwMode="auto">
          <a:xfrm>
            <a:off x="3613153" y="3284541"/>
            <a:ext cx="5578475" cy="1468437"/>
            <a:chOff x="1316" y="2069"/>
            <a:chExt cx="3514" cy="925"/>
          </a:xfrm>
        </p:grpSpPr>
        <p:sp>
          <p:nvSpPr>
            <p:cNvPr id="31762" name="Rectangle 20"/>
            <p:cNvSpPr>
              <a:spLocks noChangeArrowheads="1"/>
            </p:cNvSpPr>
            <p:nvPr/>
          </p:nvSpPr>
          <p:spPr bwMode="auto">
            <a:xfrm>
              <a:off x="1316" y="2263"/>
              <a:ext cx="362" cy="363"/>
            </a:xfrm>
            <a:prstGeom prst="rect">
              <a:avLst/>
            </a:prstGeom>
            <a:solidFill>
              <a:srgbClr val="3366FF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31763" name="Text Box 23"/>
            <p:cNvSpPr txBox="1">
              <a:spLocks noChangeArrowheads="1"/>
            </p:cNvSpPr>
            <p:nvPr/>
          </p:nvSpPr>
          <p:spPr bwMode="auto">
            <a:xfrm>
              <a:off x="2608" y="2069"/>
              <a:ext cx="28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1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rPr>
                <a:t>m</a:t>
              </a:r>
              <a:r>
                <a:rPr kumimoji="1" lang="en-US" altLang="ko-KR" sz="2000" b="0" i="0" u="none" strike="noStrike" kern="1200" cap="none" spc="0" normalizeH="0" baseline="-2500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rPr>
                <a:t>5</a:t>
              </a:r>
            </a:p>
          </p:txBody>
        </p:sp>
        <p:sp>
          <p:nvSpPr>
            <p:cNvPr id="31764" name="Line 24"/>
            <p:cNvSpPr>
              <a:spLocks noChangeShapeType="1"/>
            </p:cNvSpPr>
            <p:nvPr/>
          </p:nvSpPr>
          <p:spPr bwMode="auto">
            <a:xfrm flipH="1">
              <a:off x="1746" y="2193"/>
              <a:ext cx="862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1765" name="Line 25"/>
            <p:cNvSpPr>
              <a:spLocks noChangeShapeType="1"/>
            </p:cNvSpPr>
            <p:nvPr/>
          </p:nvSpPr>
          <p:spPr bwMode="auto">
            <a:xfrm flipH="1">
              <a:off x="1565" y="2205"/>
              <a:ext cx="181" cy="18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1766" name="Rectangle 32"/>
            <p:cNvSpPr>
              <a:spLocks noChangeArrowheads="1"/>
            </p:cNvSpPr>
            <p:nvPr/>
          </p:nvSpPr>
          <p:spPr bwMode="auto">
            <a:xfrm>
              <a:off x="4105" y="2269"/>
              <a:ext cx="725" cy="725"/>
            </a:xfrm>
            <a:prstGeom prst="rect">
              <a:avLst/>
            </a:prstGeom>
            <a:solidFill>
              <a:srgbClr val="3366FF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</p:grpSp>
      <p:grpSp>
        <p:nvGrpSpPr>
          <p:cNvPr id="149545" name="Group 41"/>
          <p:cNvGrpSpPr>
            <a:grpSpLocks/>
          </p:cNvGrpSpPr>
          <p:nvPr/>
        </p:nvGrpSpPr>
        <p:grpSpPr bwMode="auto">
          <a:xfrm>
            <a:off x="4214813" y="4202113"/>
            <a:ext cx="5605462" cy="1643062"/>
            <a:chOff x="1695" y="2647"/>
            <a:chExt cx="3531" cy="1035"/>
          </a:xfrm>
        </p:grpSpPr>
        <p:sp>
          <p:nvSpPr>
            <p:cNvPr id="31758" name="Rectangle 19"/>
            <p:cNvSpPr>
              <a:spLocks noChangeArrowheads="1"/>
            </p:cNvSpPr>
            <p:nvPr/>
          </p:nvSpPr>
          <p:spPr bwMode="auto">
            <a:xfrm>
              <a:off x="1695" y="3016"/>
              <a:ext cx="362" cy="363"/>
            </a:xfrm>
            <a:prstGeom prst="rect">
              <a:avLst/>
            </a:prstGeom>
            <a:solidFill>
              <a:srgbClr val="00FF00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31759" name="Text Box 22"/>
            <p:cNvSpPr txBox="1">
              <a:spLocks noChangeArrowheads="1"/>
            </p:cNvSpPr>
            <p:nvPr/>
          </p:nvSpPr>
          <p:spPr bwMode="auto">
            <a:xfrm>
              <a:off x="1927" y="3430"/>
              <a:ext cx="34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1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rPr>
                <a:t>m</a:t>
              </a:r>
              <a:r>
                <a:rPr kumimoji="1" lang="en-US" altLang="ko-KR" sz="2000" b="0" i="0" u="none" strike="noStrike" kern="1200" cap="none" spc="0" normalizeH="0" baseline="-2500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rPr>
                <a:t>14</a:t>
              </a:r>
            </a:p>
          </p:txBody>
        </p:sp>
        <p:sp>
          <p:nvSpPr>
            <p:cNvPr id="31760" name="Line 28"/>
            <p:cNvSpPr>
              <a:spLocks noChangeShapeType="1"/>
            </p:cNvSpPr>
            <p:nvPr/>
          </p:nvSpPr>
          <p:spPr bwMode="auto">
            <a:xfrm flipH="1" flipV="1">
              <a:off x="1927" y="3294"/>
              <a:ext cx="91" cy="22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1761" name="Rectangle 33"/>
            <p:cNvSpPr>
              <a:spLocks noChangeArrowheads="1"/>
            </p:cNvSpPr>
            <p:nvPr/>
          </p:nvSpPr>
          <p:spPr bwMode="auto">
            <a:xfrm>
              <a:off x="4456" y="2647"/>
              <a:ext cx="770" cy="726"/>
            </a:xfrm>
            <a:prstGeom prst="rect">
              <a:avLst/>
            </a:prstGeom>
            <a:solidFill>
              <a:srgbClr val="00FF00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</p:grpSp>
      <p:grpSp>
        <p:nvGrpSpPr>
          <p:cNvPr id="149544" name="Group 40"/>
          <p:cNvGrpSpPr>
            <a:grpSpLocks/>
          </p:cNvGrpSpPr>
          <p:nvPr/>
        </p:nvGrpSpPr>
        <p:grpSpPr bwMode="auto">
          <a:xfrm>
            <a:off x="2835275" y="4202113"/>
            <a:ext cx="6959600" cy="1712912"/>
            <a:chOff x="826" y="2647"/>
            <a:chExt cx="4384" cy="1079"/>
          </a:xfrm>
        </p:grpSpPr>
        <p:sp>
          <p:nvSpPr>
            <p:cNvPr id="31753" name="Rectangle 18"/>
            <p:cNvSpPr>
              <a:spLocks noChangeArrowheads="1"/>
            </p:cNvSpPr>
            <p:nvPr/>
          </p:nvSpPr>
          <p:spPr bwMode="auto">
            <a:xfrm>
              <a:off x="942" y="3016"/>
              <a:ext cx="362" cy="363"/>
            </a:xfrm>
            <a:prstGeom prst="rect">
              <a:avLst/>
            </a:prstGeom>
            <a:solidFill>
              <a:srgbClr val="FF00FF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31754" name="Text Box 21"/>
            <p:cNvSpPr txBox="1">
              <a:spLocks noChangeArrowheads="1"/>
            </p:cNvSpPr>
            <p:nvPr/>
          </p:nvSpPr>
          <p:spPr bwMode="auto">
            <a:xfrm>
              <a:off x="826" y="3474"/>
              <a:ext cx="28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1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rPr>
                <a:t>m</a:t>
              </a:r>
              <a:r>
                <a:rPr kumimoji="1" lang="en-US" altLang="ko-KR" sz="2000" b="0" i="0" u="none" strike="noStrike" kern="1200" cap="none" spc="0" normalizeH="0" baseline="-2500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rPr>
                <a:t>2</a:t>
              </a:r>
            </a:p>
          </p:txBody>
        </p:sp>
        <p:sp>
          <p:nvSpPr>
            <p:cNvPr id="31755" name="Line 26"/>
            <p:cNvSpPr>
              <a:spLocks noChangeShapeType="1"/>
            </p:cNvSpPr>
            <p:nvPr/>
          </p:nvSpPr>
          <p:spPr bwMode="auto">
            <a:xfrm flipV="1">
              <a:off x="975" y="3294"/>
              <a:ext cx="91" cy="27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1756" name="Rectangle 34"/>
            <p:cNvSpPr>
              <a:spLocks noChangeArrowheads="1"/>
            </p:cNvSpPr>
            <p:nvPr/>
          </p:nvSpPr>
          <p:spPr bwMode="auto">
            <a:xfrm>
              <a:off x="3714" y="2647"/>
              <a:ext cx="362" cy="726"/>
            </a:xfrm>
            <a:prstGeom prst="rect">
              <a:avLst/>
            </a:prstGeom>
            <a:solidFill>
              <a:srgbClr val="FF00FF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31757" name="Rectangle 35"/>
            <p:cNvSpPr>
              <a:spLocks noChangeArrowheads="1"/>
            </p:cNvSpPr>
            <p:nvPr/>
          </p:nvSpPr>
          <p:spPr bwMode="auto">
            <a:xfrm>
              <a:off x="4848" y="2647"/>
              <a:ext cx="362" cy="726"/>
            </a:xfrm>
            <a:prstGeom prst="rect">
              <a:avLst/>
            </a:prstGeom>
            <a:solidFill>
              <a:srgbClr val="FF00FF">
                <a:alpha val="30196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</p:grpSp>
      <p:sp>
        <p:nvSpPr>
          <p:cNvPr id="149540" name="Text Box 36"/>
          <p:cNvSpPr txBox="1">
            <a:spLocks noChangeArrowheads="1"/>
          </p:cNvSpPr>
          <p:nvPr/>
        </p:nvSpPr>
        <p:spPr bwMode="auto">
          <a:xfrm>
            <a:off x="5448300" y="5516566"/>
            <a:ext cx="2146300" cy="396875"/>
          </a:xfrm>
          <a:prstGeom prst="rect">
            <a:avLst/>
          </a:prstGeom>
          <a:solidFill>
            <a:srgbClr val="EDF0A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BD, B’C, AC</a:t>
            </a: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: </a:t>
            </a:r>
            <a:r>
              <a:rPr kumimoji="1" lang="en-US" altLang="ko-KR" sz="20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EPI</a:t>
            </a: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7"/>
          <p:cNvSpPr>
            <a:spLocks noChangeArrowheads="1"/>
          </p:cNvSpPr>
          <p:nvPr/>
        </p:nvSpPr>
        <p:spPr bwMode="auto">
          <a:xfrm>
            <a:off x="1524000" y="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ctr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 Narrow" panose="020B0606020202030204" pitchFamily="34" charset="0"/>
                <a:ea typeface="굴림" panose="020B0600000101010101" pitchFamily="50" charset="-127"/>
                <a:cs typeface="+mn-cs"/>
              </a:rPr>
              <a:t>3.9	Determination of Minimum Expressions</a:t>
            </a:r>
            <a:b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 Narrow" panose="020B0606020202030204" pitchFamily="34" charset="0"/>
                <a:ea typeface="굴림" panose="020B0600000101010101" pitchFamily="50" charset="-127"/>
                <a:cs typeface="+mn-cs"/>
              </a:rPr>
            </a:b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 Narrow" panose="020B0606020202030204" pitchFamily="34" charset="0"/>
                <a:ea typeface="굴림" panose="020B0600000101010101" pitchFamily="50" charset="-127"/>
                <a:cs typeface="+mn-cs"/>
              </a:rPr>
              <a:t>Using Essential Prime Implicants</a:t>
            </a:r>
          </a:p>
        </p:txBody>
      </p:sp>
      <p:sp>
        <p:nvSpPr>
          <p:cNvPr id="32855" name="Text Box 78"/>
          <p:cNvSpPr txBox="1">
            <a:spLocks noChangeArrowheads="1"/>
          </p:cNvSpPr>
          <p:nvPr/>
        </p:nvSpPr>
        <p:spPr bwMode="auto">
          <a:xfrm>
            <a:off x="5663630" y="1773241"/>
            <a:ext cx="4726690" cy="396875"/>
          </a:xfrm>
          <a:prstGeom prst="rect">
            <a:avLst/>
          </a:prstGeom>
          <a:noFill/>
          <a:ln w="9525">
            <a:solidFill>
              <a:srgbClr val="92D05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Procedure for Selecting</a:t>
            </a:r>
            <a:r>
              <a:rPr kumimoji="0" lang="en-US" altLang="ko-KR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 EPI</a:t>
            </a: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32856" name="Text Box 79"/>
          <p:cNvSpPr txBox="1">
            <a:spLocks noChangeArrowheads="1"/>
          </p:cNvSpPr>
          <p:nvPr/>
        </p:nvSpPr>
        <p:spPr bwMode="auto">
          <a:xfrm>
            <a:off x="5663629" y="2205041"/>
            <a:ext cx="4752205" cy="1785104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8001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2573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7145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1717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342900" marR="0" lvl="0" indent="-342900" algn="l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Loop all PI</a:t>
            </a:r>
          </a:p>
          <a:p>
            <a:pPr marL="342900" marR="0" lvl="0" indent="-342900" algn="l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Find minterm covered by </a:t>
            </a:r>
            <a:r>
              <a:rPr kumimoji="1" lang="en-US" altLang="ko-KR" sz="2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only one PI</a:t>
            </a:r>
          </a:p>
          <a:p>
            <a:pPr marL="342900" marR="0" lvl="0" indent="-342900" algn="l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Select that PI as an EPI</a:t>
            </a:r>
          </a:p>
          <a:p>
            <a:pPr marL="342900" marR="0" lvl="0" indent="-342900" algn="l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Repeat step 2 and 3</a:t>
            </a:r>
          </a:p>
        </p:txBody>
      </p:sp>
      <p:sp>
        <p:nvSpPr>
          <p:cNvPr id="153682" name="Text Box 82"/>
          <p:cNvSpPr txBox="1">
            <a:spLocks noChangeArrowheads="1"/>
          </p:cNvSpPr>
          <p:nvPr/>
        </p:nvSpPr>
        <p:spPr bwMode="auto">
          <a:xfrm>
            <a:off x="5663630" y="4293096"/>
            <a:ext cx="4752204" cy="1311275"/>
          </a:xfrm>
          <a:prstGeom prst="rect">
            <a:avLst/>
          </a:prstGeom>
          <a:solidFill>
            <a:srgbClr val="99FF99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 marL="3429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8001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2573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7145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1717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342900" marR="0" lvl="0" indent="-342900" algn="l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1.</a:t>
            </a:r>
            <a:r>
              <a:rPr kumimoji="1" lang="en-US" altLang="ko-KR" sz="2000" b="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  </a:t>
            </a:r>
            <a:r>
              <a:rPr kumimoji="1" lang="en-US" altLang="ko-KR" sz="20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m</a:t>
            </a:r>
            <a:r>
              <a:rPr kumimoji="1" lang="en-US" altLang="ko-KR" sz="2000" b="1" i="0" u="none" strike="noStrike" kern="120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4</a:t>
            </a: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is covered by only </a:t>
            </a:r>
            <a:r>
              <a:rPr kumimoji="1" lang="en-US" altLang="ko-KR" sz="20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BC’</a:t>
            </a:r>
          </a:p>
          <a:p>
            <a:pPr marL="342900" marR="0" lvl="0" indent="-342900" algn="l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2. </a:t>
            </a:r>
            <a:r>
              <a:rPr kumimoji="1" lang="en-US" altLang="ko-KR" sz="2000" b="0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</a:t>
            </a:r>
            <a:r>
              <a:rPr kumimoji="1" lang="en-US" altLang="ko-KR" sz="20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m</a:t>
            </a:r>
            <a:r>
              <a:rPr kumimoji="1" lang="en-US" altLang="ko-KR" sz="2000" b="1" i="0" u="none" strike="noStrike" kern="120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10</a:t>
            </a: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is covered by only </a:t>
            </a:r>
            <a:r>
              <a:rPr kumimoji="1" lang="en-US" altLang="ko-KR" sz="20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AC</a:t>
            </a:r>
          </a:p>
          <a:p>
            <a:pPr marL="342900" marR="0" lvl="0" indent="-342900" algn="l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3.  </a:t>
            </a:r>
            <a:r>
              <a:rPr kumimoji="1" lang="en-US" altLang="ko-KR" sz="20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BC’</a:t>
            </a: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and </a:t>
            </a:r>
            <a:r>
              <a:rPr kumimoji="1" lang="en-US" altLang="ko-KR" sz="20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AC</a:t>
            </a: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are EPI</a:t>
            </a:r>
          </a:p>
        </p:txBody>
      </p:sp>
      <p:grpSp>
        <p:nvGrpSpPr>
          <p:cNvPr id="153765" name="Group 165"/>
          <p:cNvGrpSpPr>
            <a:grpSpLocks/>
          </p:cNvGrpSpPr>
          <p:nvPr/>
        </p:nvGrpSpPr>
        <p:grpSpPr bwMode="auto">
          <a:xfrm>
            <a:off x="1415480" y="2205041"/>
            <a:ext cx="4151312" cy="3781425"/>
            <a:chOff x="431" y="1389"/>
            <a:chExt cx="2615" cy="2382"/>
          </a:xfrm>
        </p:grpSpPr>
        <p:grpSp>
          <p:nvGrpSpPr>
            <p:cNvPr id="32774" name="Group 83"/>
            <p:cNvGrpSpPr>
              <a:grpSpLocks/>
            </p:cNvGrpSpPr>
            <p:nvPr/>
          </p:nvGrpSpPr>
          <p:grpSpPr bwMode="auto">
            <a:xfrm>
              <a:off x="431" y="1434"/>
              <a:ext cx="2615" cy="1971"/>
              <a:chOff x="431" y="1434"/>
              <a:chExt cx="2615" cy="1971"/>
            </a:xfrm>
          </p:grpSpPr>
          <p:grpSp>
            <p:nvGrpSpPr>
              <p:cNvPr id="32779" name="Group 84"/>
              <p:cNvGrpSpPr>
                <a:grpSpLocks/>
              </p:cNvGrpSpPr>
              <p:nvPr/>
            </p:nvGrpSpPr>
            <p:grpSpPr bwMode="auto">
              <a:xfrm>
                <a:off x="531" y="1434"/>
                <a:ext cx="2158" cy="1971"/>
                <a:chOff x="531" y="1434"/>
                <a:chExt cx="2158" cy="1971"/>
              </a:xfrm>
            </p:grpSpPr>
            <p:grpSp>
              <p:nvGrpSpPr>
                <p:cNvPr id="32801" name="Group 85"/>
                <p:cNvGrpSpPr>
                  <a:grpSpLocks/>
                </p:cNvGrpSpPr>
                <p:nvPr/>
              </p:nvGrpSpPr>
              <p:grpSpPr bwMode="auto">
                <a:xfrm>
                  <a:off x="531" y="1434"/>
                  <a:ext cx="2123" cy="1950"/>
                  <a:chOff x="531" y="1434"/>
                  <a:chExt cx="2123" cy="1950"/>
                </a:xfrm>
              </p:grpSpPr>
              <p:sp>
                <p:nvSpPr>
                  <p:cNvPr id="32818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2234" y="2999"/>
                    <a:ext cx="420" cy="38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latinLnBrk="1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marL="0" marR="0" lvl="0" indent="0" algn="l" defTabSz="457200" rtl="0" eaLnBrk="1" fontAlgn="auto" latinLnBrk="1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ko-KR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굴림" panose="020B0600000101010101" pitchFamily="50" charset="-127"/>
                      <a:ea typeface="굴림" panose="020B0600000101010101" pitchFamily="50" charset="-127"/>
                      <a:cs typeface="+mn-cs"/>
                    </a:endParaRPr>
                  </a:p>
                </p:txBody>
              </p:sp>
              <p:sp>
                <p:nvSpPr>
                  <p:cNvPr id="32819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1815" y="2999"/>
                    <a:ext cx="419" cy="38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latinLnBrk="1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marL="0" marR="0" lvl="0" indent="0" algn="l" defTabSz="457200" rtl="0" eaLnBrk="1" fontAlgn="auto" latinLnBrk="1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ko-KR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굴림" panose="020B0600000101010101" pitchFamily="50" charset="-127"/>
                      <a:ea typeface="굴림" panose="020B0600000101010101" pitchFamily="50" charset="-127"/>
                      <a:cs typeface="+mn-cs"/>
                    </a:endParaRPr>
                  </a:p>
                </p:txBody>
              </p:sp>
              <p:sp>
                <p:nvSpPr>
                  <p:cNvPr id="32820" name="Rectangle 88"/>
                  <p:cNvSpPr>
                    <a:spLocks noChangeArrowheads="1"/>
                  </p:cNvSpPr>
                  <p:nvPr/>
                </p:nvSpPr>
                <p:spPr bwMode="auto">
                  <a:xfrm>
                    <a:off x="1395" y="2999"/>
                    <a:ext cx="420" cy="38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latinLnBrk="1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marL="0" marR="0" lvl="0" indent="0" algn="l" defTabSz="457200" rtl="0" eaLnBrk="1" fontAlgn="auto" latinLnBrk="1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ko-KR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굴림" panose="020B0600000101010101" pitchFamily="50" charset="-127"/>
                      <a:ea typeface="굴림" panose="020B0600000101010101" pitchFamily="50" charset="-127"/>
                      <a:cs typeface="+mn-cs"/>
                    </a:endParaRPr>
                  </a:p>
                </p:txBody>
              </p:sp>
              <p:sp>
                <p:nvSpPr>
                  <p:cNvPr id="32821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975" y="2999"/>
                    <a:ext cx="420" cy="38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latinLnBrk="1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marL="0" marR="0" lvl="0" indent="0" algn="l" defTabSz="457200" rtl="0" eaLnBrk="1" fontAlgn="auto" latinLnBrk="1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ko-KR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굴림" panose="020B0600000101010101" pitchFamily="50" charset="-127"/>
                      <a:ea typeface="굴림" panose="020B0600000101010101" pitchFamily="50" charset="-127"/>
                      <a:cs typeface="+mn-cs"/>
                    </a:endParaRPr>
                  </a:p>
                </p:txBody>
              </p:sp>
              <p:sp>
                <p:nvSpPr>
                  <p:cNvPr id="32822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2234" y="2613"/>
                    <a:ext cx="420" cy="3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latinLnBrk="1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marL="0" marR="0" lvl="0" indent="0" algn="l" defTabSz="457200" rtl="0" eaLnBrk="1" fontAlgn="auto" latinLnBrk="1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ko-KR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굴림" panose="020B0600000101010101" pitchFamily="50" charset="-127"/>
                      <a:ea typeface="굴림" panose="020B0600000101010101" pitchFamily="50" charset="-127"/>
                      <a:cs typeface="+mn-cs"/>
                    </a:endParaRPr>
                  </a:p>
                </p:txBody>
              </p:sp>
              <p:sp>
                <p:nvSpPr>
                  <p:cNvPr id="32823" name="Rectangle 91"/>
                  <p:cNvSpPr>
                    <a:spLocks noChangeArrowheads="1"/>
                  </p:cNvSpPr>
                  <p:nvPr/>
                </p:nvSpPr>
                <p:spPr bwMode="auto">
                  <a:xfrm>
                    <a:off x="1815" y="2613"/>
                    <a:ext cx="419" cy="3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latinLnBrk="1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marL="0" marR="0" lvl="0" indent="0" algn="l" defTabSz="457200" rtl="0" eaLnBrk="1" fontAlgn="auto" latinLnBrk="1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ko-KR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굴림" panose="020B0600000101010101" pitchFamily="50" charset="-127"/>
                      <a:ea typeface="굴림" panose="020B0600000101010101" pitchFamily="50" charset="-127"/>
                      <a:cs typeface="+mn-cs"/>
                    </a:endParaRPr>
                  </a:p>
                </p:txBody>
              </p:sp>
              <p:sp>
                <p:nvSpPr>
                  <p:cNvPr id="32824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1395" y="2613"/>
                    <a:ext cx="420" cy="3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latinLnBrk="1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marL="0" marR="0" lvl="0" indent="0" algn="l" defTabSz="457200" rtl="0" eaLnBrk="1" fontAlgn="auto" latinLnBrk="1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ko-KR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굴림" panose="020B0600000101010101" pitchFamily="50" charset="-127"/>
                      <a:ea typeface="굴림" panose="020B0600000101010101" pitchFamily="50" charset="-127"/>
                      <a:cs typeface="+mn-cs"/>
                    </a:endParaRPr>
                  </a:p>
                </p:txBody>
              </p:sp>
              <p:sp>
                <p:nvSpPr>
                  <p:cNvPr id="32825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975" y="2613"/>
                    <a:ext cx="420" cy="3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latinLnBrk="1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marL="0" marR="0" lvl="0" indent="0" algn="l" defTabSz="457200" rtl="0" eaLnBrk="1" fontAlgn="auto" latinLnBrk="1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ko-KR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굴림" panose="020B0600000101010101" pitchFamily="50" charset="-127"/>
                      <a:ea typeface="굴림" panose="020B0600000101010101" pitchFamily="50" charset="-127"/>
                      <a:cs typeface="+mn-cs"/>
                    </a:endParaRPr>
                  </a:p>
                </p:txBody>
              </p:sp>
              <p:sp>
                <p:nvSpPr>
                  <p:cNvPr id="32826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2234" y="2228"/>
                    <a:ext cx="420" cy="38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latinLnBrk="1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marL="0" marR="0" lvl="0" indent="0" algn="l" defTabSz="457200" rtl="0" eaLnBrk="1" fontAlgn="auto" latinLnBrk="1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ko-KR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굴림" panose="020B0600000101010101" pitchFamily="50" charset="-127"/>
                      <a:ea typeface="굴림" panose="020B0600000101010101" pitchFamily="50" charset="-127"/>
                      <a:cs typeface="+mn-cs"/>
                    </a:endParaRPr>
                  </a:p>
                </p:txBody>
              </p:sp>
              <p:sp>
                <p:nvSpPr>
                  <p:cNvPr id="32827" name="Rectangle 95"/>
                  <p:cNvSpPr>
                    <a:spLocks noChangeArrowheads="1"/>
                  </p:cNvSpPr>
                  <p:nvPr/>
                </p:nvSpPr>
                <p:spPr bwMode="auto">
                  <a:xfrm>
                    <a:off x="1815" y="2228"/>
                    <a:ext cx="419" cy="38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latinLnBrk="1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marL="0" marR="0" lvl="0" indent="0" algn="l" defTabSz="457200" rtl="0" eaLnBrk="1" fontAlgn="auto" latinLnBrk="1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ko-KR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굴림" panose="020B0600000101010101" pitchFamily="50" charset="-127"/>
                      <a:ea typeface="굴림" panose="020B0600000101010101" pitchFamily="50" charset="-127"/>
                      <a:cs typeface="+mn-cs"/>
                    </a:endParaRPr>
                  </a:p>
                </p:txBody>
              </p:sp>
              <p:sp>
                <p:nvSpPr>
                  <p:cNvPr id="32828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1395" y="2228"/>
                    <a:ext cx="420" cy="38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latinLnBrk="1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marL="0" marR="0" lvl="0" indent="0" algn="l" defTabSz="457200" rtl="0" eaLnBrk="1" fontAlgn="auto" latinLnBrk="1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ko-KR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굴림" panose="020B0600000101010101" pitchFamily="50" charset="-127"/>
                      <a:ea typeface="굴림" panose="020B0600000101010101" pitchFamily="50" charset="-127"/>
                      <a:cs typeface="+mn-cs"/>
                    </a:endParaRPr>
                  </a:p>
                </p:txBody>
              </p:sp>
              <p:sp>
                <p:nvSpPr>
                  <p:cNvPr id="32829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975" y="2228"/>
                    <a:ext cx="420" cy="38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latinLnBrk="1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marL="0" marR="0" lvl="0" indent="0" algn="l" defTabSz="457200" rtl="0" eaLnBrk="1" fontAlgn="auto" latinLnBrk="1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ko-KR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굴림" panose="020B0600000101010101" pitchFamily="50" charset="-127"/>
                      <a:ea typeface="굴림" panose="020B0600000101010101" pitchFamily="50" charset="-127"/>
                      <a:cs typeface="+mn-cs"/>
                    </a:endParaRPr>
                  </a:p>
                </p:txBody>
              </p:sp>
              <p:sp>
                <p:nvSpPr>
                  <p:cNvPr id="32830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2234" y="1842"/>
                    <a:ext cx="420" cy="3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latinLnBrk="1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marL="0" marR="0" lvl="0" indent="0" algn="l" defTabSz="457200" rtl="0" eaLnBrk="1" fontAlgn="auto" latinLnBrk="1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ko-KR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굴림" panose="020B0600000101010101" pitchFamily="50" charset="-127"/>
                      <a:ea typeface="굴림" panose="020B0600000101010101" pitchFamily="50" charset="-127"/>
                      <a:cs typeface="+mn-cs"/>
                    </a:endParaRPr>
                  </a:p>
                </p:txBody>
              </p:sp>
              <p:sp>
                <p:nvSpPr>
                  <p:cNvPr id="32831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1815" y="1842"/>
                    <a:ext cx="419" cy="3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latinLnBrk="1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marL="0" marR="0" lvl="0" indent="0" algn="l" defTabSz="457200" rtl="0" eaLnBrk="1" fontAlgn="auto" latinLnBrk="1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ko-KR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굴림" panose="020B0600000101010101" pitchFamily="50" charset="-127"/>
                      <a:ea typeface="굴림" panose="020B0600000101010101" pitchFamily="50" charset="-127"/>
                      <a:cs typeface="+mn-cs"/>
                    </a:endParaRPr>
                  </a:p>
                </p:txBody>
              </p:sp>
              <p:sp>
                <p:nvSpPr>
                  <p:cNvPr id="32832" name="Rectangle 100"/>
                  <p:cNvSpPr>
                    <a:spLocks noChangeArrowheads="1"/>
                  </p:cNvSpPr>
                  <p:nvPr/>
                </p:nvSpPr>
                <p:spPr bwMode="auto">
                  <a:xfrm>
                    <a:off x="1395" y="1842"/>
                    <a:ext cx="420" cy="3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latinLnBrk="1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marL="0" marR="0" lvl="0" indent="0" algn="l" defTabSz="457200" rtl="0" eaLnBrk="1" fontAlgn="auto" latinLnBrk="1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ko-KR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굴림" panose="020B0600000101010101" pitchFamily="50" charset="-127"/>
                      <a:ea typeface="굴림" panose="020B0600000101010101" pitchFamily="50" charset="-127"/>
                      <a:cs typeface="+mn-cs"/>
                    </a:endParaRPr>
                  </a:p>
                </p:txBody>
              </p:sp>
              <p:sp>
                <p:nvSpPr>
                  <p:cNvPr id="32833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975" y="1842"/>
                    <a:ext cx="420" cy="3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>
                    <a:lvl1pPr latinLnBrk="1">
                      <a:spcBef>
                        <a:spcPct val="20000"/>
                      </a:spcBef>
                      <a:buChar char="•"/>
                      <a:defRPr kumimoji="1" sz="32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spcBef>
                        <a:spcPct val="20000"/>
                      </a:spcBef>
                      <a:buChar char="–"/>
                      <a:defRPr kumimoji="1" sz="28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spcBef>
                        <a:spcPct val="20000"/>
                      </a:spcBef>
                      <a:buChar char="•"/>
                      <a:defRPr kumimoji="1" sz="24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spcBef>
                        <a:spcPct val="20000"/>
                      </a:spcBef>
                      <a:buChar char="–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spcBef>
                        <a:spcPct val="20000"/>
                      </a:spcBef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kumimoji="1" sz="2000">
                        <a:solidFill>
                          <a:schemeClr val="tx1"/>
                        </a:solidFill>
                        <a:latin typeface="굴림" panose="020B0600000101010101" pitchFamily="50" charset="-127"/>
                        <a:ea typeface="굴림" panose="020B0600000101010101" pitchFamily="50" charset="-127"/>
                      </a:defRPr>
                    </a:lvl9pPr>
                  </a:lstStyle>
                  <a:p>
                    <a:pPr marL="0" marR="0" lvl="0" indent="0" algn="l" defTabSz="457200" rtl="0" eaLnBrk="1" fontAlgn="auto" latinLnBrk="1" hangingPunct="1">
                      <a:lnSpc>
                        <a:spcPct val="10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1" lang="ko-KR" altLang="ko-KR" sz="2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굴림" panose="020B0600000101010101" pitchFamily="50" charset="-127"/>
                      <a:ea typeface="굴림" panose="020B0600000101010101" pitchFamily="50" charset="-127"/>
                      <a:cs typeface="+mn-cs"/>
                    </a:endParaRPr>
                  </a:p>
                </p:txBody>
              </p:sp>
              <p:sp>
                <p:nvSpPr>
                  <p:cNvPr id="32834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975" y="1842"/>
                    <a:ext cx="1679" cy="0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32835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975" y="2228"/>
                    <a:ext cx="1679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32836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975" y="2613"/>
                    <a:ext cx="1679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32837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975" y="2999"/>
                    <a:ext cx="1679" cy="0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32838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975" y="3384"/>
                    <a:ext cx="1679" cy="0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32839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975" y="1842"/>
                    <a:ext cx="0" cy="1542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32840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1395" y="1842"/>
                    <a:ext cx="0" cy="154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32841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1815" y="1842"/>
                    <a:ext cx="0" cy="154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32842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2234" y="1842"/>
                    <a:ext cx="0" cy="154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32843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2654" y="1842"/>
                    <a:ext cx="0" cy="1542"/>
                  </a:xfrm>
                  <a:prstGeom prst="line">
                    <a:avLst/>
                  </a:prstGeom>
                  <a:noFill/>
                  <a:ln w="28575" cap="sq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32844" name="Line 112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703" y="1570"/>
                    <a:ext cx="272" cy="272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ko-KR" alt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맑은 고딕" panose="020B0503020000020004" pitchFamily="50" charset="-127"/>
                      <a:cs typeface="+mn-cs"/>
                    </a:endParaRPr>
                  </a:p>
                </p:txBody>
              </p:sp>
              <p:sp>
                <p:nvSpPr>
                  <p:cNvPr id="32845" name="Text Box 1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48" y="1434"/>
                    <a:ext cx="312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9pPr>
                  </a:lstStyle>
                  <a:p>
                    <a:pPr marL="0" marR="0" lvl="0" indent="0" algn="l" defTabSz="4572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1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anose="020B0600000101010101" pitchFamily="50" charset="-127"/>
                        <a:cs typeface="+mn-cs"/>
                      </a:rPr>
                      <a:t>AB</a:t>
                    </a:r>
                  </a:p>
                </p:txBody>
              </p:sp>
              <p:sp>
                <p:nvSpPr>
                  <p:cNvPr id="32846" name="Text Box 1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31" y="1604"/>
                    <a:ext cx="339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9pPr>
                  </a:lstStyle>
                  <a:p>
                    <a:pPr marL="0" marR="0" lvl="0" indent="0" algn="l" defTabSz="4572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1" lang="en-US" altLang="ko-KR" sz="20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anose="020B0600000101010101" pitchFamily="50" charset="-127"/>
                        <a:cs typeface="+mn-cs"/>
                      </a:rPr>
                      <a:t>CD</a:t>
                    </a:r>
                  </a:p>
                </p:txBody>
              </p:sp>
              <p:sp>
                <p:nvSpPr>
                  <p:cNvPr id="32847" name="Text Box 1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44" y="1618"/>
                    <a:ext cx="27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9pPr>
                  </a:lstStyle>
                  <a:p>
                    <a:pPr marL="0" marR="0" lvl="0" indent="0" algn="l" defTabSz="4572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1" lang="en-US" altLang="ko-KR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anose="020B0600000101010101" pitchFamily="50" charset="-127"/>
                        <a:cs typeface="+mn-cs"/>
                      </a:rPr>
                      <a:t>00</a:t>
                    </a:r>
                  </a:p>
                </p:txBody>
              </p:sp>
              <p:sp>
                <p:nvSpPr>
                  <p:cNvPr id="32848" name="Text Box 11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74" y="1616"/>
                    <a:ext cx="27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9pPr>
                  </a:lstStyle>
                  <a:p>
                    <a:pPr marL="0" marR="0" lvl="0" indent="0" algn="l" defTabSz="4572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1" lang="en-US" altLang="ko-KR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anose="020B0600000101010101" pitchFamily="50" charset="-127"/>
                        <a:cs typeface="+mn-cs"/>
                      </a:rPr>
                      <a:t>01</a:t>
                    </a:r>
                  </a:p>
                </p:txBody>
              </p:sp>
              <p:sp>
                <p:nvSpPr>
                  <p:cNvPr id="32849" name="Text Box 1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82" y="1616"/>
                    <a:ext cx="27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9pPr>
                  </a:lstStyle>
                  <a:p>
                    <a:pPr marL="0" marR="0" lvl="0" indent="0" algn="l" defTabSz="4572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1" lang="en-US" altLang="ko-KR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anose="020B0600000101010101" pitchFamily="50" charset="-127"/>
                        <a:cs typeface="+mn-cs"/>
                      </a:rPr>
                      <a:t>11</a:t>
                    </a:r>
                  </a:p>
                </p:txBody>
              </p:sp>
              <p:sp>
                <p:nvSpPr>
                  <p:cNvPr id="32850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90" y="1616"/>
                    <a:ext cx="27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9pPr>
                  </a:lstStyle>
                  <a:p>
                    <a:pPr marL="0" marR="0" lvl="0" indent="0" algn="l" defTabSz="4572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1" lang="en-US" altLang="ko-KR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anose="020B0600000101010101" pitchFamily="50" charset="-127"/>
                        <a:cs typeface="+mn-cs"/>
                      </a:rPr>
                      <a:t>10</a:t>
                    </a:r>
                  </a:p>
                </p:txBody>
              </p:sp>
              <p:sp>
                <p:nvSpPr>
                  <p:cNvPr id="32851" name="Text Box 1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1" y="1888"/>
                    <a:ext cx="27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9pPr>
                  </a:lstStyle>
                  <a:p>
                    <a:pPr marL="0" marR="0" lvl="0" indent="0" algn="l" defTabSz="4572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1" lang="en-US" altLang="ko-KR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anose="020B0600000101010101" pitchFamily="50" charset="-127"/>
                        <a:cs typeface="+mn-cs"/>
                      </a:rPr>
                      <a:t>00</a:t>
                    </a:r>
                  </a:p>
                </p:txBody>
              </p:sp>
              <p:sp>
                <p:nvSpPr>
                  <p:cNvPr id="32852" name="Text Box 1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1" y="2296"/>
                    <a:ext cx="27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9pPr>
                  </a:lstStyle>
                  <a:p>
                    <a:pPr marL="0" marR="0" lvl="0" indent="0" algn="l" defTabSz="4572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1" lang="en-US" altLang="ko-KR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anose="020B0600000101010101" pitchFamily="50" charset="-127"/>
                        <a:cs typeface="+mn-cs"/>
                      </a:rPr>
                      <a:t>01</a:t>
                    </a:r>
                  </a:p>
                </p:txBody>
              </p:sp>
              <p:sp>
                <p:nvSpPr>
                  <p:cNvPr id="32853" name="Text Box 1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1" y="2659"/>
                    <a:ext cx="27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9pPr>
                  </a:lstStyle>
                  <a:p>
                    <a:pPr marL="0" marR="0" lvl="0" indent="0" algn="l" defTabSz="4572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1" lang="en-US" altLang="ko-KR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anose="020B0600000101010101" pitchFamily="50" charset="-127"/>
                        <a:cs typeface="+mn-cs"/>
                      </a:rPr>
                      <a:t>11</a:t>
                    </a:r>
                  </a:p>
                </p:txBody>
              </p:sp>
              <p:sp>
                <p:nvSpPr>
                  <p:cNvPr id="32854" name="Text Box 1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1" y="3067"/>
                    <a:ext cx="276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1pPr>
                    <a:lvl2pPr marL="742950" indent="-28575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2pPr>
                    <a:lvl3pPr marL="11430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3pPr>
                    <a:lvl4pPr marL="16002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4pPr>
                    <a:lvl5pPr marL="2057400" indent="-228600" latinLnBrk="1"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00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굴림" panose="020B0600000101010101" pitchFamily="50" charset="-127"/>
                      </a:defRPr>
                    </a:lvl9pPr>
                  </a:lstStyle>
                  <a:p>
                    <a:pPr marL="0" marR="0" lvl="0" indent="0" algn="l" defTabSz="457200" rtl="0" eaLnBrk="1" fontAlgn="auto" latinLnBrk="1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1" lang="en-US" altLang="ko-KR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굴림" panose="020B0600000101010101" pitchFamily="50" charset="-127"/>
                        <a:cs typeface="+mn-cs"/>
                      </a:rPr>
                      <a:t>10</a:t>
                    </a:r>
                  </a:p>
                </p:txBody>
              </p:sp>
            </p:grpSp>
            <p:sp>
              <p:nvSpPr>
                <p:cNvPr id="32802" name="Text Box 123"/>
                <p:cNvSpPr txBox="1">
                  <a:spLocks noChangeArrowheads="1"/>
                </p:cNvSpPr>
                <p:nvPr/>
              </p:nvSpPr>
              <p:spPr bwMode="auto">
                <a:xfrm>
                  <a:off x="1247" y="2069"/>
                  <a:ext cx="17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굴림" panose="020B0600000101010101" pitchFamily="50" charset="-127"/>
                      <a:cs typeface="+mn-cs"/>
                    </a:rPr>
                    <a:t>0</a:t>
                  </a:r>
                </a:p>
              </p:txBody>
            </p:sp>
            <p:sp>
              <p:nvSpPr>
                <p:cNvPr id="32803" name="Text Box 124"/>
                <p:cNvSpPr txBox="1">
                  <a:spLocks noChangeArrowheads="1"/>
                </p:cNvSpPr>
                <p:nvPr/>
              </p:nvSpPr>
              <p:spPr bwMode="auto">
                <a:xfrm>
                  <a:off x="1655" y="2069"/>
                  <a:ext cx="17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굴림" panose="020B0600000101010101" pitchFamily="50" charset="-127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32804" name="Text Box 125"/>
                <p:cNvSpPr txBox="1">
                  <a:spLocks noChangeArrowheads="1"/>
                </p:cNvSpPr>
                <p:nvPr/>
              </p:nvSpPr>
              <p:spPr bwMode="auto">
                <a:xfrm>
                  <a:off x="2517" y="2069"/>
                  <a:ext cx="17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굴림" panose="020B0600000101010101" pitchFamily="50" charset="-127"/>
                      <a:cs typeface="+mn-cs"/>
                    </a:rPr>
                    <a:t>8</a:t>
                  </a:r>
                </a:p>
              </p:txBody>
            </p:sp>
            <p:sp>
              <p:nvSpPr>
                <p:cNvPr id="32805" name="Text Box 126"/>
                <p:cNvSpPr txBox="1">
                  <a:spLocks noChangeArrowheads="1"/>
                </p:cNvSpPr>
                <p:nvPr/>
              </p:nvSpPr>
              <p:spPr bwMode="auto">
                <a:xfrm>
                  <a:off x="2052" y="2069"/>
                  <a:ext cx="228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굴림" panose="020B0600000101010101" pitchFamily="50" charset="-127"/>
                      <a:cs typeface="+mn-cs"/>
                    </a:rPr>
                    <a:t>12</a:t>
                  </a:r>
                </a:p>
              </p:txBody>
            </p:sp>
            <p:sp>
              <p:nvSpPr>
                <p:cNvPr id="32806" name="Text Box 127"/>
                <p:cNvSpPr txBox="1">
                  <a:spLocks noChangeArrowheads="1"/>
                </p:cNvSpPr>
                <p:nvPr/>
              </p:nvSpPr>
              <p:spPr bwMode="auto">
                <a:xfrm>
                  <a:off x="1247" y="2432"/>
                  <a:ext cx="17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굴림" panose="020B0600000101010101" pitchFamily="50" charset="-127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32807" name="Text Box 128"/>
                <p:cNvSpPr txBox="1">
                  <a:spLocks noChangeArrowheads="1"/>
                </p:cNvSpPr>
                <p:nvPr/>
              </p:nvSpPr>
              <p:spPr bwMode="auto">
                <a:xfrm>
                  <a:off x="1247" y="2840"/>
                  <a:ext cx="17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굴림" panose="020B0600000101010101" pitchFamily="50" charset="-127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32808" name="Text Box 129"/>
                <p:cNvSpPr txBox="1">
                  <a:spLocks noChangeArrowheads="1"/>
                </p:cNvSpPr>
                <p:nvPr/>
              </p:nvSpPr>
              <p:spPr bwMode="auto">
                <a:xfrm>
                  <a:off x="1247" y="3203"/>
                  <a:ext cx="17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굴림" panose="020B0600000101010101" pitchFamily="50" charset="-127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32809" name="Text Box 130"/>
                <p:cNvSpPr txBox="1">
                  <a:spLocks noChangeArrowheads="1"/>
                </p:cNvSpPr>
                <p:nvPr/>
              </p:nvSpPr>
              <p:spPr bwMode="auto">
                <a:xfrm>
                  <a:off x="1655" y="2840"/>
                  <a:ext cx="17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굴림" panose="020B0600000101010101" pitchFamily="50" charset="-127"/>
                      <a:cs typeface="+mn-cs"/>
                    </a:rPr>
                    <a:t>7</a:t>
                  </a:r>
                </a:p>
              </p:txBody>
            </p:sp>
            <p:sp>
              <p:nvSpPr>
                <p:cNvPr id="32810" name="Text Box 131"/>
                <p:cNvSpPr txBox="1">
                  <a:spLocks noChangeArrowheads="1"/>
                </p:cNvSpPr>
                <p:nvPr/>
              </p:nvSpPr>
              <p:spPr bwMode="auto">
                <a:xfrm>
                  <a:off x="1655" y="3203"/>
                  <a:ext cx="17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굴림" panose="020B0600000101010101" pitchFamily="50" charset="-127"/>
                      <a:cs typeface="+mn-cs"/>
                    </a:rPr>
                    <a:t>6</a:t>
                  </a:r>
                </a:p>
              </p:txBody>
            </p:sp>
            <p:sp>
              <p:nvSpPr>
                <p:cNvPr id="32811" name="Text Box 132"/>
                <p:cNvSpPr txBox="1">
                  <a:spLocks noChangeArrowheads="1"/>
                </p:cNvSpPr>
                <p:nvPr/>
              </p:nvSpPr>
              <p:spPr bwMode="auto">
                <a:xfrm>
                  <a:off x="2517" y="2432"/>
                  <a:ext cx="17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굴림" panose="020B0600000101010101" pitchFamily="50" charset="-127"/>
                      <a:cs typeface="+mn-cs"/>
                    </a:rPr>
                    <a:t>9</a:t>
                  </a:r>
                </a:p>
              </p:txBody>
            </p:sp>
            <p:sp>
              <p:nvSpPr>
                <p:cNvPr id="32812" name="Text Box 133"/>
                <p:cNvSpPr txBox="1">
                  <a:spLocks noChangeArrowheads="1"/>
                </p:cNvSpPr>
                <p:nvPr/>
              </p:nvSpPr>
              <p:spPr bwMode="auto">
                <a:xfrm>
                  <a:off x="2457" y="2840"/>
                  <a:ext cx="228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굴림" panose="020B0600000101010101" pitchFamily="50" charset="-127"/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32813" name="Text Box 134"/>
                <p:cNvSpPr txBox="1">
                  <a:spLocks noChangeArrowheads="1"/>
                </p:cNvSpPr>
                <p:nvPr/>
              </p:nvSpPr>
              <p:spPr bwMode="auto">
                <a:xfrm>
                  <a:off x="2457" y="3209"/>
                  <a:ext cx="228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굴림" panose="020B0600000101010101" pitchFamily="50" charset="-127"/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32814" name="Text Box 135"/>
                <p:cNvSpPr txBox="1">
                  <a:spLocks noChangeArrowheads="1"/>
                </p:cNvSpPr>
                <p:nvPr/>
              </p:nvSpPr>
              <p:spPr bwMode="auto">
                <a:xfrm>
                  <a:off x="2049" y="2438"/>
                  <a:ext cx="228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굴림" panose="020B0600000101010101" pitchFamily="50" charset="-127"/>
                      <a:cs typeface="+mn-cs"/>
                    </a:rPr>
                    <a:t>13</a:t>
                  </a:r>
                </a:p>
              </p:txBody>
            </p:sp>
            <p:sp>
              <p:nvSpPr>
                <p:cNvPr id="32815" name="Text Box 136"/>
                <p:cNvSpPr txBox="1">
                  <a:spLocks noChangeArrowheads="1"/>
                </p:cNvSpPr>
                <p:nvPr/>
              </p:nvSpPr>
              <p:spPr bwMode="auto">
                <a:xfrm>
                  <a:off x="2052" y="2840"/>
                  <a:ext cx="228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굴림" panose="020B0600000101010101" pitchFamily="50" charset="-127"/>
                      <a:cs typeface="+mn-cs"/>
                    </a:rPr>
                    <a:t>15</a:t>
                  </a:r>
                </a:p>
              </p:txBody>
            </p:sp>
            <p:sp>
              <p:nvSpPr>
                <p:cNvPr id="32816" name="Text Box 137"/>
                <p:cNvSpPr txBox="1">
                  <a:spLocks noChangeArrowheads="1"/>
                </p:cNvSpPr>
                <p:nvPr/>
              </p:nvSpPr>
              <p:spPr bwMode="auto">
                <a:xfrm>
                  <a:off x="2058" y="3213"/>
                  <a:ext cx="228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굴림" panose="020B0600000101010101" pitchFamily="50" charset="-127"/>
                      <a:cs typeface="+mn-cs"/>
                    </a:rPr>
                    <a:t>14</a:t>
                  </a:r>
                </a:p>
              </p:txBody>
            </p:sp>
            <p:sp>
              <p:nvSpPr>
                <p:cNvPr id="32817" name="Text Box 138"/>
                <p:cNvSpPr txBox="1">
                  <a:spLocks noChangeArrowheads="1"/>
                </p:cNvSpPr>
                <p:nvPr/>
              </p:nvSpPr>
              <p:spPr bwMode="auto">
                <a:xfrm>
                  <a:off x="1655" y="2432"/>
                  <a:ext cx="172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14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굴림" panose="020B0600000101010101" pitchFamily="50" charset="-127"/>
                      <a:cs typeface="+mn-cs"/>
                    </a:rPr>
                    <a:t>5</a:t>
                  </a:r>
                </a:p>
              </p:txBody>
            </p:sp>
          </p:grpSp>
          <p:sp>
            <p:nvSpPr>
              <p:cNvPr id="32780" name="Text Box 139"/>
              <p:cNvSpPr txBox="1">
                <a:spLocks noChangeArrowheads="1"/>
              </p:cNvSpPr>
              <p:nvPr/>
            </p:nvSpPr>
            <p:spPr bwMode="auto">
              <a:xfrm>
                <a:off x="1044" y="2285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</a:t>
                </a:r>
              </a:p>
            </p:txBody>
          </p:sp>
          <p:sp>
            <p:nvSpPr>
              <p:cNvPr id="32781" name="Text Box 140"/>
              <p:cNvSpPr txBox="1">
                <a:spLocks noChangeArrowheads="1"/>
              </p:cNvSpPr>
              <p:nvPr/>
            </p:nvSpPr>
            <p:spPr bwMode="auto">
              <a:xfrm>
                <a:off x="1044" y="2648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</a:t>
                </a:r>
              </a:p>
            </p:txBody>
          </p:sp>
          <p:sp>
            <p:nvSpPr>
              <p:cNvPr id="32782" name="Text Box 141"/>
              <p:cNvSpPr txBox="1">
                <a:spLocks noChangeArrowheads="1"/>
              </p:cNvSpPr>
              <p:nvPr/>
            </p:nvSpPr>
            <p:spPr bwMode="auto">
              <a:xfrm>
                <a:off x="1485" y="2285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</a:t>
                </a:r>
              </a:p>
            </p:txBody>
          </p:sp>
          <p:sp>
            <p:nvSpPr>
              <p:cNvPr id="32783" name="Text Box 142"/>
              <p:cNvSpPr txBox="1">
                <a:spLocks noChangeArrowheads="1"/>
              </p:cNvSpPr>
              <p:nvPr/>
            </p:nvSpPr>
            <p:spPr bwMode="auto">
              <a:xfrm>
                <a:off x="1485" y="1922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</a:t>
                </a:r>
              </a:p>
            </p:txBody>
          </p:sp>
          <p:sp>
            <p:nvSpPr>
              <p:cNvPr id="32784" name="Text Box 143"/>
              <p:cNvSpPr txBox="1">
                <a:spLocks noChangeArrowheads="1"/>
              </p:cNvSpPr>
              <p:nvPr/>
            </p:nvSpPr>
            <p:spPr bwMode="auto">
              <a:xfrm>
                <a:off x="1888" y="3056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</a:t>
                </a:r>
              </a:p>
            </p:txBody>
          </p:sp>
          <p:sp>
            <p:nvSpPr>
              <p:cNvPr id="32785" name="Text Box 144"/>
              <p:cNvSpPr txBox="1">
                <a:spLocks noChangeArrowheads="1"/>
              </p:cNvSpPr>
              <p:nvPr/>
            </p:nvSpPr>
            <p:spPr bwMode="auto">
              <a:xfrm>
                <a:off x="1888" y="2648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</a:t>
                </a:r>
              </a:p>
            </p:txBody>
          </p:sp>
          <p:sp>
            <p:nvSpPr>
              <p:cNvPr id="32786" name="Text Box 145"/>
              <p:cNvSpPr txBox="1">
                <a:spLocks noChangeArrowheads="1"/>
              </p:cNvSpPr>
              <p:nvPr/>
            </p:nvSpPr>
            <p:spPr bwMode="auto">
              <a:xfrm>
                <a:off x="1888" y="2285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</a:t>
                </a:r>
              </a:p>
            </p:txBody>
          </p:sp>
          <p:sp>
            <p:nvSpPr>
              <p:cNvPr id="32787" name="Text Box 146"/>
              <p:cNvSpPr txBox="1">
                <a:spLocks noChangeArrowheads="1"/>
              </p:cNvSpPr>
              <p:nvPr/>
            </p:nvSpPr>
            <p:spPr bwMode="auto">
              <a:xfrm>
                <a:off x="1888" y="1922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</a:t>
                </a:r>
              </a:p>
            </p:txBody>
          </p:sp>
          <p:sp>
            <p:nvSpPr>
              <p:cNvPr id="32788" name="Text Box 147"/>
              <p:cNvSpPr txBox="1">
                <a:spLocks noChangeArrowheads="1"/>
              </p:cNvSpPr>
              <p:nvPr/>
            </p:nvSpPr>
            <p:spPr bwMode="auto">
              <a:xfrm>
                <a:off x="2308" y="3056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</a:t>
                </a:r>
              </a:p>
            </p:txBody>
          </p:sp>
          <p:sp>
            <p:nvSpPr>
              <p:cNvPr id="32789" name="Text Box 148"/>
              <p:cNvSpPr txBox="1">
                <a:spLocks noChangeArrowheads="1"/>
              </p:cNvSpPr>
              <p:nvPr/>
            </p:nvSpPr>
            <p:spPr bwMode="auto">
              <a:xfrm>
                <a:off x="2308" y="2648"/>
                <a:ext cx="19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</a:t>
                </a:r>
              </a:p>
            </p:txBody>
          </p:sp>
          <p:sp>
            <p:nvSpPr>
              <p:cNvPr id="32790" name="AutoShape 149"/>
              <p:cNvSpPr>
                <a:spLocks noChangeArrowheads="1"/>
              </p:cNvSpPr>
              <p:nvPr/>
            </p:nvSpPr>
            <p:spPr bwMode="auto">
              <a:xfrm>
                <a:off x="1422" y="1910"/>
                <a:ext cx="726" cy="635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2791" name="AutoShape 150"/>
              <p:cNvSpPr>
                <a:spLocks noChangeArrowheads="1"/>
              </p:cNvSpPr>
              <p:nvPr/>
            </p:nvSpPr>
            <p:spPr bwMode="auto">
              <a:xfrm>
                <a:off x="1845" y="2660"/>
                <a:ext cx="726" cy="635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2792" name="AutoShape 151"/>
              <p:cNvSpPr>
                <a:spLocks noChangeArrowheads="1"/>
              </p:cNvSpPr>
              <p:nvPr/>
            </p:nvSpPr>
            <p:spPr bwMode="auto">
              <a:xfrm>
                <a:off x="1050" y="2261"/>
                <a:ext cx="680" cy="272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2793" name="AutoShape 152"/>
              <p:cNvSpPr>
                <a:spLocks noChangeArrowheads="1"/>
              </p:cNvSpPr>
              <p:nvPr/>
            </p:nvSpPr>
            <p:spPr bwMode="auto">
              <a:xfrm>
                <a:off x="1004" y="2285"/>
                <a:ext cx="318" cy="635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2794" name="AutoShape 153"/>
              <p:cNvSpPr>
                <a:spLocks noChangeArrowheads="1"/>
              </p:cNvSpPr>
              <p:nvPr/>
            </p:nvSpPr>
            <p:spPr bwMode="auto">
              <a:xfrm>
                <a:off x="1821" y="1967"/>
                <a:ext cx="363" cy="1270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2795" name="AutoShape 154"/>
              <p:cNvSpPr>
                <a:spLocks noChangeArrowheads="1"/>
              </p:cNvSpPr>
              <p:nvPr/>
            </p:nvSpPr>
            <p:spPr bwMode="auto">
              <a:xfrm>
                <a:off x="596" y="2648"/>
                <a:ext cx="680" cy="272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2796" name="AutoShape 155"/>
              <p:cNvSpPr>
                <a:spLocks noChangeArrowheads="1"/>
              </p:cNvSpPr>
              <p:nvPr/>
            </p:nvSpPr>
            <p:spPr bwMode="auto">
              <a:xfrm>
                <a:off x="2274" y="2648"/>
                <a:ext cx="680" cy="272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FF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2797" name="Rectangle 156"/>
              <p:cNvSpPr>
                <a:spLocks noChangeArrowheads="1"/>
              </p:cNvSpPr>
              <p:nvPr/>
            </p:nvSpPr>
            <p:spPr bwMode="auto">
              <a:xfrm>
                <a:off x="2728" y="2557"/>
                <a:ext cx="318" cy="4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2798" name="Rectangle 157"/>
              <p:cNvSpPr>
                <a:spLocks noChangeArrowheads="1"/>
              </p:cNvSpPr>
              <p:nvPr/>
            </p:nvSpPr>
            <p:spPr bwMode="auto">
              <a:xfrm>
                <a:off x="431" y="2568"/>
                <a:ext cx="318" cy="4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2799" name="Rectangle 158"/>
              <p:cNvSpPr>
                <a:spLocks noChangeArrowheads="1"/>
              </p:cNvSpPr>
              <p:nvPr/>
            </p:nvSpPr>
            <p:spPr bwMode="auto">
              <a:xfrm>
                <a:off x="1407" y="1854"/>
                <a:ext cx="408" cy="363"/>
              </a:xfrm>
              <a:prstGeom prst="rect">
                <a:avLst/>
              </a:prstGeom>
              <a:solidFill>
                <a:srgbClr val="00FF00">
                  <a:alpha val="2901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2800" name="Rectangle 159"/>
              <p:cNvSpPr>
                <a:spLocks noChangeArrowheads="1"/>
              </p:cNvSpPr>
              <p:nvPr/>
            </p:nvSpPr>
            <p:spPr bwMode="auto">
              <a:xfrm>
                <a:off x="2233" y="3004"/>
                <a:ext cx="408" cy="363"/>
              </a:xfrm>
              <a:prstGeom prst="rect">
                <a:avLst/>
              </a:prstGeom>
              <a:solidFill>
                <a:srgbClr val="00FF00">
                  <a:alpha val="2901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50" charset="-127"/>
                  <a:cs typeface="+mn-cs"/>
                </a:endParaRPr>
              </a:p>
            </p:txBody>
          </p:sp>
        </p:grpSp>
        <p:sp>
          <p:nvSpPr>
            <p:cNvPr id="32775" name="Text Box 161"/>
            <p:cNvSpPr txBox="1">
              <a:spLocks noChangeArrowheads="1"/>
            </p:cNvSpPr>
            <p:nvPr/>
          </p:nvSpPr>
          <p:spPr bwMode="auto">
            <a:xfrm>
              <a:off x="1746" y="1389"/>
              <a:ext cx="38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rPr>
                <a:t>BC’</a:t>
              </a:r>
            </a:p>
          </p:txBody>
        </p:sp>
        <p:sp>
          <p:nvSpPr>
            <p:cNvPr id="32776" name="Line 162"/>
            <p:cNvSpPr>
              <a:spLocks noChangeShapeType="1"/>
            </p:cNvSpPr>
            <p:nvPr/>
          </p:nvSpPr>
          <p:spPr bwMode="auto">
            <a:xfrm flipH="1">
              <a:off x="1746" y="1598"/>
              <a:ext cx="136" cy="31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2777" name="Text Box 163"/>
            <p:cNvSpPr txBox="1">
              <a:spLocks noChangeArrowheads="1"/>
            </p:cNvSpPr>
            <p:nvPr/>
          </p:nvSpPr>
          <p:spPr bwMode="auto">
            <a:xfrm>
              <a:off x="1519" y="3521"/>
              <a:ext cx="33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1" i="1" u="none" strike="noStrike" kern="120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rPr>
                <a:t>AC</a:t>
              </a:r>
            </a:p>
          </p:txBody>
        </p:sp>
        <p:sp>
          <p:nvSpPr>
            <p:cNvPr id="32778" name="Line 164"/>
            <p:cNvSpPr>
              <a:spLocks noChangeShapeType="1"/>
            </p:cNvSpPr>
            <p:nvPr/>
          </p:nvSpPr>
          <p:spPr bwMode="auto">
            <a:xfrm flipV="1">
              <a:off x="1719" y="3294"/>
              <a:ext cx="181" cy="272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3"/>
          <p:cNvSpPr txBox="1">
            <a:spLocks noChangeArrowheads="1"/>
          </p:cNvSpPr>
          <p:nvPr/>
        </p:nvSpPr>
        <p:spPr bwMode="auto">
          <a:xfrm>
            <a:off x="551384" y="1989141"/>
            <a:ext cx="10657183" cy="3016210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 wrap="square">
            <a:spAutoFit/>
          </a:bodyPr>
          <a:lstStyle>
            <a:lvl1pPr marL="3429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8001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2573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7145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1717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342900" marR="0" lvl="0" indent="-342900" algn="l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Systematic Approach for Finding EPIs</a:t>
            </a:r>
          </a:p>
          <a:p>
            <a:pPr marL="342900" marR="0" lvl="0" indent="-34290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  <a:p>
            <a:pPr marL="342900" marR="0" lvl="0" indent="-34290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If a given </a:t>
            </a:r>
            <a:r>
              <a:rPr kumimoji="1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minterm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and all of the 1’s adjacent to it are covered by a single term, then that term is an EPI.</a:t>
            </a:r>
          </a:p>
          <a:p>
            <a:pPr marL="342900" marR="0" lvl="0" indent="-34290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1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  <a:p>
            <a:pPr marL="342900" marR="0" lvl="0" indent="-34290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If all of the 1’s adjacent to a given </a:t>
            </a:r>
            <a:r>
              <a:rPr kumimoji="1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minterm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are </a:t>
            </a:r>
            <a:r>
              <a:rPr kumimoji="1" lang="en-US" altLang="ko-K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not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covered by a single term, then there are two or more PIs which cover that </a:t>
            </a:r>
            <a:r>
              <a:rPr kumimoji="1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minterm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, and we </a:t>
            </a:r>
            <a:r>
              <a:rPr kumimoji="1" lang="en-US" altLang="ko-KR" sz="2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cannot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say whether these PIs are essential or not without checking other </a:t>
            </a:r>
            <a:r>
              <a:rPr kumimoji="1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minterms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.</a:t>
            </a:r>
          </a:p>
          <a:p>
            <a:pPr marL="342900" marR="0" lvl="0" indent="-342900" algn="l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33795" name="Rectangle 6"/>
          <p:cNvSpPr>
            <a:spLocks noGrp="1" noChangeArrowheads="1"/>
          </p:cNvSpPr>
          <p:nvPr>
            <p:ph type="title"/>
          </p:nvPr>
        </p:nvSpPr>
        <p:spPr>
          <a:xfrm>
            <a:off x="1908178" y="0"/>
            <a:ext cx="8435975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kumimoji="0" lang="en-US" altLang="ko-KR" sz="4000" dirty="0">
                <a:solidFill>
                  <a:srgbClr val="008000"/>
                </a:solidFill>
                <a:latin typeface="Arial Narrow" panose="020B0606020202030204" pitchFamily="34" charset="0"/>
              </a:rPr>
              <a:t>3.9	Determination of Minimum Expressions</a:t>
            </a:r>
            <a:br>
              <a:rPr kumimoji="0" lang="en-US" altLang="ko-KR" sz="4000" dirty="0">
                <a:solidFill>
                  <a:srgbClr val="008000"/>
                </a:solidFill>
                <a:latin typeface="Arial Narrow" panose="020B0606020202030204" pitchFamily="34" charset="0"/>
              </a:rPr>
            </a:br>
            <a:r>
              <a:rPr kumimoji="0" lang="en-US" altLang="ko-KR" sz="4000" dirty="0">
                <a:solidFill>
                  <a:srgbClr val="008000"/>
                </a:solidFill>
                <a:latin typeface="Arial Narrow" panose="020B0606020202030204" pitchFamily="34" charset="0"/>
              </a:rPr>
              <a:t>Using Essential Prime Implicants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919291" y="1557341"/>
            <a:ext cx="4537075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>
            <a:lvl1pPr marL="3429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8001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2573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7145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1717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342900" marR="0" lvl="0" indent="-342900" algn="l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Systematic Approach for Finding EPIs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8" y="0"/>
            <a:ext cx="8435975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kumimoji="0" lang="en-US" altLang="ko-KR" sz="4000" dirty="0">
                <a:solidFill>
                  <a:srgbClr val="008000"/>
                </a:solidFill>
                <a:latin typeface="Arial Narrow" panose="020B0606020202030204" pitchFamily="34" charset="0"/>
              </a:rPr>
              <a:t>3.9	Determination of Minimum Expressions</a:t>
            </a:r>
            <a:br>
              <a:rPr kumimoji="0" lang="en-US" altLang="ko-KR" sz="4000" dirty="0">
                <a:solidFill>
                  <a:srgbClr val="008000"/>
                </a:solidFill>
                <a:latin typeface="Arial Narrow" panose="020B0606020202030204" pitchFamily="34" charset="0"/>
              </a:rPr>
            </a:br>
            <a:r>
              <a:rPr kumimoji="0" lang="en-US" altLang="ko-KR" sz="4000" dirty="0">
                <a:solidFill>
                  <a:srgbClr val="008000"/>
                </a:solidFill>
                <a:latin typeface="Arial Narrow" panose="020B0606020202030204" pitchFamily="34" charset="0"/>
              </a:rPr>
              <a:t>Using Essential Prime Implicants</a:t>
            </a:r>
          </a:p>
        </p:txBody>
      </p:sp>
      <p:grpSp>
        <p:nvGrpSpPr>
          <p:cNvPr id="34820" name="Group 7"/>
          <p:cNvGrpSpPr>
            <a:grpSpLocks/>
          </p:cNvGrpSpPr>
          <p:nvPr/>
        </p:nvGrpSpPr>
        <p:grpSpPr bwMode="auto">
          <a:xfrm>
            <a:off x="1919288" y="2636838"/>
            <a:ext cx="3454400" cy="3162300"/>
            <a:chOff x="531" y="1434"/>
            <a:chExt cx="2156" cy="1970"/>
          </a:xfrm>
        </p:grpSpPr>
        <p:grpSp>
          <p:nvGrpSpPr>
            <p:cNvPr id="34837" name="Group 8"/>
            <p:cNvGrpSpPr>
              <a:grpSpLocks/>
            </p:cNvGrpSpPr>
            <p:nvPr/>
          </p:nvGrpSpPr>
          <p:grpSpPr bwMode="auto">
            <a:xfrm>
              <a:off x="531" y="1434"/>
              <a:ext cx="2156" cy="1970"/>
              <a:chOff x="531" y="1434"/>
              <a:chExt cx="2156" cy="1970"/>
            </a:xfrm>
          </p:grpSpPr>
          <p:grpSp>
            <p:nvGrpSpPr>
              <p:cNvPr id="34846" name="Group 9"/>
              <p:cNvGrpSpPr>
                <a:grpSpLocks/>
              </p:cNvGrpSpPr>
              <p:nvPr/>
            </p:nvGrpSpPr>
            <p:grpSpPr bwMode="auto">
              <a:xfrm>
                <a:off x="531" y="1434"/>
                <a:ext cx="2123" cy="1950"/>
                <a:chOff x="531" y="1434"/>
                <a:chExt cx="2123" cy="1950"/>
              </a:xfrm>
            </p:grpSpPr>
            <p:sp>
              <p:nvSpPr>
                <p:cNvPr id="34863" name="Rectangle 10"/>
                <p:cNvSpPr>
                  <a:spLocks noChangeArrowheads="1"/>
                </p:cNvSpPr>
                <p:nvPr/>
              </p:nvSpPr>
              <p:spPr bwMode="auto">
                <a:xfrm>
                  <a:off x="2234" y="2999"/>
                  <a:ext cx="420" cy="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ko-KR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34864" name="Rectangle 11"/>
                <p:cNvSpPr>
                  <a:spLocks noChangeArrowheads="1"/>
                </p:cNvSpPr>
                <p:nvPr/>
              </p:nvSpPr>
              <p:spPr bwMode="auto">
                <a:xfrm>
                  <a:off x="1815" y="2999"/>
                  <a:ext cx="419" cy="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ko-KR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34865" name="Rectangle 12"/>
                <p:cNvSpPr>
                  <a:spLocks noChangeArrowheads="1"/>
                </p:cNvSpPr>
                <p:nvPr/>
              </p:nvSpPr>
              <p:spPr bwMode="auto">
                <a:xfrm>
                  <a:off x="1395" y="2999"/>
                  <a:ext cx="420" cy="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ko-KR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34866" name="Rectangle 13"/>
                <p:cNvSpPr>
                  <a:spLocks noChangeArrowheads="1"/>
                </p:cNvSpPr>
                <p:nvPr/>
              </p:nvSpPr>
              <p:spPr bwMode="auto">
                <a:xfrm>
                  <a:off x="975" y="2999"/>
                  <a:ext cx="420" cy="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ko-KR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34867" name="Rectangle 14"/>
                <p:cNvSpPr>
                  <a:spLocks noChangeArrowheads="1"/>
                </p:cNvSpPr>
                <p:nvPr/>
              </p:nvSpPr>
              <p:spPr bwMode="auto">
                <a:xfrm>
                  <a:off x="2234" y="2613"/>
                  <a:ext cx="420" cy="3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ko-KR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34868" name="Rectangle 15"/>
                <p:cNvSpPr>
                  <a:spLocks noChangeArrowheads="1"/>
                </p:cNvSpPr>
                <p:nvPr/>
              </p:nvSpPr>
              <p:spPr bwMode="auto">
                <a:xfrm>
                  <a:off x="1815" y="2613"/>
                  <a:ext cx="419" cy="3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ko-KR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34869" name="Rectangle 16"/>
                <p:cNvSpPr>
                  <a:spLocks noChangeArrowheads="1"/>
                </p:cNvSpPr>
                <p:nvPr/>
              </p:nvSpPr>
              <p:spPr bwMode="auto">
                <a:xfrm>
                  <a:off x="1395" y="2613"/>
                  <a:ext cx="420" cy="3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ko-KR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34870" name="Rectangle 17"/>
                <p:cNvSpPr>
                  <a:spLocks noChangeArrowheads="1"/>
                </p:cNvSpPr>
                <p:nvPr/>
              </p:nvSpPr>
              <p:spPr bwMode="auto">
                <a:xfrm>
                  <a:off x="975" y="2613"/>
                  <a:ext cx="420" cy="3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ko-KR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34871" name="Rectangle 18"/>
                <p:cNvSpPr>
                  <a:spLocks noChangeArrowheads="1"/>
                </p:cNvSpPr>
                <p:nvPr/>
              </p:nvSpPr>
              <p:spPr bwMode="auto">
                <a:xfrm>
                  <a:off x="2234" y="2228"/>
                  <a:ext cx="420" cy="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ko-KR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34872" name="Rectangle 19"/>
                <p:cNvSpPr>
                  <a:spLocks noChangeArrowheads="1"/>
                </p:cNvSpPr>
                <p:nvPr/>
              </p:nvSpPr>
              <p:spPr bwMode="auto">
                <a:xfrm>
                  <a:off x="1815" y="2228"/>
                  <a:ext cx="419" cy="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ko-KR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34873" name="Rectangle 20"/>
                <p:cNvSpPr>
                  <a:spLocks noChangeArrowheads="1"/>
                </p:cNvSpPr>
                <p:nvPr/>
              </p:nvSpPr>
              <p:spPr bwMode="auto">
                <a:xfrm>
                  <a:off x="1395" y="2228"/>
                  <a:ext cx="420" cy="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ko-KR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34874" name="Rectangle 21"/>
                <p:cNvSpPr>
                  <a:spLocks noChangeArrowheads="1"/>
                </p:cNvSpPr>
                <p:nvPr/>
              </p:nvSpPr>
              <p:spPr bwMode="auto">
                <a:xfrm>
                  <a:off x="975" y="2228"/>
                  <a:ext cx="420" cy="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ko-KR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34875" name="Rectangle 22"/>
                <p:cNvSpPr>
                  <a:spLocks noChangeArrowheads="1"/>
                </p:cNvSpPr>
                <p:nvPr/>
              </p:nvSpPr>
              <p:spPr bwMode="auto">
                <a:xfrm>
                  <a:off x="2234" y="1842"/>
                  <a:ext cx="420" cy="3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ko-KR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34876" name="Rectangle 23"/>
                <p:cNvSpPr>
                  <a:spLocks noChangeArrowheads="1"/>
                </p:cNvSpPr>
                <p:nvPr/>
              </p:nvSpPr>
              <p:spPr bwMode="auto">
                <a:xfrm>
                  <a:off x="1815" y="1842"/>
                  <a:ext cx="419" cy="3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ko-KR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34877" name="Rectangle 24"/>
                <p:cNvSpPr>
                  <a:spLocks noChangeArrowheads="1"/>
                </p:cNvSpPr>
                <p:nvPr/>
              </p:nvSpPr>
              <p:spPr bwMode="auto">
                <a:xfrm>
                  <a:off x="1395" y="1842"/>
                  <a:ext cx="420" cy="3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ko-KR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34878" name="Rectangle 25"/>
                <p:cNvSpPr>
                  <a:spLocks noChangeArrowheads="1"/>
                </p:cNvSpPr>
                <p:nvPr/>
              </p:nvSpPr>
              <p:spPr bwMode="auto">
                <a:xfrm>
                  <a:off x="975" y="1842"/>
                  <a:ext cx="420" cy="3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ko-KR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34879" name="Line 26"/>
                <p:cNvSpPr>
                  <a:spLocks noChangeShapeType="1"/>
                </p:cNvSpPr>
                <p:nvPr/>
              </p:nvSpPr>
              <p:spPr bwMode="auto">
                <a:xfrm>
                  <a:off x="975" y="1842"/>
                  <a:ext cx="1679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34880" name="Line 27"/>
                <p:cNvSpPr>
                  <a:spLocks noChangeShapeType="1"/>
                </p:cNvSpPr>
                <p:nvPr/>
              </p:nvSpPr>
              <p:spPr bwMode="auto">
                <a:xfrm>
                  <a:off x="975" y="2228"/>
                  <a:ext cx="167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34881" name="Line 28"/>
                <p:cNvSpPr>
                  <a:spLocks noChangeShapeType="1"/>
                </p:cNvSpPr>
                <p:nvPr/>
              </p:nvSpPr>
              <p:spPr bwMode="auto">
                <a:xfrm>
                  <a:off x="975" y="2613"/>
                  <a:ext cx="167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34882" name="Line 29"/>
                <p:cNvSpPr>
                  <a:spLocks noChangeShapeType="1"/>
                </p:cNvSpPr>
                <p:nvPr/>
              </p:nvSpPr>
              <p:spPr bwMode="auto">
                <a:xfrm>
                  <a:off x="975" y="2999"/>
                  <a:ext cx="167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34883" name="Line 30"/>
                <p:cNvSpPr>
                  <a:spLocks noChangeShapeType="1"/>
                </p:cNvSpPr>
                <p:nvPr/>
              </p:nvSpPr>
              <p:spPr bwMode="auto">
                <a:xfrm>
                  <a:off x="975" y="3384"/>
                  <a:ext cx="1679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34884" name="Line 31"/>
                <p:cNvSpPr>
                  <a:spLocks noChangeShapeType="1"/>
                </p:cNvSpPr>
                <p:nvPr/>
              </p:nvSpPr>
              <p:spPr bwMode="auto">
                <a:xfrm>
                  <a:off x="975" y="1842"/>
                  <a:ext cx="0" cy="1542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34885" name="Line 32"/>
                <p:cNvSpPr>
                  <a:spLocks noChangeShapeType="1"/>
                </p:cNvSpPr>
                <p:nvPr/>
              </p:nvSpPr>
              <p:spPr bwMode="auto">
                <a:xfrm>
                  <a:off x="1395" y="1842"/>
                  <a:ext cx="0" cy="154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34886" name="Line 33"/>
                <p:cNvSpPr>
                  <a:spLocks noChangeShapeType="1"/>
                </p:cNvSpPr>
                <p:nvPr/>
              </p:nvSpPr>
              <p:spPr bwMode="auto">
                <a:xfrm>
                  <a:off x="1815" y="1842"/>
                  <a:ext cx="0" cy="154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34887" name="Line 34"/>
                <p:cNvSpPr>
                  <a:spLocks noChangeShapeType="1"/>
                </p:cNvSpPr>
                <p:nvPr/>
              </p:nvSpPr>
              <p:spPr bwMode="auto">
                <a:xfrm>
                  <a:off x="2234" y="1842"/>
                  <a:ext cx="0" cy="154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34888" name="Line 35"/>
                <p:cNvSpPr>
                  <a:spLocks noChangeShapeType="1"/>
                </p:cNvSpPr>
                <p:nvPr/>
              </p:nvSpPr>
              <p:spPr bwMode="auto">
                <a:xfrm>
                  <a:off x="2654" y="1842"/>
                  <a:ext cx="0" cy="1542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34889" name="Line 36"/>
                <p:cNvSpPr>
                  <a:spLocks noChangeShapeType="1"/>
                </p:cNvSpPr>
                <p:nvPr/>
              </p:nvSpPr>
              <p:spPr bwMode="auto">
                <a:xfrm flipH="1" flipV="1">
                  <a:off x="703" y="1570"/>
                  <a:ext cx="272" cy="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3489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748" y="1434"/>
                  <a:ext cx="309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2000" b="0" i="1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굴림" panose="020B0600000101010101" pitchFamily="50" charset="-127"/>
                      <a:cs typeface="+mn-cs"/>
                    </a:rPr>
                    <a:t>AB</a:t>
                  </a:r>
                </a:p>
              </p:txBody>
            </p:sp>
            <p:sp>
              <p:nvSpPr>
                <p:cNvPr id="34891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531" y="1604"/>
                  <a:ext cx="336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2000" b="0" i="1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굴림" panose="020B0600000101010101" pitchFamily="50" charset="-127"/>
                      <a:cs typeface="+mn-cs"/>
                    </a:rPr>
                    <a:t>CD</a:t>
                  </a:r>
                </a:p>
              </p:txBody>
            </p:sp>
            <p:sp>
              <p:nvSpPr>
                <p:cNvPr id="34892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1044" y="1618"/>
                  <a:ext cx="276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굴림" panose="020B0600000101010101" pitchFamily="50" charset="-127"/>
                      <a:cs typeface="+mn-cs"/>
                    </a:rPr>
                    <a:t>00</a:t>
                  </a:r>
                </a:p>
              </p:txBody>
            </p:sp>
            <p:sp>
              <p:nvSpPr>
                <p:cNvPr id="34893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1474" y="1616"/>
                  <a:ext cx="274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굴림" panose="020B0600000101010101" pitchFamily="50" charset="-127"/>
                      <a:cs typeface="+mn-cs"/>
                    </a:rPr>
                    <a:t>01</a:t>
                  </a:r>
                </a:p>
              </p:txBody>
            </p:sp>
            <p:sp>
              <p:nvSpPr>
                <p:cNvPr id="34894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1882" y="1616"/>
                  <a:ext cx="274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굴림" panose="020B0600000101010101" pitchFamily="50" charset="-127"/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34895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2290" y="1616"/>
                  <a:ext cx="274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굴림" panose="020B0600000101010101" pitchFamily="50" charset="-127"/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34896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721" y="1888"/>
                  <a:ext cx="274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굴림" panose="020B0600000101010101" pitchFamily="50" charset="-127"/>
                      <a:cs typeface="+mn-cs"/>
                    </a:rPr>
                    <a:t>00</a:t>
                  </a:r>
                </a:p>
              </p:txBody>
            </p:sp>
            <p:sp>
              <p:nvSpPr>
                <p:cNvPr id="34897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721" y="2296"/>
                  <a:ext cx="274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굴림" panose="020B0600000101010101" pitchFamily="50" charset="-127"/>
                      <a:cs typeface="+mn-cs"/>
                    </a:rPr>
                    <a:t>01</a:t>
                  </a:r>
                </a:p>
              </p:txBody>
            </p:sp>
            <p:sp>
              <p:nvSpPr>
                <p:cNvPr id="34898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721" y="2659"/>
                  <a:ext cx="274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굴림" panose="020B0600000101010101" pitchFamily="50" charset="-127"/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34899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721" y="3067"/>
                  <a:ext cx="274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굴림" panose="020B0600000101010101" pitchFamily="50" charset="-127"/>
                      <a:cs typeface="+mn-cs"/>
                    </a:rPr>
                    <a:t>10</a:t>
                  </a:r>
                </a:p>
              </p:txBody>
            </p:sp>
          </p:grpSp>
          <p:sp>
            <p:nvSpPr>
              <p:cNvPr id="34847" name="Text Box 47"/>
              <p:cNvSpPr txBox="1">
                <a:spLocks noChangeArrowheads="1"/>
              </p:cNvSpPr>
              <p:nvPr/>
            </p:nvSpPr>
            <p:spPr bwMode="auto">
              <a:xfrm>
                <a:off x="1248" y="2068"/>
                <a:ext cx="17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0</a:t>
                </a:r>
              </a:p>
            </p:txBody>
          </p:sp>
          <p:sp>
            <p:nvSpPr>
              <p:cNvPr id="34848" name="Text Box 48"/>
              <p:cNvSpPr txBox="1">
                <a:spLocks noChangeArrowheads="1"/>
              </p:cNvSpPr>
              <p:nvPr/>
            </p:nvSpPr>
            <p:spPr bwMode="auto">
              <a:xfrm>
                <a:off x="1655" y="2068"/>
                <a:ext cx="17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4</a:t>
                </a:r>
              </a:p>
            </p:txBody>
          </p:sp>
          <p:sp>
            <p:nvSpPr>
              <p:cNvPr id="34849" name="Text Box 49"/>
              <p:cNvSpPr txBox="1">
                <a:spLocks noChangeArrowheads="1"/>
              </p:cNvSpPr>
              <p:nvPr/>
            </p:nvSpPr>
            <p:spPr bwMode="auto">
              <a:xfrm>
                <a:off x="2517" y="2068"/>
                <a:ext cx="17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8</a:t>
                </a:r>
              </a:p>
            </p:txBody>
          </p:sp>
          <p:sp>
            <p:nvSpPr>
              <p:cNvPr id="34850" name="Text Box 50"/>
              <p:cNvSpPr txBox="1">
                <a:spLocks noChangeArrowheads="1"/>
              </p:cNvSpPr>
              <p:nvPr/>
            </p:nvSpPr>
            <p:spPr bwMode="auto">
              <a:xfrm>
                <a:off x="2052" y="2068"/>
                <a:ext cx="226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12</a:t>
                </a:r>
              </a:p>
            </p:txBody>
          </p:sp>
          <p:sp>
            <p:nvSpPr>
              <p:cNvPr id="34851" name="Text Box 51"/>
              <p:cNvSpPr txBox="1">
                <a:spLocks noChangeArrowheads="1"/>
              </p:cNvSpPr>
              <p:nvPr/>
            </p:nvSpPr>
            <p:spPr bwMode="auto">
              <a:xfrm>
                <a:off x="1247" y="2432"/>
                <a:ext cx="17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</a:t>
                </a:r>
              </a:p>
            </p:txBody>
          </p:sp>
          <p:sp>
            <p:nvSpPr>
              <p:cNvPr id="34852" name="Text Box 52"/>
              <p:cNvSpPr txBox="1">
                <a:spLocks noChangeArrowheads="1"/>
              </p:cNvSpPr>
              <p:nvPr/>
            </p:nvSpPr>
            <p:spPr bwMode="auto">
              <a:xfrm>
                <a:off x="1247" y="2840"/>
                <a:ext cx="17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3</a:t>
                </a:r>
              </a:p>
            </p:txBody>
          </p:sp>
          <p:sp>
            <p:nvSpPr>
              <p:cNvPr id="34853" name="Text Box 53"/>
              <p:cNvSpPr txBox="1">
                <a:spLocks noChangeArrowheads="1"/>
              </p:cNvSpPr>
              <p:nvPr/>
            </p:nvSpPr>
            <p:spPr bwMode="auto">
              <a:xfrm>
                <a:off x="1247" y="3205"/>
                <a:ext cx="17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2</a:t>
                </a:r>
              </a:p>
            </p:txBody>
          </p:sp>
          <p:sp>
            <p:nvSpPr>
              <p:cNvPr id="34854" name="Text Box 54"/>
              <p:cNvSpPr txBox="1">
                <a:spLocks noChangeArrowheads="1"/>
              </p:cNvSpPr>
              <p:nvPr/>
            </p:nvSpPr>
            <p:spPr bwMode="auto">
              <a:xfrm>
                <a:off x="1654" y="2840"/>
                <a:ext cx="17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7</a:t>
                </a:r>
              </a:p>
            </p:txBody>
          </p:sp>
          <p:sp>
            <p:nvSpPr>
              <p:cNvPr id="34855" name="Text Box 55"/>
              <p:cNvSpPr txBox="1">
                <a:spLocks noChangeArrowheads="1"/>
              </p:cNvSpPr>
              <p:nvPr/>
            </p:nvSpPr>
            <p:spPr bwMode="auto">
              <a:xfrm>
                <a:off x="1654" y="3205"/>
                <a:ext cx="17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6</a:t>
                </a:r>
              </a:p>
            </p:txBody>
          </p:sp>
          <p:sp>
            <p:nvSpPr>
              <p:cNvPr id="34856" name="Text Box 56"/>
              <p:cNvSpPr txBox="1">
                <a:spLocks noChangeArrowheads="1"/>
              </p:cNvSpPr>
              <p:nvPr/>
            </p:nvSpPr>
            <p:spPr bwMode="auto">
              <a:xfrm>
                <a:off x="2517" y="2432"/>
                <a:ext cx="17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9</a:t>
                </a:r>
              </a:p>
            </p:txBody>
          </p:sp>
          <p:sp>
            <p:nvSpPr>
              <p:cNvPr id="34857" name="Text Box 57"/>
              <p:cNvSpPr txBox="1">
                <a:spLocks noChangeArrowheads="1"/>
              </p:cNvSpPr>
              <p:nvPr/>
            </p:nvSpPr>
            <p:spPr bwMode="auto">
              <a:xfrm>
                <a:off x="2457" y="2840"/>
                <a:ext cx="226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11</a:t>
                </a:r>
              </a:p>
            </p:txBody>
          </p:sp>
          <p:sp>
            <p:nvSpPr>
              <p:cNvPr id="34858" name="Text Box 58"/>
              <p:cNvSpPr txBox="1">
                <a:spLocks noChangeArrowheads="1"/>
              </p:cNvSpPr>
              <p:nvPr/>
            </p:nvSpPr>
            <p:spPr bwMode="auto">
              <a:xfrm>
                <a:off x="2457" y="3209"/>
                <a:ext cx="226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10</a:t>
                </a:r>
              </a:p>
            </p:txBody>
          </p:sp>
          <p:sp>
            <p:nvSpPr>
              <p:cNvPr id="34859" name="Text Box 59"/>
              <p:cNvSpPr txBox="1">
                <a:spLocks noChangeArrowheads="1"/>
              </p:cNvSpPr>
              <p:nvPr/>
            </p:nvSpPr>
            <p:spPr bwMode="auto">
              <a:xfrm>
                <a:off x="2050" y="2438"/>
                <a:ext cx="226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13</a:t>
                </a:r>
              </a:p>
            </p:txBody>
          </p:sp>
          <p:sp>
            <p:nvSpPr>
              <p:cNvPr id="34860" name="Text Box 60"/>
              <p:cNvSpPr txBox="1">
                <a:spLocks noChangeArrowheads="1"/>
              </p:cNvSpPr>
              <p:nvPr/>
            </p:nvSpPr>
            <p:spPr bwMode="auto">
              <a:xfrm>
                <a:off x="2052" y="2840"/>
                <a:ext cx="226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15</a:t>
                </a:r>
              </a:p>
            </p:txBody>
          </p:sp>
          <p:sp>
            <p:nvSpPr>
              <p:cNvPr id="34861" name="Text Box 61"/>
              <p:cNvSpPr txBox="1">
                <a:spLocks noChangeArrowheads="1"/>
              </p:cNvSpPr>
              <p:nvPr/>
            </p:nvSpPr>
            <p:spPr bwMode="auto">
              <a:xfrm>
                <a:off x="2058" y="3214"/>
                <a:ext cx="226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14</a:t>
                </a:r>
              </a:p>
            </p:txBody>
          </p:sp>
          <p:sp>
            <p:nvSpPr>
              <p:cNvPr id="34862" name="Text Box 62"/>
              <p:cNvSpPr txBox="1">
                <a:spLocks noChangeArrowheads="1"/>
              </p:cNvSpPr>
              <p:nvPr/>
            </p:nvSpPr>
            <p:spPr bwMode="auto">
              <a:xfrm>
                <a:off x="1654" y="2432"/>
                <a:ext cx="17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5</a:t>
                </a:r>
              </a:p>
            </p:txBody>
          </p:sp>
        </p:grpSp>
        <p:sp>
          <p:nvSpPr>
            <p:cNvPr id="34838" name="Text Box 63"/>
            <p:cNvSpPr txBox="1">
              <a:spLocks noChangeArrowheads="1"/>
            </p:cNvSpPr>
            <p:nvPr/>
          </p:nvSpPr>
          <p:spPr bwMode="auto">
            <a:xfrm>
              <a:off x="1078" y="1921"/>
              <a:ext cx="19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rPr>
                <a:t>1</a:t>
              </a:r>
            </a:p>
          </p:txBody>
        </p:sp>
        <p:sp>
          <p:nvSpPr>
            <p:cNvPr id="34839" name="Text Box 64"/>
            <p:cNvSpPr txBox="1">
              <a:spLocks noChangeArrowheads="1"/>
            </p:cNvSpPr>
            <p:nvPr/>
          </p:nvSpPr>
          <p:spPr bwMode="auto">
            <a:xfrm>
              <a:off x="1078" y="2329"/>
              <a:ext cx="19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rPr>
                <a:t>1</a:t>
              </a:r>
            </a:p>
          </p:txBody>
        </p:sp>
        <p:sp>
          <p:nvSpPr>
            <p:cNvPr id="34840" name="Text Box 65"/>
            <p:cNvSpPr txBox="1">
              <a:spLocks noChangeArrowheads="1"/>
            </p:cNvSpPr>
            <p:nvPr/>
          </p:nvSpPr>
          <p:spPr bwMode="auto">
            <a:xfrm>
              <a:off x="1078" y="3067"/>
              <a:ext cx="19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rPr>
                <a:t>1</a:t>
              </a:r>
            </a:p>
          </p:txBody>
        </p:sp>
        <p:sp>
          <p:nvSpPr>
            <p:cNvPr id="34841" name="Text Box 66"/>
            <p:cNvSpPr txBox="1">
              <a:spLocks noChangeArrowheads="1"/>
            </p:cNvSpPr>
            <p:nvPr/>
          </p:nvSpPr>
          <p:spPr bwMode="auto">
            <a:xfrm>
              <a:off x="1486" y="2329"/>
              <a:ext cx="19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rPr>
                <a:t>1</a:t>
              </a:r>
            </a:p>
          </p:txBody>
        </p:sp>
        <p:sp>
          <p:nvSpPr>
            <p:cNvPr id="34842" name="Text Box 67"/>
            <p:cNvSpPr txBox="1">
              <a:spLocks noChangeArrowheads="1"/>
            </p:cNvSpPr>
            <p:nvPr/>
          </p:nvSpPr>
          <p:spPr bwMode="auto">
            <a:xfrm>
              <a:off x="1531" y="1921"/>
              <a:ext cx="19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rPr>
                <a:t>1</a:t>
              </a:r>
            </a:p>
          </p:txBody>
        </p:sp>
        <p:sp>
          <p:nvSpPr>
            <p:cNvPr id="34843" name="Text Box 68"/>
            <p:cNvSpPr txBox="1">
              <a:spLocks noChangeArrowheads="1"/>
            </p:cNvSpPr>
            <p:nvPr/>
          </p:nvSpPr>
          <p:spPr bwMode="auto">
            <a:xfrm>
              <a:off x="1486" y="2692"/>
              <a:ext cx="19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rPr>
                <a:t>1</a:t>
              </a:r>
            </a:p>
          </p:txBody>
        </p:sp>
        <p:sp>
          <p:nvSpPr>
            <p:cNvPr id="34844" name="Text Box 69"/>
            <p:cNvSpPr txBox="1">
              <a:spLocks noChangeArrowheads="1"/>
            </p:cNvSpPr>
            <p:nvPr/>
          </p:nvSpPr>
          <p:spPr bwMode="auto">
            <a:xfrm>
              <a:off x="1894" y="2692"/>
              <a:ext cx="19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rPr>
                <a:t>1</a:t>
              </a:r>
            </a:p>
          </p:txBody>
        </p:sp>
        <p:sp>
          <p:nvSpPr>
            <p:cNvPr id="34845" name="Text Box 70"/>
            <p:cNvSpPr txBox="1">
              <a:spLocks noChangeArrowheads="1"/>
            </p:cNvSpPr>
            <p:nvPr/>
          </p:nvSpPr>
          <p:spPr bwMode="auto">
            <a:xfrm>
              <a:off x="2336" y="2692"/>
              <a:ext cx="195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rPr>
                <a:t>1</a:t>
              </a:r>
            </a:p>
          </p:txBody>
        </p:sp>
      </p:grpSp>
      <p:sp>
        <p:nvSpPr>
          <p:cNvPr id="157767" name="Text Box 71"/>
          <p:cNvSpPr txBox="1">
            <a:spLocks noChangeArrowheads="1"/>
          </p:cNvSpPr>
          <p:nvPr/>
        </p:nvSpPr>
        <p:spPr bwMode="auto">
          <a:xfrm>
            <a:off x="5880100" y="2205038"/>
            <a:ext cx="4319588" cy="976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marL="3429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8001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2573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7145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1717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342900" marR="0" lvl="0" indent="-34290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Check adjacent </a:t>
            </a: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1</a:t>
            </a: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’s for </a:t>
            </a:r>
            <a:r>
              <a:rPr kumimoji="1" lang="en-US" altLang="ko-KR" sz="2000" b="1" i="1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m</a:t>
            </a:r>
            <a:r>
              <a:rPr kumimoji="1" lang="en-US" altLang="ko-KR" sz="2000" b="1" i="0" u="none" strike="noStrike" kern="120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0</a:t>
            </a: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(</a:t>
            </a:r>
            <a:r>
              <a:rPr kumimoji="1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1</a:t>
            </a:r>
            <a:r>
              <a:rPr kumimoji="1" lang="en-US" altLang="ko-KR" sz="2000" b="1" i="0" u="none" strike="noStrike" kern="120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0</a:t>
            </a: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)</a:t>
            </a:r>
          </a:p>
          <a:p>
            <a:pPr marL="800100" marR="0" lvl="1" indent="-34290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No single term covers </a:t>
            </a:r>
            <a:r>
              <a:rPr kumimoji="1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1</a:t>
            </a:r>
            <a:r>
              <a:rPr kumimoji="1" lang="en-US" altLang="ko-KR" sz="20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0</a:t>
            </a:r>
            <a:r>
              <a:rPr kumimoji="1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,</a:t>
            </a: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</a:t>
            </a:r>
            <a:r>
              <a:rPr kumimoji="1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1</a:t>
            </a:r>
            <a:r>
              <a:rPr kumimoji="1" lang="en-US" altLang="ko-KR" sz="1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1</a:t>
            </a:r>
            <a:r>
              <a:rPr kumimoji="1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, </a:t>
            </a:r>
            <a:r>
              <a:rPr kumimoji="1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1</a:t>
            </a:r>
            <a:r>
              <a:rPr kumimoji="1" lang="en-US" altLang="ko-KR" sz="1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2</a:t>
            </a:r>
            <a:r>
              <a:rPr kumimoji="1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, </a:t>
            </a:r>
            <a:r>
              <a:rPr kumimoji="1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1</a:t>
            </a:r>
            <a:r>
              <a:rPr kumimoji="1" lang="en-US" altLang="ko-KR" sz="1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4</a:t>
            </a:r>
            <a:r>
              <a:rPr kumimoji="1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. </a:t>
            </a:r>
          </a:p>
          <a:p>
            <a:pPr marL="800100" marR="0" lvl="1" indent="-34290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No EPIs</a:t>
            </a:r>
          </a:p>
        </p:txBody>
      </p:sp>
      <p:sp>
        <p:nvSpPr>
          <p:cNvPr id="34822" name="Rectangle 79"/>
          <p:cNvSpPr>
            <a:spLocks noChangeArrowheads="1"/>
          </p:cNvSpPr>
          <p:nvPr/>
        </p:nvSpPr>
        <p:spPr bwMode="auto">
          <a:xfrm>
            <a:off x="2566991" y="5876928"/>
            <a:ext cx="7207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34823" name="Rectangle 80"/>
          <p:cNvSpPr>
            <a:spLocks noChangeArrowheads="1"/>
          </p:cNvSpPr>
          <p:nvPr/>
        </p:nvSpPr>
        <p:spPr bwMode="auto">
          <a:xfrm>
            <a:off x="2692403" y="2708278"/>
            <a:ext cx="7207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grpSp>
        <p:nvGrpSpPr>
          <p:cNvPr id="157783" name="Group 87"/>
          <p:cNvGrpSpPr>
            <a:grpSpLocks/>
          </p:cNvGrpSpPr>
          <p:nvPr/>
        </p:nvGrpSpPr>
        <p:grpSpPr bwMode="auto">
          <a:xfrm>
            <a:off x="1703388" y="3422653"/>
            <a:ext cx="8496300" cy="1014413"/>
            <a:chOff x="113" y="2156"/>
            <a:chExt cx="5352" cy="639"/>
          </a:xfrm>
        </p:grpSpPr>
        <p:grpSp>
          <p:nvGrpSpPr>
            <p:cNvPr id="34832" name="Group 81"/>
            <p:cNvGrpSpPr>
              <a:grpSpLocks/>
            </p:cNvGrpSpPr>
            <p:nvPr/>
          </p:nvGrpSpPr>
          <p:grpSpPr bwMode="auto">
            <a:xfrm>
              <a:off x="793" y="2156"/>
              <a:ext cx="4672" cy="639"/>
              <a:chOff x="793" y="2156"/>
              <a:chExt cx="4672" cy="639"/>
            </a:xfrm>
          </p:grpSpPr>
          <p:sp>
            <p:nvSpPr>
              <p:cNvPr id="34835" name="Text Box 72"/>
              <p:cNvSpPr txBox="1">
                <a:spLocks noChangeArrowheads="1"/>
              </p:cNvSpPr>
              <p:nvPr/>
            </p:nvSpPr>
            <p:spPr bwMode="auto">
              <a:xfrm>
                <a:off x="2744" y="2156"/>
                <a:ext cx="2721" cy="634"/>
              </a:xfrm>
              <a:prstGeom prst="rect">
                <a:avLst/>
              </a:prstGeom>
              <a:solidFill>
                <a:srgbClr val="99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8001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2573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7145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1717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628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30861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5433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40005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342900" marR="0" lvl="0" indent="-34290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 startAt="2"/>
                  <a:tabLst/>
                  <a:defRPr/>
                </a:pPr>
                <a:r>
                  <a:rPr kumimoji="1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Check adjacent 1’s for </a:t>
                </a:r>
                <a:r>
                  <a:rPr kumimoji="1" lang="en-US" altLang="ko-KR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</a:t>
                </a:r>
                <a:r>
                  <a:rPr kumimoji="1" lang="en-US" altLang="ko-KR" sz="2000" b="1" i="0" u="none" strike="noStrike" kern="1200" cap="none" spc="0" normalizeH="0" baseline="-2500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</a:t>
                </a:r>
              </a:p>
              <a:p>
                <a:pPr marL="800100" marR="0" lvl="1" indent="-34290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 </a:t>
                </a:r>
                <a:r>
                  <a:rPr kumimoji="1" lang="en-US" altLang="ko-KR" sz="2000" b="1" i="1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A’C’</a:t>
                </a:r>
                <a:r>
                  <a:rPr kumimoji="1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 covers </a:t>
                </a:r>
                <a:r>
                  <a:rPr kumimoji="1" lang="en-US" altLang="ko-KR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</a:t>
                </a:r>
                <a:r>
                  <a:rPr kumimoji="1" lang="en-US" altLang="ko-KR" sz="2000" b="1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</a:t>
                </a:r>
                <a:r>
                  <a:rPr kumimoji="1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, </a:t>
                </a:r>
                <a:r>
                  <a:rPr kumimoji="1" lang="en-US" altLang="ko-KR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</a:t>
                </a:r>
                <a:r>
                  <a:rPr kumimoji="1" lang="en-US" altLang="ko-KR" sz="2000" b="1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0</a:t>
                </a:r>
                <a:r>
                  <a:rPr kumimoji="1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, </a:t>
                </a:r>
                <a:r>
                  <a:rPr kumimoji="1" lang="en-US" altLang="ko-KR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</a:t>
                </a:r>
                <a:r>
                  <a:rPr kumimoji="1" lang="en-US" altLang="ko-KR" sz="2000" b="1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5</a:t>
                </a:r>
                <a:r>
                  <a:rPr kumimoji="1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. </a:t>
                </a:r>
              </a:p>
              <a:p>
                <a:pPr marL="800100" marR="0" lvl="1" indent="-34290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 </a:t>
                </a:r>
                <a:r>
                  <a:rPr kumimoji="1" lang="en-US" altLang="ko-KR" sz="2000" b="1" i="1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A’C’</a:t>
                </a:r>
                <a:r>
                  <a:rPr kumimoji="1" lang="en-US" altLang="ko-KR" sz="2000" b="1" i="1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 </a:t>
                </a:r>
                <a:r>
                  <a:rPr kumimoji="1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is an EPI.</a:t>
                </a:r>
              </a:p>
            </p:txBody>
          </p:sp>
          <p:sp>
            <p:nvSpPr>
              <p:cNvPr id="34836" name="AutoShape 75"/>
              <p:cNvSpPr>
                <a:spLocks noChangeArrowheads="1"/>
              </p:cNvSpPr>
              <p:nvPr/>
            </p:nvSpPr>
            <p:spPr bwMode="auto">
              <a:xfrm>
                <a:off x="793" y="2160"/>
                <a:ext cx="636" cy="635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50" charset="-127"/>
                  <a:cs typeface="+mn-cs"/>
                </a:endParaRPr>
              </a:p>
            </p:txBody>
          </p:sp>
        </p:grpSp>
        <p:sp>
          <p:nvSpPr>
            <p:cNvPr id="34833" name="Text Box 83"/>
            <p:cNvSpPr txBox="1">
              <a:spLocks noChangeArrowheads="1"/>
            </p:cNvSpPr>
            <p:nvPr/>
          </p:nvSpPr>
          <p:spPr bwMode="auto">
            <a:xfrm>
              <a:off x="113" y="2387"/>
              <a:ext cx="42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1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rPr>
                <a:t>A’C’</a:t>
              </a:r>
            </a:p>
          </p:txBody>
        </p:sp>
        <p:sp>
          <p:nvSpPr>
            <p:cNvPr id="34834" name="Line 85"/>
            <p:cNvSpPr>
              <a:spLocks noChangeShapeType="1"/>
            </p:cNvSpPr>
            <p:nvPr/>
          </p:nvSpPr>
          <p:spPr bwMode="auto">
            <a:xfrm>
              <a:off x="431" y="2523"/>
              <a:ext cx="362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57784" name="Group 88"/>
          <p:cNvGrpSpPr>
            <a:grpSpLocks/>
          </p:cNvGrpSpPr>
          <p:nvPr/>
        </p:nvGrpSpPr>
        <p:grpSpPr bwMode="auto">
          <a:xfrm>
            <a:off x="1774828" y="2852738"/>
            <a:ext cx="8424863" cy="3636962"/>
            <a:chOff x="158" y="1797"/>
            <a:chExt cx="5307" cy="2291"/>
          </a:xfrm>
        </p:grpSpPr>
        <p:grpSp>
          <p:nvGrpSpPr>
            <p:cNvPr id="34826" name="Group 82"/>
            <p:cNvGrpSpPr>
              <a:grpSpLocks/>
            </p:cNvGrpSpPr>
            <p:nvPr/>
          </p:nvGrpSpPr>
          <p:grpSpPr bwMode="auto">
            <a:xfrm>
              <a:off x="748" y="1797"/>
              <a:ext cx="4717" cy="1996"/>
              <a:chOff x="748" y="1797"/>
              <a:chExt cx="4717" cy="1996"/>
            </a:xfrm>
          </p:grpSpPr>
          <p:sp>
            <p:nvSpPr>
              <p:cNvPr id="34829" name="Text Box 73"/>
              <p:cNvSpPr txBox="1">
                <a:spLocks noChangeArrowheads="1"/>
              </p:cNvSpPr>
              <p:nvPr/>
            </p:nvSpPr>
            <p:spPr bwMode="auto">
              <a:xfrm>
                <a:off x="2744" y="2960"/>
                <a:ext cx="2721" cy="634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8001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2573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7145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1717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628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30861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5433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40005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342900" marR="0" lvl="0" indent="-34290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 startAt="3"/>
                  <a:tabLst/>
                  <a:defRPr/>
                </a:pPr>
                <a:r>
                  <a:rPr kumimoji="1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Check adjacent 1’s for </a:t>
                </a:r>
                <a:r>
                  <a:rPr kumimoji="1" lang="en-US" altLang="ko-KR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</a:t>
                </a:r>
                <a:r>
                  <a:rPr kumimoji="1" lang="en-US" altLang="ko-KR" sz="2000" b="1" i="0" u="none" strike="noStrike" kern="1200" cap="none" spc="0" normalizeH="0" baseline="-2500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2</a:t>
                </a:r>
              </a:p>
              <a:p>
                <a:pPr marL="800100" marR="0" lvl="1" indent="-34290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 </a:t>
                </a:r>
                <a:r>
                  <a:rPr kumimoji="1" lang="en-US" altLang="ko-KR" sz="2000" b="1" i="1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A’B’D’</a:t>
                </a:r>
                <a:r>
                  <a:rPr kumimoji="1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 covers </a:t>
                </a:r>
                <a:r>
                  <a:rPr kumimoji="1" lang="en-US" altLang="ko-KR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</a:t>
                </a:r>
                <a:r>
                  <a:rPr kumimoji="1" lang="en-US" altLang="ko-KR" sz="2000" b="1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2</a:t>
                </a:r>
                <a:r>
                  <a:rPr kumimoji="1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, </a:t>
                </a:r>
                <a:r>
                  <a:rPr kumimoji="1" lang="en-US" altLang="ko-KR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</a:t>
                </a:r>
                <a:r>
                  <a:rPr kumimoji="1" lang="en-US" altLang="ko-KR" sz="2000" b="1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0</a:t>
                </a:r>
                <a:r>
                  <a:rPr kumimoji="1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. </a:t>
                </a:r>
              </a:p>
              <a:p>
                <a:pPr marL="800100" marR="0" lvl="1" indent="-34290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 </a:t>
                </a:r>
                <a:r>
                  <a:rPr kumimoji="1" lang="en-US" altLang="ko-KR" sz="2000" b="1" i="1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A’B’D’</a:t>
                </a:r>
                <a:r>
                  <a:rPr kumimoji="1" lang="en-US" altLang="ko-KR" sz="2000" b="1" i="1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 </a:t>
                </a:r>
                <a:r>
                  <a:rPr kumimoji="1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is an EPI.</a:t>
                </a:r>
              </a:p>
            </p:txBody>
          </p:sp>
          <p:sp>
            <p:nvSpPr>
              <p:cNvPr id="34830" name="AutoShape 77"/>
              <p:cNvSpPr>
                <a:spLocks noChangeArrowheads="1"/>
              </p:cNvSpPr>
              <p:nvPr/>
            </p:nvSpPr>
            <p:spPr bwMode="auto">
              <a:xfrm>
                <a:off x="748" y="3294"/>
                <a:ext cx="272" cy="499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4831" name="AutoShape 78"/>
              <p:cNvSpPr>
                <a:spLocks noChangeArrowheads="1"/>
              </p:cNvSpPr>
              <p:nvPr/>
            </p:nvSpPr>
            <p:spPr bwMode="auto">
              <a:xfrm>
                <a:off x="748" y="1797"/>
                <a:ext cx="272" cy="590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50" charset="-127"/>
                  <a:cs typeface="+mn-cs"/>
                </a:endParaRPr>
              </a:p>
            </p:txBody>
          </p:sp>
        </p:grpSp>
        <p:sp>
          <p:nvSpPr>
            <p:cNvPr id="34827" name="Text Box 84"/>
            <p:cNvSpPr txBox="1">
              <a:spLocks noChangeArrowheads="1"/>
            </p:cNvSpPr>
            <p:nvPr/>
          </p:nvSpPr>
          <p:spPr bwMode="auto">
            <a:xfrm>
              <a:off x="158" y="3838"/>
              <a:ext cx="58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1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rPr>
                <a:t>A’B’D’</a:t>
              </a:r>
            </a:p>
          </p:txBody>
        </p:sp>
        <p:sp>
          <p:nvSpPr>
            <p:cNvPr id="34828" name="Line 86"/>
            <p:cNvSpPr>
              <a:spLocks noChangeShapeType="1"/>
            </p:cNvSpPr>
            <p:nvPr/>
          </p:nvSpPr>
          <p:spPr bwMode="auto">
            <a:xfrm flipV="1">
              <a:off x="431" y="3657"/>
              <a:ext cx="317" cy="227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1919291" y="1557341"/>
            <a:ext cx="4537075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>
            <a:lvl1pPr marL="3429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8001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2573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7145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1717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342900" marR="0" lvl="0" indent="-342900" algn="l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Systematic Approach for Finding EPIs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1908178" y="0"/>
            <a:ext cx="8435975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kumimoji="0" lang="en-US" altLang="ko-KR" sz="4000" dirty="0">
                <a:solidFill>
                  <a:srgbClr val="008000"/>
                </a:solidFill>
                <a:latin typeface="Arial Narrow" panose="020B0606020202030204" pitchFamily="34" charset="0"/>
              </a:rPr>
              <a:t>3.9	Determination of Minimum Expressions</a:t>
            </a:r>
            <a:br>
              <a:rPr kumimoji="0" lang="en-US" altLang="ko-KR" sz="4000" dirty="0">
                <a:solidFill>
                  <a:srgbClr val="008000"/>
                </a:solidFill>
                <a:latin typeface="Arial Narrow" panose="020B0606020202030204" pitchFamily="34" charset="0"/>
              </a:rPr>
            </a:br>
            <a:r>
              <a:rPr kumimoji="0" lang="en-US" altLang="ko-KR" sz="4000" dirty="0">
                <a:solidFill>
                  <a:srgbClr val="008000"/>
                </a:solidFill>
                <a:latin typeface="Arial Narrow" panose="020B0606020202030204" pitchFamily="34" charset="0"/>
              </a:rPr>
              <a:t>Using Essential Prime Implicants</a:t>
            </a:r>
          </a:p>
        </p:txBody>
      </p:sp>
      <p:sp>
        <p:nvSpPr>
          <p:cNvPr id="158788" name="Text Box 68"/>
          <p:cNvSpPr txBox="1">
            <a:spLocks noChangeArrowheads="1"/>
          </p:cNvSpPr>
          <p:nvPr/>
        </p:nvSpPr>
        <p:spPr bwMode="auto">
          <a:xfrm>
            <a:off x="5880100" y="2205038"/>
            <a:ext cx="4319588" cy="976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marL="3429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8001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2573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7145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1717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342900" marR="0" lvl="0" indent="-34290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4"/>
              <a:tabLst/>
              <a:defRPr/>
            </a:pP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Check adjacent </a:t>
            </a: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1</a:t>
            </a: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’s for </a:t>
            </a:r>
            <a:r>
              <a:rPr kumimoji="1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1</a:t>
            </a:r>
            <a:r>
              <a:rPr kumimoji="1" lang="en-US" altLang="ko-KR" sz="2000" b="1" i="0" u="none" strike="noStrike" kern="1200" cap="none" spc="0" normalizeH="0" baseline="-2500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7</a:t>
            </a:r>
            <a:endParaRPr kumimoji="1" lang="en-US" altLang="ko-KR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  <a:p>
            <a:pPr marL="800100" marR="0" lvl="1" indent="-34290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No single term covers </a:t>
            </a:r>
            <a:r>
              <a:rPr kumimoji="1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1</a:t>
            </a:r>
            <a:r>
              <a:rPr kumimoji="1" lang="en-US" altLang="ko-KR" sz="20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7</a:t>
            </a:r>
            <a:r>
              <a:rPr kumimoji="1" lang="en-US" altLang="ko-KR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,</a:t>
            </a:r>
            <a:r>
              <a:rPr kumimoji="1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</a:t>
            </a:r>
            <a:r>
              <a:rPr kumimoji="1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1</a:t>
            </a:r>
            <a:r>
              <a:rPr kumimoji="1" lang="en-US" altLang="ko-KR" sz="1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5</a:t>
            </a:r>
            <a:r>
              <a:rPr kumimoji="1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, </a:t>
            </a:r>
            <a:r>
              <a:rPr kumimoji="1" lang="en-US" altLang="ko-KR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1</a:t>
            </a:r>
            <a:r>
              <a:rPr kumimoji="1" lang="en-US" altLang="ko-KR" sz="1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15</a:t>
            </a:r>
            <a:r>
              <a:rPr kumimoji="1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. </a:t>
            </a:r>
          </a:p>
          <a:p>
            <a:pPr marL="800100" marR="0" lvl="1" indent="-34290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No EPIs</a:t>
            </a:r>
          </a:p>
        </p:txBody>
      </p:sp>
      <p:sp>
        <p:nvSpPr>
          <p:cNvPr id="35845" name="AutoShape 80"/>
          <p:cNvSpPr>
            <a:spLocks noChangeArrowheads="1"/>
          </p:cNvSpPr>
          <p:nvPr/>
        </p:nvSpPr>
        <p:spPr bwMode="auto">
          <a:xfrm>
            <a:off x="2711450" y="5229228"/>
            <a:ext cx="431800" cy="792163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35846" name="AutoShape 81"/>
          <p:cNvSpPr>
            <a:spLocks noChangeArrowheads="1"/>
          </p:cNvSpPr>
          <p:nvPr/>
        </p:nvSpPr>
        <p:spPr bwMode="auto">
          <a:xfrm>
            <a:off x="2711450" y="2852741"/>
            <a:ext cx="431800" cy="936625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grpSp>
        <p:nvGrpSpPr>
          <p:cNvPr id="35847" name="Group 4"/>
          <p:cNvGrpSpPr>
            <a:grpSpLocks/>
          </p:cNvGrpSpPr>
          <p:nvPr/>
        </p:nvGrpSpPr>
        <p:grpSpPr bwMode="auto">
          <a:xfrm>
            <a:off x="1919288" y="2636838"/>
            <a:ext cx="3454400" cy="3162300"/>
            <a:chOff x="531" y="1434"/>
            <a:chExt cx="2156" cy="1970"/>
          </a:xfrm>
        </p:grpSpPr>
        <p:grpSp>
          <p:nvGrpSpPr>
            <p:cNvPr id="35875" name="Group 5"/>
            <p:cNvGrpSpPr>
              <a:grpSpLocks/>
            </p:cNvGrpSpPr>
            <p:nvPr/>
          </p:nvGrpSpPr>
          <p:grpSpPr bwMode="auto">
            <a:xfrm>
              <a:off x="531" y="1434"/>
              <a:ext cx="2156" cy="1970"/>
              <a:chOff x="531" y="1434"/>
              <a:chExt cx="2156" cy="1970"/>
            </a:xfrm>
          </p:grpSpPr>
          <p:grpSp>
            <p:nvGrpSpPr>
              <p:cNvPr id="35884" name="Group 6"/>
              <p:cNvGrpSpPr>
                <a:grpSpLocks/>
              </p:cNvGrpSpPr>
              <p:nvPr/>
            </p:nvGrpSpPr>
            <p:grpSpPr bwMode="auto">
              <a:xfrm>
                <a:off x="531" y="1434"/>
                <a:ext cx="2123" cy="1950"/>
                <a:chOff x="531" y="1434"/>
                <a:chExt cx="2123" cy="1950"/>
              </a:xfrm>
            </p:grpSpPr>
            <p:sp>
              <p:nvSpPr>
                <p:cNvPr id="35901" name="Rectangle 7"/>
                <p:cNvSpPr>
                  <a:spLocks noChangeArrowheads="1"/>
                </p:cNvSpPr>
                <p:nvPr/>
              </p:nvSpPr>
              <p:spPr bwMode="auto">
                <a:xfrm>
                  <a:off x="2234" y="2999"/>
                  <a:ext cx="420" cy="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ko-KR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35902" name="Rectangle 8"/>
                <p:cNvSpPr>
                  <a:spLocks noChangeArrowheads="1"/>
                </p:cNvSpPr>
                <p:nvPr/>
              </p:nvSpPr>
              <p:spPr bwMode="auto">
                <a:xfrm>
                  <a:off x="1815" y="2999"/>
                  <a:ext cx="419" cy="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ko-KR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35903" name="Rectangle 9"/>
                <p:cNvSpPr>
                  <a:spLocks noChangeArrowheads="1"/>
                </p:cNvSpPr>
                <p:nvPr/>
              </p:nvSpPr>
              <p:spPr bwMode="auto">
                <a:xfrm>
                  <a:off x="1395" y="2999"/>
                  <a:ext cx="420" cy="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ko-KR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35904" name="Rectangle 10"/>
                <p:cNvSpPr>
                  <a:spLocks noChangeArrowheads="1"/>
                </p:cNvSpPr>
                <p:nvPr/>
              </p:nvSpPr>
              <p:spPr bwMode="auto">
                <a:xfrm>
                  <a:off x="975" y="2999"/>
                  <a:ext cx="420" cy="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ko-KR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35905" name="Rectangle 11"/>
                <p:cNvSpPr>
                  <a:spLocks noChangeArrowheads="1"/>
                </p:cNvSpPr>
                <p:nvPr/>
              </p:nvSpPr>
              <p:spPr bwMode="auto">
                <a:xfrm>
                  <a:off x="2234" y="2613"/>
                  <a:ext cx="420" cy="3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ko-KR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35906" name="Rectangle 12"/>
                <p:cNvSpPr>
                  <a:spLocks noChangeArrowheads="1"/>
                </p:cNvSpPr>
                <p:nvPr/>
              </p:nvSpPr>
              <p:spPr bwMode="auto">
                <a:xfrm>
                  <a:off x="1815" y="2613"/>
                  <a:ext cx="419" cy="3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ko-KR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35907" name="Rectangle 13"/>
                <p:cNvSpPr>
                  <a:spLocks noChangeArrowheads="1"/>
                </p:cNvSpPr>
                <p:nvPr/>
              </p:nvSpPr>
              <p:spPr bwMode="auto">
                <a:xfrm>
                  <a:off x="1395" y="2613"/>
                  <a:ext cx="420" cy="3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ko-KR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35908" name="Rectangle 14"/>
                <p:cNvSpPr>
                  <a:spLocks noChangeArrowheads="1"/>
                </p:cNvSpPr>
                <p:nvPr/>
              </p:nvSpPr>
              <p:spPr bwMode="auto">
                <a:xfrm>
                  <a:off x="975" y="2613"/>
                  <a:ext cx="420" cy="3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ko-KR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35909" name="Rectangle 15"/>
                <p:cNvSpPr>
                  <a:spLocks noChangeArrowheads="1"/>
                </p:cNvSpPr>
                <p:nvPr/>
              </p:nvSpPr>
              <p:spPr bwMode="auto">
                <a:xfrm>
                  <a:off x="2234" y="2228"/>
                  <a:ext cx="420" cy="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ko-KR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35910" name="Rectangle 16"/>
                <p:cNvSpPr>
                  <a:spLocks noChangeArrowheads="1"/>
                </p:cNvSpPr>
                <p:nvPr/>
              </p:nvSpPr>
              <p:spPr bwMode="auto">
                <a:xfrm>
                  <a:off x="1815" y="2228"/>
                  <a:ext cx="419" cy="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ko-KR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35911" name="Rectangle 17"/>
                <p:cNvSpPr>
                  <a:spLocks noChangeArrowheads="1"/>
                </p:cNvSpPr>
                <p:nvPr/>
              </p:nvSpPr>
              <p:spPr bwMode="auto">
                <a:xfrm>
                  <a:off x="1395" y="2228"/>
                  <a:ext cx="420" cy="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ko-KR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35912" name="Rectangle 18"/>
                <p:cNvSpPr>
                  <a:spLocks noChangeArrowheads="1"/>
                </p:cNvSpPr>
                <p:nvPr/>
              </p:nvSpPr>
              <p:spPr bwMode="auto">
                <a:xfrm>
                  <a:off x="975" y="2228"/>
                  <a:ext cx="420" cy="3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ko-KR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35913" name="Rectangle 19"/>
                <p:cNvSpPr>
                  <a:spLocks noChangeArrowheads="1"/>
                </p:cNvSpPr>
                <p:nvPr/>
              </p:nvSpPr>
              <p:spPr bwMode="auto">
                <a:xfrm>
                  <a:off x="2234" y="1842"/>
                  <a:ext cx="420" cy="3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ko-KR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35914" name="Rectangle 20"/>
                <p:cNvSpPr>
                  <a:spLocks noChangeArrowheads="1"/>
                </p:cNvSpPr>
                <p:nvPr/>
              </p:nvSpPr>
              <p:spPr bwMode="auto">
                <a:xfrm>
                  <a:off x="1815" y="1842"/>
                  <a:ext cx="419" cy="3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ko-KR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35915" name="Rectangle 21"/>
                <p:cNvSpPr>
                  <a:spLocks noChangeArrowheads="1"/>
                </p:cNvSpPr>
                <p:nvPr/>
              </p:nvSpPr>
              <p:spPr bwMode="auto">
                <a:xfrm>
                  <a:off x="1395" y="1842"/>
                  <a:ext cx="420" cy="3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ko-KR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35916" name="Rectangle 22"/>
                <p:cNvSpPr>
                  <a:spLocks noChangeArrowheads="1"/>
                </p:cNvSpPr>
                <p:nvPr/>
              </p:nvSpPr>
              <p:spPr bwMode="auto">
                <a:xfrm>
                  <a:off x="975" y="1842"/>
                  <a:ext cx="420" cy="3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lvl1pPr latinLnBrk="1">
                    <a:spcBef>
                      <a:spcPct val="20000"/>
                    </a:spcBef>
                    <a:buChar char="•"/>
                    <a:defRPr kumimoji="1" sz="32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1pPr>
                  <a:lvl2pPr marL="742950" indent="-285750" latinLnBrk="1">
                    <a:spcBef>
                      <a:spcPct val="20000"/>
                    </a:spcBef>
                    <a:buChar char="–"/>
                    <a:defRPr kumimoji="1" sz="28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2pPr>
                  <a:lvl3pPr marL="1143000" indent="-228600" latinLnBrk="1">
                    <a:spcBef>
                      <a:spcPct val="20000"/>
                    </a:spcBef>
                    <a:buChar char="•"/>
                    <a:defRPr kumimoji="1" sz="24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3pPr>
                  <a:lvl4pPr marL="1600200" indent="-228600" latinLnBrk="1">
                    <a:spcBef>
                      <a:spcPct val="20000"/>
                    </a:spcBef>
                    <a:buChar char="–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4pPr>
                  <a:lvl5pPr marL="2057400" indent="-228600" latinLnBrk="1">
                    <a:spcBef>
                      <a:spcPct val="20000"/>
                    </a:spcBef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kumimoji="1" sz="2000">
                      <a:solidFill>
                        <a:schemeClr val="tx1"/>
                      </a:solidFill>
                      <a:latin typeface="굴림" panose="020B0600000101010101" pitchFamily="50" charset="-127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ko-KR" sz="2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굴림" panose="020B0600000101010101" pitchFamily="50" charset="-127"/>
                    <a:ea typeface="굴림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35917" name="Line 23"/>
                <p:cNvSpPr>
                  <a:spLocks noChangeShapeType="1"/>
                </p:cNvSpPr>
                <p:nvPr/>
              </p:nvSpPr>
              <p:spPr bwMode="auto">
                <a:xfrm>
                  <a:off x="975" y="1842"/>
                  <a:ext cx="1679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35918" name="Line 24"/>
                <p:cNvSpPr>
                  <a:spLocks noChangeShapeType="1"/>
                </p:cNvSpPr>
                <p:nvPr/>
              </p:nvSpPr>
              <p:spPr bwMode="auto">
                <a:xfrm>
                  <a:off x="975" y="2228"/>
                  <a:ext cx="167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35919" name="Line 25"/>
                <p:cNvSpPr>
                  <a:spLocks noChangeShapeType="1"/>
                </p:cNvSpPr>
                <p:nvPr/>
              </p:nvSpPr>
              <p:spPr bwMode="auto">
                <a:xfrm>
                  <a:off x="975" y="2613"/>
                  <a:ext cx="167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35920" name="Line 26"/>
                <p:cNvSpPr>
                  <a:spLocks noChangeShapeType="1"/>
                </p:cNvSpPr>
                <p:nvPr/>
              </p:nvSpPr>
              <p:spPr bwMode="auto">
                <a:xfrm>
                  <a:off x="975" y="2999"/>
                  <a:ext cx="1679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35921" name="Line 27"/>
                <p:cNvSpPr>
                  <a:spLocks noChangeShapeType="1"/>
                </p:cNvSpPr>
                <p:nvPr/>
              </p:nvSpPr>
              <p:spPr bwMode="auto">
                <a:xfrm>
                  <a:off x="975" y="3384"/>
                  <a:ext cx="1679" cy="0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35922" name="Line 28"/>
                <p:cNvSpPr>
                  <a:spLocks noChangeShapeType="1"/>
                </p:cNvSpPr>
                <p:nvPr/>
              </p:nvSpPr>
              <p:spPr bwMode="auto">
                <a:xfrm>
                  <a:off x="975" y="1842"/>
                  <a:ext cx="0" cy="1542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35923" name="Line 29"/>
                <p:cNvSpPr>
                  <a:spLocks noChangeShapeType="1"/>
                </p:cNvSpPr>
                <p:nvPr/>
              </p:nvSpPr>
              <p:spPr bwMode="auto">
                <a:xfrm>
                  <a:off x="1395" y="1842"/>
                  <a:ext cx="0" cy="154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35924" name="Line 30"/>
                <p:cNvSpPr>
                  <a:spLocks noChangeShapeType="1"/>
                </p:cNvSpPr>
                <p:nvPr/>
              </p:nvSpPr>
              <p:spPr bwMode="auto">
                <a:xfrm>
                  <a:off x="1815" y="1842"/>
                  <a:ext cx="0" cy="154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35925" name="Line 31"/>
                <p:cNvSpPr>
                  <a:spLocks noChangeShapeType="1"/>
                </p:cNvSpPr>
                <p:nvPr/>
              </p:nvSpPr>
              <p:spPr bwMode="auto">
                <a:xfrm>
                  <a:off x="2234" y="1842"/>
                  <a:ext cx="0" cy="154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35926" name="Line 32"/>
                <p:cNvSpPr>
                  <a:spLocks noChangeShapeType="1"/>
                </p:cNvSpPr>
                <p:nvPr/>
              </p:nvSpPr>
              <p:spPr bwMode="auto">
                <a:xfrm>
                  <a:off x="2654" y="1842"/>
                  <a:ext cx="0" cy="1542"/>
                </a:xfrm>
                <a:prstGeom prst="line">
                  <a:avLst/>
                </a:prstGeom>
                <a:noFill/>
                <a:ln w="28575" cap="sq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35927" name="Line 33"/>
                <p:cNvSpPr>
                  <a:spLocks noChangeShapeType="1"/>
                </p:cNvSpPr>
                <p:nvPr/>
              </p:nvSpPr>
              <p:spPr bwMode="auto">
                <a:xfrm flipH="1" flipV="1">
                  <a:off x="703" y="1570"/>
                  <a:ext cx="272" cy="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맑은 고딕" panose="020B0503020000020004" pitchFamily="50" charset="-127"/>
                    <a:cs typeface="+mn-cs"/>
                  </a:endParaRPr>
                </a:p>
              </p:txBody>
            </p:sp>
            <p:sp>
              <p:nvSpPr>
                <p:cNvPr id="35928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748" y="1434"/>
                  <a:ext cx="309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2000" b="0" i="1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굴림" panose="020B0600000101010101" pitchFamily="50" charset="-127"/>
                      <a:cs typeface="+mn-cs"/>
                    </a:rPr>
                    <a:t>AB</a:t>
                  </a:r>
                </a:p>
              </p:txBody>
            </p:sp>
            <p:sp>
              <p:nvSpPr>
                <p:cNvPr id="35929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531" y="1604"/>
                  <a:ext cx="336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2000" b="0" i="1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굴림" panose="020B0600000101010101" pitchFamily="50" charset="-127"/>
                      <a:cs typeface="+mn-cs"/>
                    </a:rPr>
                    <a:t>CD</a:t>
                  </a:r>
                </a:p>
              </p:txBody>
            </p:sp>
            <p:sp>
              <p:nvSpPr>
                <p:cNvPr id="35930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1044" y="1618"/>
                  <a:ext cx="276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굴림" panose="020B0600000101010101" pitchFamily="50" charset="-127"/>
                      <a:cs typeface="+mn-cs"/>
                    </a:rPr>
                    <a:t>00</a:t>
                  </a:r>
                </a:p>
              </p:txBody>
            </p:sp>
            <p:sp>
              <p:nvSpPr>
                <p:cNvPr id="35931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474" y="1616"/>
                  <a:ext cx="274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굴림" panose="020B0600000101010101" pitchFamily="50" charset="-127"/>
                      <a:cs typeface="+mn-cs"/>
                    </a:rPr>
                    <a:t>01</a:t>
                  </a:r>
                </a:p>
              </p:txBody>
            </p:sp>
            <p:sp>
              <p:nvSpPr>
                <p:cNvPr id="35932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1882" y="1616"/>
                  <a:ext cx="274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굴림" panose="020B0600000101010101" pitchFamily="50" charset="-127"/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35933" name="Text Box 39"/>
                <p:cNvSpPr txBox="1">
                  <a:spLocks noChangeArrowheads="1"/>
                </p:cNvSpPr>
                <p:nvPr/>
              </p:nvSpPr>
              <p:spPr bwMode="auto">
                <a:xfrm>
                  <a:off x="2290" y="1616"/>
                  <a:ext cx="274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굴림" panose="020B0600000101010101" pitchFamily="50" charset="-127"/>
                      <a:cs typeface="+mn-cs"/>
                    </a:rPr>
                    <a:t>10</a:t>
                  </a:r>
                </a:p>
              </p:txBody>
            </p:sp>
            <p:sp>
              <p:nvSpPr>
                <p:cNvPr id="35934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721" y="1888"/>
                  <a:ext cx="274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굴림" panose="020B0600000101010101" pitchFamily="50" charset="-127"/>
                      <a:cs typeface="+mn-cs"/>
                    </a:rPr>
                    <a:t>00</a:t>
                  </a:r>
                </a:p>
              </p:txBody>
            </p:sp>
            <p:sp>
              <p:nvSpPr>
                <p:cNvPr id="35935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721" y="2296"/>
                  <a:ext cx="274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굴림" panose="020B0600000101010101" pitchFamily="50" charset="-127"/>
                      <a:cs typeface="+mn-cs"/>
                    </a:rPr>
                    <a:t>01</a:t>
                  </a:r>
                </a:p>
              </p:txBody>
            </p:sp>
            <p:sp>
              <p:nvSpPr>
                <p:cNvPr id="35936" name="Text Box 42"/>
                <p:cNvSpPr txBox="1">
                  <a:spLocks noChangeArrowheads="1"/>
                </p:cNvSpPr>
                <p:nvPr/>
              </p:nvSpPr>
              <p:spPr bwMode="auto">
                <a:xfrm>
                  <a:off x="721" y="2659"/>
                  <a:ext cx="274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굴림" panose="020B0600000101010101" pitchFamily="50" charset="-127"/>
                      <a:cs typeface="+mn-cs"/>
                    </a:rPr>
                    <a:t>11</a:t>
                  </a:r>
                </a:p>
              </p:txBody>
            </p:sp>
            <p:sp>
              <p:nvSpPr>
                <p:cNvPr id="35937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721" y="3067"/>
                  <a:ext cx="274" cy="24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lang="en-US" altLang="ko-KR" sz="20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FF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굴림" panose="020B0600000101010101" pitchFamily="50" charset="-127"/>
                      <a:cs typeface="+mn-cs"/>
                    </a:rPr>
                    <a:t>10</a:t>
                  </a:r>
                </a:p>
              </p:txBody>
            </p:sp>
          </p:grpSp>
          <p:sp>
            <p:nvSpPr>
              <p:cNvPr id="35885" name="Text Box 44"/>
              <p:cNvSpPr txBox="1">
                <a:spLocks noChangeArrowheads="1"/>
              </p:cNvSpPr>
              <p:nvPr/>
            </p:nvSpPr>
            <p:spPr bwMode="auto">
              <a:xfrm>
                <a:off x="1248" y="2068"/>
                <a:ext cx="17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0</a:t>
                </a:r>
              </a:p>
            </p:txBody>
          </p:sp>
          <p:sp>
            <p:nvSpPr>
              <p:cNvPr id="35886" name="Text Box 45"/>
              <p:cNvSpPr txBox="1">
                <a:spLocks noChangeArrowheads="1"/>
              </p:cNvSpPr>
              <p:nvPr/>
            </p:nvSpPr>
            <p:spPr bwMode="auto">
              <a:xfrm>
                <a:off x="1655" y="2068"/>
                <a:ext cx="17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4</a:t>
                </a:r>
              </a:p>
            </p:txBody>
          </p:sp>
          <p:sp>
            <p:nvSpPr>
              <p:cNvPr id="35887" name="Text Box 46"/>
              <p:cNvSpPr txBox="1">
                <a:spLocks noChangeArrowheads="1"/>
              </p:cNvSpPr>
              <p:nvPr/>
            </p:nvSpPr>
            <p:spPr bwMode="auto">
              <a:xfrm>
                <a:off x="2517" y="2068"/>
                <a:ext cx="17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8</a:t>
                </a:r>
              </a:p>
            </p:txBody>
          </p:sp>
          <p:sp>
            <p:nvSpPr>
              <p:cNvPr id="35888" name="Text Box 47"/>
              <p:cNvSpPr txBox="1">
                <a:spLocks noChangeArrowheads="1"/>
              </p:cNvSpPr>
              <p:nvPr/>
            </p:nvSpPr>
            <p:spPr bwMode="auto">
              <a:xfrm>
                <a:off x="2052" y="2068"/>
                <a:ext cx="226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12</a:t>
                </a:r>
              </a:p>
            </p:txBody>
          </p:sp>
          <p:sp>
            <p:nvSpPr>
              <p:cNvPr id="35889" name="Text Box 48"/>
              <p:cNvSpPr txBox="1">
                <a:spLocks noChangeArrowheads="1"/>
              </p:cNvSpPr>
              <p:nvPr/>
            </p:nvSpPr>
            <p:spPr bwMode="auto">
              <a:xfrm>
                <a:off x="1247" y="2432"/>
                <a:ext cx="17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</a:t>
                </a:r>
              </a:p>
            </p:txBody>
          </p:sp>
          <p:sp>
            <p:nvSpPr>
              <p:cNvPr id="35890" name="Text Box 49"/>
              <p:cNvSpPr txBox="1">
                <a:spLocks noChangeArrowheads="1"/>
              </p:cNvSpPr>
              <p:nvPr/>
            </p:nvSpPr>
            <p:spPr bwMode="auto">
              <a:xfrm>
                <a:off x="1247" y="2840"/>
                <a:ext cx="17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3</a:t>
                </a:r>
              </a:p>
            </p:txBody>
          </p:sp>
          <p:sp>
            <p:nvSpPr>
              <p:cNvPr id="35891" name="Text Box 50"/>
              <p:cNvSpPr txBox="1">
                <a:spLocks noChangeArrowheads="1"/>
              </p:cNvSpPr>
              <p:nvPr/>
            </p:nvSpPr>
            <p:spPr bwMode="auto">
              <a:xfrm>
                <a:off x="1247" y="3205"/>
                <a:ext cx="171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2</a:t>
                </a:r>
              </a:p>
            </p:txBody>
          </p:sp>
          <p:sp>
            <p:nvSpPr>
              <p:cNvPr id="35892" name="Text Box 51"/>
              <p:cNvSpPr txBox="1">
                <a:spLocks noChangeArrowheads="1"/>
              </p:cNvSpPr>
              <p:nvPr/>
            </p:nvSpPr>
            <p:spPr bwMode="auto">
              <a:xfrm>
                <a:off x="1654" y="2840"/>
                <a:ext cx="17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7</a:t>
                </a:r>
              </a:p>
            </p:txBody>
          </p:sp>
          <p:sp>
            <p:nvSpPr>
              <p:cNvPr id="35893" name="Text Box 52"/>
              <p:cNvSpPr txBox="1">
                <a:spLocks noChangeArrowheads="1"/>
              </p:cNvSpPr>
              <p:nvPr/>
            </p:nvSpPr>
            <p:spPr bwMode="auto">
              <a:xfrm>
                <a:off x="1654" y="3205"/>
                <a:ext cx="17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6</a:t>
                </a:r>
              </a:p>
            </p:txBody>
          </p:sp>
          <p:sp>
            <p:nvSpPr>
              <p:cNvPr id="35894" name="Text Box 53"/>
              <p:cNvSpPr txBox="1">
                <a:spLocks noChangeArrowheads="1"/>
              </p:cNvSpPr>
              <p:nvPr/>
            </p:nvSpPr>
            <p:spPr bwMode="auto">
              <a:xfrm>
                <a:off x="2517" y="2432"/>
                <a:ext cx="17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9</a:t>
                </a:r>
              </a:p>
            </p:txBody>
          </p:sp>
          <p:sp>
            <p:nvSpPr>
              <p:cNvPr id="35895" name="Text Box 54"/>
              <p:cNvSpPr txBox="1">
                <a:spLocks noChangeArrowheads="1"/>
              </p:cNvSpPr>
              <p:nvPr/>
            </p:nvSpPr>
            <p:spPr bwMode="auto">
              <a:xfrm>
                <a:off x="2457" y="2840"/>
                <a:ext cx="226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11</a:t>
                </a:r>
              </a:p>
            </p:txBody>
          </p:sp>
          <p:sp>
            <p:nvSpPr>
              <p:cNvPr id="35896" name="Text Box 55"/>
              <p:cNvSpPr txBox="1">
                <a:spLocks noChangeArrowheads="1"/>
              </p:cNvSpPr>
              <p:nvPr/>
            </p:nvSpPr>
            <p:spPr bwMode="auto">
              <a:xfrm>
                <a:off x="2457" y="3209"/>
                <a:ext cx="226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10</a:t>
                </a:r>
              </a:p>
            </p:txBody>
          </p:sp>
          <p:sp>
            <p:nvSpPr>
              <p:cNvPr id="35897" name="Text Box 56"/>
              <p:cNvSpPr txBox="1">
                <a:spLocks noChangeArrowheads="1"/>
              </p:cNvSpPr>
              <p:nvPr/>
            </p:nvSpPr>
            <p:spPr bwMode="auto">
              <a:xfrm>
                <a:off x="2050" y="2438"/>
                <a:ext cx="226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13</a:t>
                </a:r>
              </a:p>
            </p:txBody>
          </p:sp>
          <p:sp>
            <p:nvSpPr>
              <p:cNvPr id="35898" name="Text Box 57"/>
              <p:cNvSpPr txBox="1">
                <a:spLocks noChangeArrowheads="1"/>
              </p:cNvSpPr>
              <p:nvPr/>
            </p:nvSpPr>
            <p:spPr bwMode="auto">
              <a:xfrm>
                <a:off x="2052" y="2840"/>
                <a:ext cx="226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15</a:t>
                </a:r>
              </a:p>
            </p:txBody>
          </p:sp>
          <p:sp>
            <p:nvSpPr>
              <p:cNvPr id="35899" name="Text Box 58"/>
              <p:cNvSpPr txBox="1">
                <a:spLocks noChangeArrowheads="1"/>
              </p:cNvSpPr>
              <p:nvPr/>
            </p:nvSpPr>
            <p:spPr bwMode="auto">
              <a:xfrm>
                <a:off x="2058" y="3214"/>
                <a:ext cx="226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14</a:t>
                </a:r>
              </a:p>
            </p:txBody>
          </p:sp>
          <p:sp>
            <p:nvSpPr>
              <p:cNvPr id="35900" name="Text Box 59"/>
              <p:cNvSpPr txBox="1">
                <a:spLocks noChangeArrowheads="1"/>
              </p:cNvSpPr>
              <p:nvPr/>
            </p:nvSpPr>
            <p:spPr bwMode="auto">
              <a:xfrm>
                <a:off x="1654" y="2432"/>
                <a:ext cx="170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5</a:t>
                </a:r>
              </a:p>
            </p:txBody>
          </p:sp>
        </p:grpSp>
        <p:sp>
          <p:nvSpPr>
            <p:cNvPr id="35876" name="Text Box 60"/>
            <p:cNvSpPr txBox="1">
              <a:spLocks noChangeArrowheads="1"/>
            </p:cNvSpPr>
            <p:nvPr/>
          </p:nvSpPr>
          <p:spPr bwMode="auto">
            <a:xfrm>
              <a:off x="1078" y="1921"/>
              <a:ext cx="19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rPr>
                <a:t>1</a:t>
              </a:r>
            </a:p>
          </p:txBody>
        </p:sp>
        <p:sp>
          <p:nvSpPr>
            <p:cNvPr id="35877" name="Text Box 61"/>
            <p:cNvSpPr txBox="1">
              <a:spLocks noChangeArrowheads="1"/>
            </p:cNvSpPr>
            <p:nvPr/>
          </p:nvSpPr>
          <p:spPr bwMode="auto">
            <a:xfrm>
              <a:off x="1078" y="2329"/>
              <a:ext cx="19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rPr>
                <a:t>1</a:t>
              </a:r>
            </a:p>
          </p:txBody>
        </p:sp>
        <p:sp>
          <p:nvSpPr>
            <p:cNvPr id="35878" name="Text Box 62"/>
            <p:cNvSpPr txBox="1">
              <a:spLocks noChangeArrowheads="1"/>
            </p:cNvSpPr>
            <p:nvPr/>
          </p:nvSpPr>
          <p:spPr bwMode="auto">
            <a:xfrm>
              <a:off x="1078" y="3067"/>
              <a:ext cx="19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rPr>
                <a:t>1</a:t>
              </a:r>
            </a:p>
          </p:txBody>
        </p:sp>
        <p:sp>
          <p:nvSpPr>
            <p:cNvPr id="35879" name="Text Box 63"/>
            <p:cNvSpPr txBox="1">
              <a:spLocks noChangeArrowheads="1"/>
            </p:cNvSpPr>
            <p:nvPr/>
          </p:nvSpPr>
          <p:spPr bwMode="auto">
            <a:xfrm>
              <a:off x="1486" y="2329"/>
              <a:ext cx="19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rPr>
                <a:t>1</a:t>
              </a:r>
            </a:p>
          </p:txBody>
        </p:sp>
        <p:sp>
          <p:nvSpPr>
            <p:cNvPr id="35880" name="Text Box 64"/>
            <p:cNvSpPr txBox="1">
              <a:spLocks noChangeArrowheads="1"/>
            </p:cNvSpPr>
            <p:nvPr/>
          </p:nvSpPr>
          <p:spPr bwMode="auto">
            <a:xfrm>
              <a:off x="1531" y="1921"/>
              <a:ext cx="19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rPr>
                <a:t>1</a:t>
              </a:r>
            </a:p>
          </p:txBody>
        </p:sp>
        <p:sp>
          <p:nvSpPr>
            <p:cNvPr id="35881" name="Text Box 65"/>
            <p:cNvSpPr txBox="1">
              <a:spLocks noChangeArrowheads="1"/>
            </p:cNvSpPr>
            <p:nvPr/>
          </p:nvSpPr>
          <p:spPr bwMode="auto">
            <a:xfrm>
              <a:off x="1486" y="2692"/>
              <a:ext cx="19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rPr>
                <a:t>1</a:t>
              </a:r>
            </a:p>
          </p:txBody>
        </p:sp>
        <p:sp>
          <p:nvSpPr>
            <p:cNvPr id="35882" name="Text Box 66"/>
            <p:cNvSpPr txBox="1">
              <a:spLocks noChangeArrowheads="1"/>
            </p:cNvSpPr>
            <p:nvPr/>
          </p:nvSpPr>
          <p:spPr bwMode="auto">
            <a:xfrm>
              <a:off x="1894" y="2692"/>
              <a:ext cx="196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rPr>
                <a:t>1</a:t>
              </a:r>
            </a:p>
          </p:txBody>
        </p:sp>
        <p:sp>
          <p:nvSpPr>
            <p:cNvPr id="35883" name="Text Box 67"/>
            <p:cNvSpPr txBox="1">
              <a:spLocks noChangeArrowheads="1"/>
            </p:cNvSpPr>
            <p:nvPr/>
          </p:nvSpPr>
          <p:spPr bwMode="auto">
            <a:xfrm>
              <a:off x="2336" y="2692"/>
              <a:ext cx="195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rPr>
                <a:t>1</a:t>
              </a:r>
            </a:p>
          </p:txBody>
        </p:sp>
      </p:grpSp>
      <p:sp>
        <p:nvSpPr>
          <p:cNvPr id="35848" name="Rectangle 69"/>
          <p:cNvSpPr>
            <a:spLocks noChangeArrowheads="1"/>
          </p:cNvSpPr>
          <p:nvPr/>
        </p:nvSpPr>
        <p:spPr bwMode="auto">
          <a:xfrm>
            <a:off x="2566991" y="5876928"/>
            <a:ext cx="7207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35849" name="Rectangle 70"/>
          <p:cNvSpPr>
            <a:spLocks noChangeArrowheads="1"/>
          </p:cNvSpPr>
          <p:nvPr/>
        </p:nvSpPr>
        <p:spPr bwMode="auto">
          <a:xfrm>
            <a:off x="2692403" y="2708278"/>
            <a:ext cx="720725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35850" name="Text Box 75"/>
          <p:cNvSpPr txBox="1">
            <a:spLocks noChangeArrowheads="1"/>
          </p:cNvSpPr>
          <p:nvPr/>
        </p:nvSpPr>
        <p:spPr bwMode="auto">
          <a:xfrm>
            <a:off x="1703388" y="3789366"/>
            <a:ext cx="6778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1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A’C’</a:t>
            </a:r>
          </a:p>
        </p:txBody>
      </p:sp>
      <p:sp>
        <p:nvSpPr>
          <p:cNvPr id="35851" name="Line 76"/>
          <p:cNvSpPr>
            <a:spLocks noChangeShapeType="1"/>
          </p:cNvSpPr>
          <p:nvPr/>
        </p:nvSpPr>
        <p:spPr bwMode="auto">
          <a:xfrm>
            <a:off x="2208216" y="4005263"/>
            <a:ext cx="574675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5852" name="Text Box 82"/>
          <p:cNvSpPr txBox="1">
            <a:spLocks noChangeArrowheads="1"/>
          </p:cNvSpPr>
          <p:nvPr/>
        </p:nvSpPr>
        <p:spPr bwMode="auto">
          <a:xfrm>
            <a:off x="1774828" y="6092828"/>
            <a:ext cx="931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1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A’B’D’</a:t>
            </a:r>
          </a:p>
        </p:txBody>
      </p:sp>
      <p:sp>
        <p:nvSpPr>
          <p:cNvPr id="35853" name="Line 83"/>
          <p:cNvSpPr>
            <a:spLocks noChangeShapeType="1"/>
          </p:cNvSpPr>
          <p:nvPr/>
        </p:nvSpPr>
        <p:spPr bwMode="auto">
          <a:xfrm flipV="1">
            <a:off x="2208216" y="5805488"/>
            <a:ext cx="503237" cy="360362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5854" name="Rectangle 84"/>
          <p:cNvSpPr>
            <a:spLocks noChangeArrowheads="1"/>
          </p:cNvSpPr>
          <p:nvPr/>
        </p:nvSpPr>
        <p:spPr bwMode="auto">
          <a:xfrm>
            <a:off x="2640013" y="5876928"/>
            <a:ext cx="647700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35855" name="Rectangle 85"/>
          <p:cNvSpPr>
            <a:spLocks noChangeArrowheads="1"/>
          </p:cNvSpPr>
          <p:nvPr/>
        </p:nvSpPr>
        <p:spPr bwMode="auto">
          <a:xfrm>
            <a:off x="2687638" y="2708278"/>
            <a:ext cx="647700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35856" name="AutoShape 74"/>
          <p:cNvSpPr>
            <a:spLocks noChangeArrowheads="1"/>
          </p:cNvSpPr>
          <p:nvPr/>
        </p:nvSpPr>
        <p:spPr bwMode="auto">
          <a:xfrm>
            <a:off x="2782888" y="3429003"/>
            <a:ext cx="1009650" cy="1008063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grpSp>
        <p:nvGrpSpPr>
          <p:cNvPr id="158820" name="Group 100"/>
          <p:cNvGrpSpPr>
            <a:grpSpLocks/>
          </p:cNvGrpSpPr>
          <p:nvPr/>
        </p:nvGrpSpPr>
        <p:grpSpPr bwMode="auto">
          <a:xfrm>
            <a:off x="4008438" y="3422650"/>
            <a:ext cx="6191250" cy="3067050"/>
            <a:chOff x="1565" y="2156"/>
            <a:chExt cx="3900" cy="1932"/>
          </a:xfrm>
        </p:grpSpPr>
        <p:grpSp>
          <p:nvGrpSpPr>
            <p:cNvPr id="35870" name="Group 99"/>
            <p:cNvGrpSpPr>
              <a:grpSpLocks/>
            </p:cNvGrpSpPr>
            <p:nvPr/>
          </p:nvGrpSpPr>
          <p:grpSpPr bwMode="auto">
            <a:xfrm>
              <a:off x="1604" y="2156"/>
              <a:ext cx="3861" cy="1023"/>
              <a:chOff x="1604" y="2156"/>
              <a:chExt cx="3861" cy="1023"/>
            </a:xfrm>
          </p:grpSpPr>
          <p:sp>
            <p:nvSpPr>
              <p:cNvPr id="35873" name="Text Box 73"/>
              <p:cNvSpPr txBox="1">
                <a:spLocks noChangeArrowheads="1"/>
              </p:cNvSpPr>
              <p:nvPr/>
            </p:nvSpPr>
            <p:spPr bwMode="auto">
              <a:xfrm>
                <a:off x="2744" y="2156"/>
                <a:ext cx="2721" cy="634"/>
              </a:xfrm>
              <a:prstGeom prst="rect">
                <a:avLst/>
              </a:prstGeom>
              <a:solidFill>
                <a:srgbClr val="99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8001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2573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7145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1717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628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30861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5433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40005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342900" marR="0" lvl="0" indent="-34290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 startAt="5"/>
                  <a:tabLst/>
                  <a:defRPr/>
                </a:pPr>
                <a:r>
                  <a:rPr kumimoji="1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Check adjacent 1’s for </a:t>
                </a:r>
                <a:r>
                  <a:rPr kumimoji="1" lang="en-US" altLang="ko-KR" sz="20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</a:t>
                </a:r>
                <a:r>
                  <a:rPr kumimoji="1" lang="en-US" altLang="ko-KR" sz="2000" b="1" i="0" u="none" strike="noStrike" kern="1200" cap="none" spc="0" normalizeH="0" baseline="-2500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11</a:t>
                </a:r>
              </a:p>
              <a:p>
                <a:pPr marL="800100" marR="0" lvl="1" indent="-34290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 </a:t>
                </a:r>
                <a:r>
                  <a:rPr kumimoji="1" lang="en-US" altLang="ko-KR" sz="2000" b="1" i="1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ACD</a:t>
                </a:r>
                <a:r>
                  <a:rPr kumimoji="1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 covers </a:t>
                </a:r>
                <a:r>
                  <a:rPr kumimoji="1" lang="en-US" altLang="ko-KR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</a:t>
                </a:r>
                <a:r>
                  <a:rPr kumimoji="1" lang="en-US" altLang="ko-KR" sz="2000" b="1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</a:t>
                </a:r>
                <a:r>
                  <a:rPr kumimoji="1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, </a:t>
                </a:r>
                <a:r>
                  <a:rPr kumimoji="1" lang="en-US" altLang="ko-KR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</a:t>
                </a:r>
                <a:r>
                  <a:rPr kumimoji="1" lang="en-US" altLang="ko-KR" sz="2000" b="1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0</a:t>
                </a:r>
                <a:r>
                  <a:rPr kumimoji="1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, </a:t>
                </a:r>
                <a:r>
                  <a:rPr kumimoji="1" lang="en-US" altLang="ko-KR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</a:t>
                </a:r>
                <a:r>
                  <a:rPr kumimoji="1" lang="en-US" altLang="ko-KR" sz="2000" b="1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5</a:t>
                </a:r>
                <a:r>
                  <a:rPr kumimoji="1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. </a:t>
                </a:r>
              </a:p>
              <a:p>
                <a:pPr marL="800100" marR="0" lvl="1" indent="-34290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 </a:t>
                </a:r>
                <a:r>
                  <a:rPr kumimoji="1" lang="en-US" altLang="ko-KR" sz="2000" b="1" i="1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ACD</a:t>
                </a:r>
                <a:r>
                  <a:rPr kumimoji="1" lang="en-US" altLang="ko-KR" sz="2000" b="1" i="1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 </a:t>
                </a:r>
                <a:r>
                  <a:rPr kumimoji="1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is an EPI.</a:t>
                </a:r>
              </a:p>
            </p:txBody>
          </p:sp>
          <p:sp>
            <p:nvSpPr>
              <p:cNvPr id="35874" name="AutoShape 88"/>
              <p:cNvSpPr>
                <a:spLocks noChangeArrowheads="1"/>
              </p:cNvSpPr>
              <p:nvPr/>
            </p:nvSpPr>
            <p:spPr bwMode="auto">
              <a:xfrm>
                <a:off x="1604" y="2907"/>
                <a:ext cx="726" cy="272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50" charset="-127"/>
                  <a:cs typeface="+mn-cs"/>
                </a:endParaRPr>
              </a:p>
            </p:txBody>
          </p:sp>
        </p:grpSp>
        <p:sp>
          <p:nvSpPr>
            <p:cNvPr id="35871" name="Text Box 89"/>
            <p:cNvSpPr txBox="1">
              <a:spLocks noChangeArrowheads="1"/>
            </p:cNvSpPr>
            <p:nvPr/>
          </p:nvSpPr>
          <p:spPr bwMode="auto">
            <a:xfrm>
              <a:off x="1565" y="3838"/>
              <a:ext cx="4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1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rPr>
                <a:t>ACD</a:t>
              </a:r>
            </a:p>
          </p:txBody>
        </p:sp>
        <p:sp>
          <p:nvSpPr>
            <p:cNvPr id="35872" name="Line 90"/>
            <p:cNvSpPr>
              <a:spLocks noChangeShapeType="1"/>
            </p:cNvSpPr>
            <p:nvPr/>
          </p:nvSpPr>
          <p:spPr bwMode="auto">
            <a:xfrm flipV="1">
              <a:off x="1791" y="3191"/>
              <a:ext cx="0" cy="68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sp>
        <p:nvSpPr>
          <p:cNvPr id="35858" name="Text Box 93"/>
          <p:cNvSpPr txBox="1">
            <a:spLocks noChangeArrowheads="1"/>
          </p:cNvSpPr>
          <p:nvPr/>
        </p:nvSpPr>
        <p:spPr bwMode="auto">
          <a:xfrm>
            <a:off x="1631950" y="4941891"/>
            <a:ext cx="763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ko-KR" sz="2000" b="0" i="1" u="none" strike="noStrike" kern="1200" cap="none" spc="0" normalizeH="0" baseline="0" noProof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Times New Roman" panose="02020603050405020304" pitchFamily="18" charset="0"/>
                <a:ea typeface="굴림" panose="020B0600000101010101" pitchFamily="50" charset="-127"/>
                <a:cs typeface="+mn-cs"/>
              </a:rPr>
              <a:t>A’BD</a:t>
            </a:r>
          </a:p>
        </p:txBody>
      </p:sp>
      <p:sp>
        <p:nvSpPr>
          <p:cNvPr id="35859" name="Line 94"/>
          <p:cNvSpPr>
            <a:spLocks noChangeShapeType="1"/>
          </p:cNvSpPr>
          <p:nvPr/>
        </p:nvSpPr>
        <p:spPr bwMode="auto">
          <a:xfrm flipV="1">
            <a:off x="2351091" y="4508500"/>
            <a:ext cx="1081087" cy="649288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58821" name="Group 101"/>
          <p:cNvGrpSpPr>
            <a:grpSpLocks/>
          </p:cNvGrpSpPr>
          <p:nvPr/>
        </p:nvGrpSpPr>
        <p:grpSpPr bwMode="auto">
          <a:xfrm>
            <a:off x="3143250" y="4076700"/>
            <a:ext cx="7056438" cy="2413000"/>
            <a:chOff x="1020" y="2568"/>
            <a:chExt cx="4445" cy="1520"/>
          </a:xfrm>
        </p:grpSpPr>
        <p:grpSp>
          <p:nvGrpSpPr>
            <p:cNvPr id="35864" name="Group 98"/>
            <p:cNvGrpSpPr>
              <a:grpSpLocks/>
            </p:cNvGrpSpPr>
            <p:nvPr/>
          </p:nvGrpSpPr>
          <p:grpSpPr bwMode="auto">
            <a:xfrm>
              <a:off x="1156" y="2568"/>
              <a:ext cx="4309" cy="834"/>
              <a:chOff x="1156" y="2568"/>
              <a:chExt cx="4309" cy="834"/>
            </a:xfrm>
          </p:grpSpPr>
          <p:sp>
            <p:nvSpPr>
              <p:cNvPr id="35867" name="Text Box 79"/>
              <p:cNvSpPr txBox="1">
                <a:spLocks noChangeArrowheads="1"/>
              </p:cNvSpPr>
              <p:nvPr/>
            </p:nvSpPr>
            <p:spPr bwMode="auto">
              <a:xfrm>
                <a:off x="2744" y="2960"/>
                <a:ext cx="2721" cy="442"/>
              </a:xfrm>
              <a:prstGeom prst="rect">
                <a:avLst/>
              </a:prstGeom>
              <a:solidFill>
                <a:srgbClr val="FFCC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8001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2573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7145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1717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628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30861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5433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40005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342900" marR="0" lvl="0" indent="-34290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AutoNum type="arabicPeriod" startAt="6"/>
                  <a:tabLst/>
                  <a:defRPr/>
                </a:pPr>
                <a:r>
                  <a:rPr kumimoji="1" lang="en-US" altLang="ko-KR" sz="2000" b="1" i="1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A’BD</a:t>
                </a:r>
                <a:r>
                  <a:rPr kumimoji="1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 or </a:t>
                </a:r>
                <a:r>
                  <a:rPr kumimoji="1" lang="en-US" altLang="ko-KR" sz="2000" b="1" i="1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BCD</a:t>
                </a:r>
                <a:r>
                  <a:rPr kumimoji="1" lang="en-US" altLang="ko-KR" sz="2000" b="1" i="1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 </a:t>
                </a:r>
                <a:r>
                  <a:rPr kumimoji="1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is selected to include </a:t>
                </a:r>
                <a:r>
                  <a:rPr kumimoji="1" lang="en-US" altLang="ko-KR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</a:t>
                </a:r>
                <a:r>
                  <a:rPr kumimoji="1" lang="en-US" altLang="ko-KR" sz="2000" b="1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7</a:t>
                </a:r>
                <a:r>
                  <a:rPr kumimoji="1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.</a:t>
                </a:r>
              </a:p>
            </p:txBody>
          </p:sp>
          <p:sp>
            <p:nvSpPr>
              <p:cNvPr id="35868" name="AutoShape 91"/>
              <p:cNvSpPr>
                <a:spLocks noChangeArrowheads="1"/>
              </p:cNvSpPr>
              <p:nvPr/>
            </p:nvSpPr>
            <p:spPr bwMode="auto">
              <a:xfrm>
                <a:off x="1156" y="2931"/>
                <a:ext cx="726" cy="272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008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5869" name="AutoShape 92"/>
              <p:cNvSpPr>
                <a:spLocks noChangeArrowheads="1"/>
              </p:cNvSpPr>
              <p:nvPr/>
            </p:nvSpPr>
            <p:spPr bwMode="auto">
              <a:xfrm>
                <a:off x="1202" y="2568"/>
                <a:ext cx="273" cy="590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FF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50" charset="-127"/>
                  <a:cs typeface="+mn-cs"/>
                </a:endParaRPr>
              </a:p>
            </p:txBody>
          </p:sp>
        </p:grpSp>
        <p:sp>
          <p:nvSpPr>
            <p:cNvPr id="35865" name="Text Box 95"/>
            <p:cNvSpPr txBox="1">
              <a:spLocks noChangeArrowheads="1"/>
            </p:cNvSpPr>
            <p:nvPr/>
          </p:nvSpPr>
          <p:spPr bwMode="auto">
            <a:xfrm>
              <a:off x="1020" y="3838"/>
              <a:ext cx="437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0" i="1" u="none" strike="noStrike" kern="1200" cap="none" spc="0" normalizeH="0" baseline="0" noProof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rPr>
                <a:t>BCD</a:t>
              </a:r>
            </a:p>
          </p:txBody>
        </p:sp>
        <p:sp>
          <p:nvSpPr>
            <p:cNvPr id="35866" name="Line 96"/>
            <p:cNvSpPr>
              <a:spLocks noChangeShapeType="1"/>
            </p:cNvSpPr>
            <p:nvPr/>
          </p:nvSpPr>
          <p:spPr bwMode="auto">
            <a:xfrm flipV="1">
              <a:off x="1292" y="3203"/>
              <a:ext cx="0" cy="681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</p:grpSp>
      <p:grpSp>
        <p:nvGrpSpPr>
          <p:cNvPr id="158822" name="Group 102"/>
          <p:cNvGrpSpPr>
            <a:grpSpLocks/>
          </p:cNvGrpSpPr>
          <p:nvPr/>
        </p:nvGrpSpPr>
        <p:grpSpPr bwMode="auto">
          <a:xfrm>
            <a:off x="6311903" y="5589591"/>
            <a:ext cx="3311525" cy="1031875"/>
            <a:chOff x="576" y="2016"/>
            <a:chExt cx="2016" cy="690"/>
          </a:xfrm>
        </p:grpSpPr>
        <p:graphicFrame>
          <p:nvGraphicFramePr>
            <p:cNvPr id="35862" name="Object 103"/>
            <p:cNvGraphicFramePr>
              <a:graphicFrameLocks noChangeAspect="1"/>
            </p:cNvGraphicFramePr>
            <p:nvPr/>
          </p:nvGraphicFramePr>
          <p:xfrm>
            <a:off x="576" y="2016"/>
            <a:ext cx="2016" cy="69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296" name="Equation" r:id="rId3" imgW="1854200" imgH="635000" progId="Equation.3">
                    <p:embed/>
                  </p:oleObj>
                </mc:Choice>
                <mc:Fallback>
                  <p:oleObj name="Equation" r:id="rId3" imgW="1854200" imgH="635000" progId="Equation.3">
                    <p:embed/>
                    <p:pic>
                      <p:nvPicPr>
                        <p:cNvPr id="35862" name="Object 10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6" y="2016"/>
                          <a:ext cx="2016" cy="690"/>
                        </a:xfrm>
                        <a:prstGeom prst="rect">
                          <a:avLst/>
                        </a:prstGeom>
                        <a:solidFill>
                          <a:srgbClr val="EDF0AE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5863" name="AutoShape 104"/>
            <p:cNvSpPr>
              <a:spLocks/>
            </p:cNvSpPr>
            <p:nvPr/>
          </p:nvSpPr>
          <p:spPr bwMode="auto">
            <a:xfrm>
              <a:off x="2064" y="2112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3"/>
          <p:cNvSpPr txBox="1">
            <a:spLocks noChangeArrowheads="1"/>
          </p:cNvSpPr>
          <p:nvPr/>
        </p:nvSpPr>
        <p:spPr bwMode="auto">
          <a:xfrm>
            <a:off x="1924050" y="1341441"/>
            <a:ext cx="7843838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Flowchart for Determining a Minimum SOP Using a Karnaugh Map</a:t>
            </a:r>
          </a:p>
        </p:txBody>
      </p:sp>
      <p:sp>
        <p:nvSpPr>
          <p:cNvPr id="36867" name="Rectangle 9"/>
          <p:cNvSpPr>
            <a:spLocks noGrp="1" noChangeArrowheads="1"/>
          </p:cNvSpPr>
          <p:nvPr>
            <p:ph type="title"/>
          </p:nvPr>
        </p:nvSpPr>
        <p:spPr>
          <a:xfrm>
            <a:off x="1908178" y="0"/>
            <a:ext cx="8435975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kumimoji="0" lang="en-US" altLang="ko-KR" sz="4000" dirty="0">
                <a:solidFill>
                  <a:srgbClr val="008000"/>
                </a:solidFill>
                <a:latin typeface="Arial Narrow" panose="020B0606020202030204" pitchFamily="34" charset="0"/>
              </a:rPr>
              <a:t>3.9	Determination of Minimum Expressions</a:t>
            </a:r>
            <a:br>
              <a:rPr kumimoji="0" lang="en-US" altLang="ko-KR" sz="4000" dirty="0">
                <a:solidFill>
                  <a:srgbClr val="008000"/>
                </a:solidFill>
                <a:latin typeface="Arial Narrow" panose="020B0606020202030204" pitchFamily="34" charset="0"/>
              </a:rPr>
            </a:br>
            <a:r>
              <a:rPr kumimoji="0" lang="en-US" altLang="ko-KR" sz="4000" dirty="0">
                <a:solidFill>
                  <a:srgbClr val="008000"/>
                </a:solidFill>
                <a:latin typeface="Arial Narrow" panose="020B0606020202030204" pitchFamily="34" charset="0"/>
              </a:rPr>
              <a:t>Using Essential Prime Implicants</a:t>
            </a:r>
          </a:p>
        </p:txBody>
      </p:sp>
      <p:grpSp>
        <p:nvGrpSpPr>
          <p:cNvPr id="36868" name="Group 46"/>
          <p:cNvGrpSpPr>
            <a:grpSpLocks/>
          </p:cNvGrpSpPr>
          <p:nvPr/>
        </p:nvGrpSpPr>
        <p:grpSpPr bwMode="auto">
          <a:xfrm>
            <a:off x="2424116" y="1916116"/>
            <a:ext cx="7400925" cy="4249737"/>
            <a:chOff x="567" y="1207"/>
            <a:chExt cx="4662" cy="2677"/>
          </a:xfrm>
        </p:grpSpPr>
        <p:sp>
          <p:nvSpPr>
            <p:cNvPr id="36869" name="Text Box 11"/>
            <p:cNvSpPr txBox="1">
              <a:spLocks noChangeArrowheads="1"/>
            </p:cNvSpPr>
            <p:nvPr/>
          </p:nvSpPr>
          <p:spPr bwMode="auto">
            <a:xfrm>
              <a:off x="567" y="1385"/>
              <a:ext cx="1905" cy="372"/>
            </a:xfrm>
            <a:prstGeom prst="rect">
              <a:avLst/>
            </a:prstGeom>
            <a:solidFill>
              <a:srgbClr val="EDF0A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50" charset="-127"/>
                  <a:cs typeface="+mn-cs"/>
                </a:rPr>
                <a:t>Choose a </a:t>
              </a:r>
              <a:r>
                <a:rPr kumimoji="1" lang="en-US" altLang="ko-KR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rPr>
                <a:t>1</a:t>
              </a:r>
              <a:r>
                <a:rPr kumimoji="1" lang="en-US" altLang="ko-K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50" charset="-127"/>
                  <a:cs typeface="+mn-cs"/>
                </a:rPr>
                <a:t> which has not been covered.</a:t>
              </a:r>
            </a:p>
          </p:txBody>
        </p:sp>
        <p:sp>
          <p:nvSpPr>
            <p:cNvPr id="36870" name="Text Box 12"/>
            <p:cNvSpPr txBox="1">
              <a:spLocks noChangeArrowheads="1"/>
            </p:cNvSpPr>
            <p:nvPr/>
          </p:nvSpPr>
          <p:spPr bwMode="auto">
            <a:xfrm>
              <a:off x="567" y="1979"/>
              <a:ext cx="1905" cy="218"/>
            </a:xfrm>
            <a:prstGeom prst="rect">
              <a:avLst/>
            </a:prstGeom>
            <a:solidFill>
              <a:srgbClr val="EDF0A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50" charset="-127"/>
                  <a:cs typeface="+mn-cs"/>
                </a:rPr>
                <a:t>Find all adjacent </a:t>
              </a:r>
              <a:r>
                <a:rPr kumimoji="1" lang="en-US" altLang="ko-KR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rPr>
                <a:t>1</a:t>
              </a:r>
              <a:r>
                <a:rPr kumimoji="1" lang="en-US" altLang="ko-K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50" charset="-127"/>
                  <a:cs typeface="+mn-cs"/>
                </a:rPr>
                <a:t>’s and </a:t>
              </a:r>
              <a:r>
                <a:rPr kumimoji="1" lang="en-US" altLang="ko-KR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rPr>
                <a:t>X</a:t>
              </a:r>
              <a:r>
                <a:rPr kumimoji="1" lang="en-US" altLang="ko-K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50" charset="-127"/>
                  <a:cs typeface="+mn-cs"/>
                </a:rPr>
                <a:t>’s.</a:t>
              </a:r>
            </a:p>
          </p:txBody>
        </p:sp>
        <p:grpSp>
          <p:nvGrpSpPr>
            <p:cNvPr id="36871" name="Group 19"/>
            <p:cNvGrpSpPr>
              <a:grpSpLocks/>
            </p:cNvGrpSpPr>
            <p:nvPr/>
          </p:nvGrpSpPr>
          <p:grpSpPr bwMode="auto">
            <a:xfrm>
              <a:off x="567" y="2387"/>
              <a:ext cx="1905" cy="1089"/>
              <a:chOff x="567" y="2387"/>
              <a:chExt cx="1905" cy="1089"/>
            </a:xfrm>
          </p:grpSpPr>
          <p:sp>
            <p:nvSpPr>
              <p:cNvPr id="36893" name="AutoShape 13"/>
              <p:cNvSpPr>
                <a:spLocks noChangeArrowheads="1"/>
              </p:cNvSpPr>
              <p:nvPr/>
            </p:nvSpPr>
            <p:spPr bwMode="auto">
              <a:xfrm>
                <a:off x="567" y="2387"/>
                <a:ext cx="1905" cy="1089"/>
              </a:xfrm>
              <a:prstGeom prst="flowChartDecision">
                <a:avLst/>
              </a:prstGeom>
              <a:solidFill>
                <a:srgbClr val="EDF0A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ko-K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6894" name="Text Box 16"/>
              <p:cNvSpPr txBox="1">
                <a:spLocks noChangeArrowheads="1"/>
              </p:cNvSpPr>
              <p:nvPr/>
            </p:nvSpPr>
            <p:spPr bwMode="auto">
              <a:xfrm>
                <a:off x="930" y="2614"/>
                <a:ext cx="1224" cy="6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Are the chosen </a:t>
                </a:r>
                <a:r>
                  <a:rPr kumimoji="1" lang="en-US" altLang="ko-KR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</a:t>
                </a:r>
                <a:r>
                  <a:rPr kumimoji="1" lang="en-US" altLang="ko-KR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 </a:t>
                </a:r>
                <a:r>
                  <a:rPr kumimoji="1" lang="en-US" altLang="ko-K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and its adjacent</a:t>
                </a:r>
                <a:r>
                  <a:rPr kumimoji="1" lang="en-US" altLang="ko-KR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 </a:t>
                </a:r>
                <a:r>
                  <a:rPr kumimoji="1" lang="en-US" altLang="ko-KR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</a:t>
                </a:r>
                <a:r>
                  <a:rPr kumimoji="1" lang="en-US" altLang="ko-K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’s and </a:t>
                </a:r>
                <a:r>
                  <a:rPr kumimoji="1" lang="en-US" altLang="ko-KR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X</a:t>
                </a:r>
                <a:r>
                  <a:rPr kumimoji="1" lang="en-US" altLang="ko-K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’s covered by a single term?</a:t>
                </a:r>
              </a:p>
            </p:txBody>
          </p:sp>
        </p:grpSp>
        <p:sp>
          <p:nvSpPr>
            <p:cNvPr id="36872" name="Text Box 18"/>
            <p:cNvSpPr txBox="1">
              <a:spLocks noChangeArrowheads="1"/>
            </p:cNvSpPr>
            <p:nvPr/>
          </p:nvSpPr>
          <p:spPr bwMode="auto">
            <a:xfrm>
              <a:off x="567" y="3657"/>
              <a:ext cx="1905" cy="218"/>
            </a:xfrm>
            <a:prstGeom prst="rect">
              <a:avLst/>
            </a:prstGeom>
            <a:solidFill>
              <a:srgbClr val="EDF0A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50" charset="-127"/>
                  <a:cs typeface="+mn-cs"/>
                </a:rPr>
                <a:t>That term is an EPI. Loop it.</a:t>
              </a:r>
            </a:p>
          </p:txBody>
        </p:sp>
        <p:grpSp>
          <p:nvGrpSpPr>
            <p:cNvPr id="36873" name="Group 25"/>
            <p:cNvGrpSpPr>
              <a:grpSpLocks/>
            </p:cNvGrpSpPr>
            <p:nvPr/>
          </p:nvGrpSpPr>
          <p:grpSpPr bwMode="auto">
            <a:xfrm>
              <a:off x="3198" y="1706"/>
              <a:ext cx="1905" cy="635"/>
              <a:chOff x="3198" y="1706"/>
              <a:chExt cx="1905" cy="635"/>
            </a:xfrm>
          </p:grpSpPr>
          <p:sp>
            <p:nvSpPr>
              <p:cNvPr id="36891" name="AutoShape 21"/>
              <p:cNvSpPr>
                <a:spLocks noChangeArrowheads="1"/>
              </p:cNvSpPr>
              <p:nvPr/>
            </p:nvSpPr>
            <p:spPr bwMode="auto">
              <a:xfrm>
                <a:off x="3198" y="1706"/>
                <a:ext cx="1905" cy="635"/>
              </a:xfrm>
              <a:prstGeom prst="flowChartDecision">
                <a:avLst/>
              </a:prstGeom>
              <a:solidFill>
                <a:srgbClr val="EDF0AE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ko-K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6892" name="Text Box 22"/>
              <p:cNvSpPr txBox="1">
                <a:spLocks noChangeArrowheads="1"/>
              </p:cNvSpPr>
              <p:nvPr/>
            </p:nvSpPr>
            <p:spPr bwMode="auto">
              <a:xfrm>
                <a:off x="3560" y="1885"/>
                <a:ext cx="1224" cy="3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All uncovered </a:t>
                </a:r>
                <a:r>
                  <a:rPr kumimoji="1" lang="en-US" altLang="ko-KR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</a:t>
                </a:r>
                <a:r>
                  <a:rPr kumimoji="1" lang="en-US" altLang="ko-KR" sz="16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’s checked?</a:t>
                </a:r>
              </a:p>
            </p:txBody>
          </p:sp>
        </p:grpSp>
        <p:sp>
          <p:nvSpPr>
            <p:cNvPr id="36874" name="Text Box 23"/>
            <p:cNvSpPr txBox="1">
              <a:spLocks noChangeArrowheads="1"/>
            </p:cNvSpPr>
            <p:nvPr/>
          </p:nvSpPr>
          <p:spPr bwMode="auto">
            <a:xfrm>
              <a:off x="3198" y="2704"/>
              <a:ext cx="1905" cy="526"/>
            </a:xfrm>
            <a:prstGeom prst="rect">
              <a:avLst/>
            </a:prstGeom>
            <a:solidFill>
              <a:srgbClr val="EDF0A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50" charset="-127"/>
                  <a:cs typeface="+mn-cs"/>
                </a:rPr>
                <a:t>Find a minimum set of prime implicants which cover the remaining </a:t>
              </a:r>
              <a:r>
                <a:rPr kumimoji="1" lang="en-US" altLang="ko-KR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rPr>
                <a:t>1</a:t>
              </a:r>
              <a:r>
                <a:rPr kumimoji="1" lang="en-US" altLang="ko-K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50" charset="-127"/>
                  <a:cs typeface="+mn-cs"/>
                </a:rPr>
                <a:t>’s on the map.</a:t>
              </a:r>
            </a:p>
          </p:txBody>
        </p:sp>
        <p:sp>
          <p:nvSpPr>
            <p:cNvPr id="36875" name="Text Box 24"/>
            <p:cNvSpPr txBox="1">
              <a:spLocks noChangeArrowheads="1"/>
            </p:cNvSpPr>
            <p:nvPr/>
          </p:nvSpPr>
          <p:spPr bwMode="auto">
            <a:xfrm>
              <a:off x="3198" y="3666"/>
              <a:ext cx="1905" cy="218"/>
            </a:xfrm>
            <a:prstGeom prst="rect">
              <a:avLst/>
            </a:prstGeom>
            <a:solidFill>
              <a:srgbClr val="EDF0A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ctr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50" charset="-127"/>
                  <a:cs typeface="+mn-cs"/>
                </a:rPr>
                <a:t>Stop.</a:t>
              </a:r>
            </a:p>
          </p:txBody>
        </p:sp>
        <p:sp>
          <p:nvSpPr>
            <p:cNvPr id="36876" name="Line 26"/>
            <p:cNvSpPr>
              <a:spLocks noChangeShapeType="1"/>
            </p:cNvSpPr>
            <p:nvPr/>
          </p:nvSpPr>
          <p:spPr bwMode="auto">
            <a:xfrm>
              <a:off x="1519" y="2205"/>
              <a:ext cx="0" cy="18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6877" name="Line 27"/>
            <p:cNvSpPr>
              <a:spLocks noChangeShapeType="1"/>
            </p:cNvSpPr>
            <p:nvPr/>
          </p:nvSpPr>
          <p:spPr bwMode="auto">
            <a:xfrm>
              <a:off x="1519" y="1752"/>
              <a:ext cx="0" cy="22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6878" name="Line 28"/>
            <p:cNvSpPr>
              <a:spLocks noChangeShapeType="1"/>
            </p:cNvSpPr>
            <p:nvPr/>
          </p:nvSpPr>
          <p:spPr bwMode="auto">
            <a:xfrm>
              <a:off x="1519" y="1207"/>
              <a:ext cx="0" cy="18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6879" name="Line 29"/>
            <p:cNvSpPr>
              <a:spLocks noChangeShapeType="1"/>
            </p:cNvSpPr>
            <p:nvPr/>
          </p:nvSpPr>
          <p:spPr bwMode="auto">
            <a:xfrm>
              <a:off x="1519" y="3475"/>
              <a:ext cx="0" cy="18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6880" name="Line 30"/>
            <p:cNvSpPr>
              <a:spLocks noChangeShapeType="1"/>
            </p:cNvSpPr>
            <p:nvPr/>
          </p:nvSpPr>
          <p:spPr bwMode="auto">
            <a:xfrm>
              <a:off x="4150" y="2341"/>
              <a:ext cx="0" cy="363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6881" name="Line 31"/>
            <p:cNvSpPr>
              <a:spLocks noChangeShapeType="1"/>
            </p:cNvSpPr>
            <p:nvPr/>
          </p:nvSpPr>
          <p:spPr bwMode="auto">
            <a:xfrm>
              <a:off x="4150" y="3249"/>
              <a:ext cx="0" cy="408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6882" name="Text Box 32"/>
            <p:cNvSpPr txBox="1">
              <a:spLocks noChangeArrowheads="1"/>
            </p:cNvSpPr>
            <p:nvPr/>
          </p:nvSpPr>
          <p:spPr bwMode="auto">
            <a:xfrm>
              <a:off x="1565" y="3430"/>
              <a:ext cx="3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50" charset="-127"/>
                  <a:cs typeface="+mn-cs"/>
                </a:rPr>
                <a:t>YES</a:t>
              </a:r>
            </a:p>
          </p:txBody>
        </p:sp>
        <p:sp>
          <p:nvSpPr>
            <p:cNvPr id="36883" name="Text Box 33"/>
            <p:cNvSpPr txBox="1">
              <a:spLocks noChangeArrowheads="1"/>
            </p:cNvSpPr>
            <p:nvPr/>
          </p:nvSpPr>
          <p:spPr bwMode="auto">
            <a:xfrm>
              <a:off x="2472" y="2704"/>
              <a:ext cx="3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50" charset="-127"/>
                  <a:cs typeface="+mn-cs"/>
                </a:rPr>
                <a:t>NO</a:t>
              </a:r>
            </a:p>
          </p:txBody>
        </p:sp>
        <p:cxnSp>
          <p:nvCxnSpPr>
            <p:cNvPr id="36884" name="AutoShape 35"/>
            <p:cNvCxnSpPr>
              <a:cxnSpLocks noChangeShapeType="1"/>
              <a:stCxn id="36872" idx="2"/>
            </p:cNvCxnSpPr>
            <p:nvPr/>
          </p:nvCxnSpPr>
          <p:spPr bwMode="auto">
            <a:xfrm rot="5400000" flipH="1" flipV="1">
              <a:off x="1003" y="2042"/>
              <a:ext cx="2350" cy="1315"/>
            </a:xfrm>
            <a:prstGeom prst="bentConnector3">
              <a:avLst>
                <a:gd name="adj1" fmla="val -613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85" name="AutoShape 36"/>
            <p:cNvCxnSpPr>
              <a:cxnSpLocks noChangeShapeType="1"/>
              <a:endCxn id="36891" idx="0"/>
            </p:cNvCxnSpPr>
            <p:nvPr/>
          </p:nvCxnSpPr>
          <p:spPr bwMode="auto">
            <a:xfrm>
              <a:off x="2835" y="1525"/>
              <a:ext cx="1316" cy="181"/>
            </a:xfrm>
            <a:prstGeom prst="bentConnector2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86" name="AutoShape 37"/>
            <p:cNvCxnSpPr>
              <a:cxnSpLocks noChangeShapeType="1"/>
              <a:stCxn id="36893" idx="3"/>
            </p:cNvCxnSpPr>
            <p:nvPr/>
          </p:nvCxnSpPr>
          <p:spPr bwMode="auto">
            <a:xfrm flipV="1">
              <a:off x="2472" y="2931"/>
              <a:ext cx="363" cy="1"/>
            </a:xfrm>
            <a:prstGeom prst="straightConnector1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887" name="AutoShape 41"/>
            <p:cNvCxnSpPr>
              <a:cxnSpLocks noChangeShapeType="1"/>
              <a:stCxn id="36891" idx="3"/>
            </p:cNvCxnSpPr>
            <p:nvPr/>
          </p:nvCxnSpPr>
          <p:spPr bwMode="auto">
            <a:xfrm flipH="1" flipV="1">
              <a:off x="2154" y="1207"/>
              <a:ext cx="2949" cy="817"/>
            </a:xfrm>
            <a:prstGeom prst="bentConnector3">
              <a:avLst>
                <a:gd name="adj1" fmla="val -4847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888" name="Line 43"/>
            <p:cNvSpPr>
              <a:spLocks noChangeShapeType="1"/>
            </p:cNvSpPr>
            <p:nvPr/>
          </p:nvSpPr>
          <p:spPr bwMode="auto">
            <a:xfrm>
              <a:off x="2154" y="1207"/>
              <a:ext cx="0" cy="182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6889" name="Text Box 44"/>
            <p:cNvSpPr txBox="1">
              <a:spLocks noChangeArrowheads="1"/>
            </p:cNvSpPr>
            <p:nvPr/>
          </p:nvSpPr>
          <p:spPr bwMode="auto">
            <a:xfrm>
              <a:off x="4195" y="2432"/>
              <a:ext cx="3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50" charset="-127"/>
                  <a:cs typeface="+mn-cs"/>
                </a:rPr>
                <a:t>YES</a:t>
              </a:r>
            </a:p>
          </p:txBody>
        </p:sp>
        <p:sp>
          <p:nvSpPr>
            <p:cNvPr id="36890" name="Text Box 45"/>
            <p:cNvSpPr txBox="1">
              <a:spLocks noChangeArrowheads="1"/>
            </p:cNvSpPr>
            <p:nvPr/>
          </p:nvSpPr>
          <p:spPr bwMode="auto">
            <a:xfrm>
              <a:off x="4921" y="1752"/>
              <a:ext cx="3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50" charset="-127"/>
                  <a:cs typeface="+mn-cs"/>
                </a:rPr>
                <a:t>NO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678438" y="4930300"/>
            <a:ext cx="2736850" cy="461665"/>
          </a:xfrm>
          <a:prstGeom prst="rect">
            <a:avLst/>
          </a:prstGeom>
          <a:solidFill>
            <a:srgbClr val="99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dirty="0">
                <a:solidFill>
                  <a:schemeClr val="bg1"/>
                </a:solidFill>
              </a:rPr>
              <a:t>Boolean Equation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993" name="Object 25"/>
              <p:cNvSpPr txBox="1"/>
              <p:nvPr/>
            </p:nvSpPr>
            <p:spPr bwMode="auto">
              <a:xfrm>
                <a:off x="3503712" y="4923801"/>
                <a:ext cx="2766960" cy="474662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  <a:effectLst/>
              <a:ex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ko-KR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ko-KR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ko-KR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𝐶𝐷</m:t>
                      </m:r>
                      <m:r>
                        <a:rPr lang="ko-KR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ko-KR" altLang="en-US" sz="2800" dirty="0"/>
              </a:p>
            </p:txBody>
          </p:sp>
        </mc:Choice>
        <mc:Fallback xmlns="">
          <p:sp>
            <p:nvSpPr>
              <p:cNvPr id="83993" name="Object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3712" y="4923801"/>
                <a:ext cx="2766960" cy="4746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2">
            <a:extLst>
              <a:ext uri="{FF2B5EF4-FFF2-40B4-BE49-F238E27FC236}">
                <a16:creationId xmlns:a16="http://schemas.microsoft.com/office/drawing/2014/main" id="{BD7C3CA4-FF6F-4D2B-9965-97A975D3E65F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04813"/>
            <a:ext cx="12192000" cy="868362"/>
          </a:xfrm>
          <a:prstGeom prst="rect">
            <a:avLst/>
          </a:prstGeom>
        </p:spPr>
        <p:txBody>
          <a:bodyPr/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 sz="4000" kern="0">
                <a:solidFill>
                  <a:srgbClr val="006600"/>
                </a:solidFill>
                <a:latin typeface="Arial Narrow" panose="020B0606020202030204" pitchFamily="34" charset="0"/>
              </a:rPr>
              <a:t> </a:t>
            </a:r>
            <a:r>
              <a:rPr kumimoji="0" lang="en-US" altLang="ko-KR" sz="4000" kern="0">
                <a:solidFill>
                  <a:srgbClr val="006600"/>
                </a:solidFill>
                <a:latin typeface="Arial Narrow" panose="020B0606020202030204" pitchFamily="34" charset="0"/>
                <a:cs typeface="Arial" pitchFamily="34" charset="0"/>
              </a:rPr>
              <a:t>3.1 Conversion of </a:t>
            </a:r>
            <a:r>
              <a:rPr kumimoji="0" lang="en-US" altLang="ko-KR" sz="4000" kern="0">
                <a:solidFill>
                  <a:srgbClr val="3333FF"/>
                </a:solidFill>
                <a:latin typeface="Arial Narrow" panose="020B0606020202030204" pitchFamily="34" charset="0"/>
                <a:cs typeface="Arial" pitchFamily="34" charset="0"/>
              </a:rPr>
              <a:t>Verbal Description </a:t>
            </a:r>
            <a:r>
              <a:rPr kumimoji="0" lang="en-US" altLang="ko-KR" sz="4000" kern="0">
                <a:solidFill>
                  <a:srgbClr val="006600"/>
                </a:solidFill>
                <a:latin typeface="Arial Narrow" panose="020B0606020202030204" pitchFamily="34" charset="0"/>
                <a:cs typeface="Arial" pitchFamily="34" charset="0"/>
              </a:rPr>
              <a:t>to </a:t>
            </a:r>
            <a:r>
              <a:rPr kumimoji="0" lang="en-US" altLang="ko-KR" sz="4000" kern="0">
                <a:solidFill>
                  <a:srgbClr val="3333FF"/>
                </a:solidFill>
                <a:latin typeface="Arial Narrow" panose="020B0606020202030204" pitchFamily="34" charset="0"/>
                <a:cs typeface="Arial" pitchFamily="34" charset="0"/>
              </a:rPr>
              <a:t>Boolean Equations</a:t>
            </a:r>
            <a:endParaRPr kumimoji="0" lang="en-US" altLang="ko-KR" sz="4000" kern="0" dirty="0">
              <a:solidFill>
                <a:srgbClr val="3333FF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421B54DC-7C37-4808-A03D-E20A77570D71}"/>
              </a:ext>
            </a:extLst>
          </p:cNvPr>
          <p:cNvGrpSpPr/>
          <p:nvPr/>
        </p:nvGrpSpPr>
        <p:grpSpPr>
          <a:xfrm>
            <a:off x="694532" y="2420888"/>
            <a:ext cx="10514036" cy="2098674"/>
            <a:chOff x="694532" y="3994622"/>
            <a:chExt cx="10514036" cy="2098674"/>
          </a:xfrm>
        </p:grpSpPr>
        <p:sp>
          <p:nvSpPr>
            <p:cNvPr id="28" name="Text Box 18">
              <a:extLst>
                <a:ext uri="{FF2B5EF4-FFF2-40B4-BE49-F238E27FC236}">
                  <a16:creationId xmlns:a16="http://schemas.microsoft.com/office/drawing/2014/main" id="{BBA87E9C-7441-4AE8-B947-143A392B83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4836" y="3994622"/>
              <a:ext cx="10378069" cy="1854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99CC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en-US" altLang="ko-KR" sz="2400" b="1" i="1" u="sng" dirty="0">
                  <a:solidFill>
                    <a:srgbClr val="00B050"/>
                  </a:solidFill>
                  <a:latin typeface="Times New Roman" pitchFamily="18" charset="0"/>
                </a:rPr>
                <a:t>The alarm will ring</a:t>
              </a:r>
              <a:r>
                <a:rPr lang="en-US" altLang="ko-KR" sz="2400" b="1" dirty="0"/>
                <a:t> </a:t>
              </a:r>
              <a:r>
                <a:rPr lang="en-US" altLang="ko-KR" sz="2400" b="1" dirty="0" err="1">
                  <a:latin typeface="Consolas" panose="020B0609020204030204" pitchFamily="49" charset="0"/>
                </a:rPr>
                <a:t>iff</a:t>
              </a:r>
              <a:r>
                <a:rPr lang="en-US" altLang="ko-KR" sz="2400" b="1" dirty="0"/>
                <a:t> </a:t>
              </a:r>
            </a:p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en-US" altLang="ko-KR" sz="2400" b="1" i="1" u="sng" dirty="0">
                  <a:solidFill>
                    <a:srgbClr val="00B0F0"/>
                  </a:solidFill>
                  <a:latin typeface="Times New Roman" pitchFamily="18" charset="0"/>
                </a:rPr>
                <a:t>the alarm switch is turned</a:t>
              </a:r>
              <a:r>
                <a:rPr lang="en-US" altLang="ko-KR" sz="2400" b="1" u="sng" dirty="0">
                  <a:solidFill>
                    <a:srgbClr val="00B0F0"/>
                  </a:solidFill>
                  <a:latin typeface="Times New Roman" pitchFamily="18" charset="0"/>
                </a:rPr>
                <a:t> </a:t>
              </a:r>
              <a:r>
                <a:rPr lang="en-US" altLang="ko-KR" sz="2400" b="1" i="1" u="sng" dirty="0">
                  <a:solidFill>
                    <a:srgbClr val="00B0F0"/>
                  </a:solidFill>
                  <a:latin typeface="Times New Roman" pitchFamily="18" charset="0"/>
                </a:rPr>
                <a:t>on</a:t>
              </a:r>
              <a:r>
                <a:rPr lang="en-US" altLang="ko-KR" sz="2400" b="1" dirty="0"/>
                <a:t> </a:t>
              </a:r>
              <a:r>
                <a:rPr lang="en-US" altLang="ko-KR" sz="2400" b="1" dirty="0">
                  <a:latin typeface="Consolas" panose="020B0609020204030204" pitchFamily="49" charset="0"/>
                </a:rPr>
                <a:t>and</a:t>
              </a:r>
              <a:r>
                <a:rPr lang="en-US" altLang="ko-KR" sz="2400" b="1" dirty="0"/>
                <a:t> </a:t>
              </a:r>
              <a:r>
                <a:rPr lang="en-US" altLang="ko-KR" sz="2400" b="1" i="1" u="sng" dirty="0">
                  <a:solidFill>
                    <a:srgbClr val="CC00FF"/>
                  </a:solidFill>
                  <a:latin typeface="Times New Roman" pitchFamily="18" charset="0"/>
                </a:rPr>
                <a:t>the door is not closed</a:t>
              </a:r>
              <a:r>
                <a:rPr lang="en-US" altLang="ko-KR" sz="2400" b="1" dirty="0"/>
                <a:t>, </a:t>
              </a:r>
            </a:p>
            <a:p>
              <a:pPr>
                <a:lnSpc>
                  <a:spcPct val="130000"/>
                </a:lnSpc>
                <a:spcBef>
                  <a:spcPct val="50000"/>
                </a:spcBef>
              </a:pPr>
              <a:r>
                <a:rPr lang="en-US" altLang="ko-KR" sz="2400" b="1" dirty="0">
                  <a:latin typeface="Consolas" panose="020B0609020204030204" pitchFamily="49" charset="0"/>
                </a:rPr>
                <a:t>or </a:t>
              </a:r>
              <a:r>
                <a:rPr lang="en-US" altLang="ko-KR" sz="2400" b="1" i="1" u="sng" dirty="0">
                  <a:solidFill>
                    <a:srgbClr val="FF9900"/>
                  </a:solidFill>
                  <a:latin typeface="Times New Roman" pitchFamily="18" charset="0"/>
                </a:rPr>
                <a:t>it is after 6PM</a:t>
              </a:r>
              <a:r>
                <a:rPr lang="en-US" altLang="ko-KR" sz="2400" b="1" dirty="0"/>
                <a:t>  </a:t>
              </a:r>
              <a:r>
                <a:rPr lang="en-US" altLang="ko-KR" sz="2400" b="1" dirty="0">
                  <a:latin typeface="Consolas" panose="020B0609020204030204" pitchFamily="49" charset="0"/>
                </a:rPr>
                <a:t>and</a:t>
              </a:r>
              <a:r>
                <a:rPr lang="en-US" altLang="ko-KR" sz="2400" b="1" dirty="0"/>
                <a:t> </a:t>
              </a:r>
              <a:r>
                <a:rPr lang="en-US" altLang="ko-KR" sz="2400" b="1" i="1" u="sng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</a:rPr>
                <a:t>window is not closed</a:t>
              </a:r>
              <a:r>
                <a:rPr lang="en-US" altLang="ko-KR" sz="2400" b="1" dirty="0"/>
                <a:t>.</a:t>
              </a:r>
            </a:p>
          </p:txBody>
        </p:sp>
        <p:sp>
          <p:nvSpPr>
            <p:cNvPr id="29" name="Text Box 26">
              <a:extLst>
                <a:ext uri="{FF2B5EF4-FFF2-40B4-BE49-F238E27FC236}">
                  <a16:creationId xmlns:a16="http://schemas.microsoft.com/office/drawing/2014/main" id="{509B80D2-8DDD-4AA9-A47B-920C6913F49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7090" y="4353397"/>
              <a:ext cx="325429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1800" b="1" i="1" dirty="0">
                  <a:solidFill>
                    <a:srgbClr val="00B050"/>
                  </a:solidFill>
                  <a:latin typeface="Times New Roman" pitchFamily="18" charset="0"/>
                </a:rPr>
                <a:t>Z</a:t>
              </a:r>
            </a:p>
          </p:txBody>
        </p:sp>
        <p:sp>
          <p:nvSpPr>
            <p:cNvPr id="30" name="Text Box 27">
              <a:extLst>
                <a:ext uri="{FF2B5EF4-FFF2-40B4-BE49-F238E27FC236}">
                  <a16:creationId xmlns:a16="http://schemas.microsoft.com/office/drawing/2014/main" id="{5756D0A8-91CC-4744-87ED-1F694AFF5F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3065" y="5002684"/>
              <a:ext cx="338803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1800" b="1" i="1" dirty="0">
                  <a:solidFill>
                    <a:srgbClr val="00B0F0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1" name="Text Box 28">
              <a:extLst>
                <a:ext uri="{FF2B5EF4-FFF2-40B4-BE49-F238E27FC236}">
                  <a16:creationId xmlns:a16="http://schemas.microsoft.com/office/drawing/2014/main" id="{B09BC021-893A-4BBE-BCF3-D352E33F4DF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82248" y="5012209"/>
              <a:ext cx="414588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1800" b="1" i="1" dirty="0">
                  <a:solidFill>
                    <a:srgbClr val="CC00FF"/>
                  </a:solidFill>
                  <a:latin typeface="Times New Roman" pitchFamily="18" charset="0"/>
                </a:rPr>
                <a:t>B’</a:t>
              </a:r>
            </a:p>
          </p:txBody>
        </p:sp>
        <p:sp>
          <p:nvSpPr>
            <p:cNvPr id="32" name="Text Box 29">
              <a:extLst>
                <a:ext uri="{FF2B5EF4-FFF2-40B4-BE49-F238E27FC236}">
                  <a16:creationId xmlns:a16="http://schemas.microsoft.com/office/drawing/2014/main" id="{0EDE4909-D0F9-4040-9E53-313616F6A8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36673" y="5723409"/>
              <a:ext cx="338803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ko-KR" sz="1800" b="1" i="1" dirty="0">
                  <a:solidFill>
                    <a:srgbClr val="FF9900"/>
                  </a:solidFill>
                  <a:latin typeface="Times New Roman" pitchFamily="18" charset="0"/>
                </a:rPr>
                <a:t>C</a:t>
              </a:r>
            </a:p>
          </p:txBody>
        </p:sp>
        <p:sp>
          <p:nvSpPr>
            <p:cNvPr id="33" name="Text Box 30">
              <a:extLst>
                <a:ext uri="{FF2B5EF4-FFF2-40B4-BE49-F238E27FC236}">
                  <a16:creationId xmlns:a16="http://schemas.microsoft.com/office/drawing/2014/main" id="{F678B5FC-C96B-4987-BAFB-84E67BF62B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71616" y="5723409"/>
              <a:ext cx="427962" cy="3698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ko-KR" sz="1800" b="1" i="1" dirty="0">
                  <a:solidFill>
                    <a:schemeClr val="bg2">
                      <a:lumMod val="75000"/>
                    </a:schemeClr>
                  </a:solidFill>
                  <a:latin typeface="Times New Roman" pitchFamily="18" charset="0"/>
                </a:rPr>
                <a:t>D’</a:t>
              </a:r>
            </a:p>
          </p:txBody>
        </p:sp>
        <p:sp>
          <p:nvSpPr>
            <p:cNvPr id="34" name="Rectangle 31">
              <a:extLst>
                <a:ext uri="{FF2B5EF4-FFF2-40B4-BE49-F238E27FC236}">
                  <a16:creationId xmlns:a16="http://schemas.microsoft.com/office/drawing/2014/main" id="{B30FF0AC-780A-4958-86E7-5738CA09E6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532" y="4066059"/>
              <a:ext cx="10514036" cy="20272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ko-KR" altLang="en-US" sz="2400"/>
            </a:p>
          </p:txBody>
        </p:sp>
      </p:grpSp>
      <p:sp>
        <p:nvSpPr>
          <p:cNvPr id="37" name="Text Box 9">
            <a:extLst>
              <a:ext uri="{FF2B5EF4-FFF2-40B4-BE49-F238E27FC236}">
                <a16:creationId xmlns:a16="http://schemas.microsoft.com/office/drawing/2014/main" id="{09425D0E-867F-4356-9477-881A209C4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532" y="1941432"/>
            <a:ext cx="2720756" cy="461665"/>
          </a:xfrm>
          <a:prstGeom prst="rect">
            <a:avLst/>
          </a:prstGeom>
          <a:solidFill>
            <a:srgbClr val="99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dirty="0">
                <a:solidFill>
                  <a:schemeClr val="bg1"/>
                </a:solidFill>
              </a:rPr>
              <a:t>Verbal Description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6"/>
          <p:cNvSpPr>
            <a:spLocks noGrp="1" noChangeArrowheads="1"/>
          </p:cNvSpPr>
          <p:nvPr>
            <p:ph type="title"/>
          </p:nvPr>
        </p:nvSpPr>
        <p:spPr>
          <a:xfrm>
            <a:off x="1908178" y="0"/>
            <a:ext cx="8435975" cy="11430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kumimoji="0" lang="en-US" altLang="ko-KR" sz="4000" dirty="0">
                <a:solidFill>
                  <a:srgbClr val="008000"/>
                </a:solidFill>
                <a:latin typeface="Arial Narrow" panose="020B0606020202030204" pitchFamily="34" charset="0"/>
              </a:rPr>
              <a:t>3.9	Determination of Minimum Expressions</a:t>
            </a:r>
            <a:br>
              <a:rPr kumimoji="0" lang="en-US" altLang="ko-KR" sz="4000" dirty="0">
                <a:solidFill>
                  <a:srgbClr val="008000"/>
                </a:solidFill>
                <a:latin typeface="Arial Narrow" panose="020B0606020202030204" pitchFamily="34" charset="0"/>
              </a:rPr>
            </a:br>
            <a:r>
              <a:rPr kumimoji="0" lang="en-US" altLang="ko-KR" sz="4000" dirty="0">
                <a:solidFill>
                  <a:srgbClr val="008000"/>
                </a:solidFill>
                <a:latin typeface="Arial Narrow" panose="020B0606020202030204" pitchFamily="34" charset="0"/>
              </a:rPr>
              <a:t>Using Essential Prime Implicants</a:t>
            </a:r>
          </a:p>
        </p:txBody>
      </p:sp>
      <p:sp>
        <p:nvSpPr>
          <p:cNvPr id="37896" name="Rectangle 58"/>
          <p:cNvSpPr>
            <a:spLocks noChangeArrowheads="1"/>
          </p:cNvSpPr>
          <p:nvPr/>
        </p:nvSpPr>
        <p:spPr bwMode="auto">
          <a:xfrm>
            <a:off x="6240466" y="6308728"/>
            <a:ext cx="865187" cy="358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grpSp>
        <p:nvGrpSpPr>
          <p:cNvPr id="119880" name="Group 72"/>
          <p:cNvGrpSpPr>
            <a:grpSpLocks/>
          </p:cNvGrpSpPr>
          <p:nvPr/>
        </p:nvGrpSpPr>
        <p:grpSpPr bwMode="auto">
          <a:xfrm>
            <a:off x="1847853" y="1846266"/>
            <a:ext cx="7561263" cy="4751387"/>
            <a:chOff x="204" y="1163"/>
            <a:chExt cx="4763" cy="2993"/>
          </a:xfrm>
        </p:grpSpPr>
        <p:grpSp>
          <p:nvGrpSpPr>
            <p:cNvPr id="37903" name="Group 67"/>
            <p:cNvGrpSpPr>
              <a:grpSpLocks/>
            </p:cNvGrpSpPr>
            <p:nvPr/>
          </p:nvGrpSpPr>
          <p:grpSpPr bwMode="auto">
            <a:xfrm>
              <a:off x="204" y="1163"/>
              <a:ext cx="4763" cy="2947"/>
              <a:chOff x="204" y="1163"/>
              <a:chExt cx="4763" cy="2947"/>
            </a:xfrm>
          </p:grpSpPr>
          <p:grpSp>
            <p:nvGrpSpPr>
              <p:cNvPr id="37906" name="Group 59"/>
              <p:cNvGrpSpPr>
                <a:grpSpLocks/>
              </p:cNvGrpSpPr>
              <p:nvPr/>
            </p:nvGrpSpPr>
            <p:grpSpPr bwMode="auto">
              <a:xfrm>
                <a:off x="204" y="1163"/>
                <a:ext cx="4763" cy="2947"/>
                <a:chOff x="204" y="1163"/>
                <a:chExt cx="4763" cy="2947"/>
              </a:xfrm>
            </p:grpSpPr>
            <p:sp>
              <p:nvSpPr>
                <p:cNvPr id="3790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204" y="1163"/>
                  <a:ext cx="4763" cy="250"/>
                </a:xfrm>
                <a:prstGeom prst="rect">
                  <a:avLst/>
                </a:prstGeom>
                <a:solidFill>
                  <a:srgbClr val="FF99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marL="342900" indent="-3429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800100" indent="-3429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257300" indent="-3429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714500" indent="-3429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171700" indent="-3429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628900" indent="-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3086100" indent="-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543300" indent="-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4000500" indent="-3429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marL="342900" marR="0" lvl="0" indent="-342900" algn="l" defTabSz="457200" rtl="0" eaLnBrk="1" fontAlgn="auto" latinLnBrk="1" hangingPunct="1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ko-KR" sz="2000" b="1" i="1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굴림" panose="020B0600000101010101" pitchFamily="50" charset="-127"/>
                      <a:cs typeface="+mn-cs"/>
                    </a:rPr>
                    <a:t>AB’D’</a:t>
                  </a:r>
                  <a:r>
                    <a:rPr kumimoji="0" lang="en-US" altLang="ko-KR" sz="20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굴림" panose="020B0600000101010101" pitchFamily="50" charset="-127"/>
                      <a:cs typeface="+mn-cs"/>
                    </a:rPr>
                    <a:t> covers </a:t>
                  </a:r>
                  <a:r>
                    <a:rPr kumimoji="0" lang="en-US" altLang="ko-KR" sz="2000" b="1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굴림" panose="020B0600000101010101" pitchFamily="50" charset="-127"/>
                      <a:cs typeface="+mn-cs"/>
                    </a:rPr>
                    <a:t>1</a:t>
                  </a:r>
                  <a:r>
                    <a:rPr kumimoji="0" lang="en-US" altLang="ko-KR" sz="2000" b="1" i="0" u="none" strike="noStrike" kern="1200" cap="none" spc="0" normalizeH="0" baseline="-25000" noProof="0" dirty="0">
                      <a:ln>
                        <a:noFill/>
                      </a:ln>
                      <a:effectLst/>
                      <a:uLnTx/>
                      <a:uFillTx/>
                      <a:latin typeface="Times New Roman" panose="02020603050405020304" pitchFamily="18" charset="0"/>
                      <a:ea typeface="굴림" panose="020B0600000101010101" pitchFamily="50" charset="-127"/>
                      <a:cs typeface="+mn-cs"/>
                    </a:rPr>
                    <a:t>10</a:t>
                  </a:r>
                  <a:r>
                    <a:rPr kumimoji="0" lang="en-US" altLang="ko-KR" sz="20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굴림" panose="020B0600000101010101" pitchFamily="50" charset="-127"/>
                      <a:cs typeface="+mn-cs"/>
                    </a:rPr>
                    <a:t> and its adjacent </a:t>
                  </a:r>
                  <a:r>
                    <a:rPr kumimoji="0" lang="en-US" altLang="ko-KR" sz="2000" b="0" i="0" u="none" strike="noStrike" kern="1200" cap="none" spc="0" normalizeH="0" baseline="0" noProof="0" dirty="0">
                      <a:ln>
                        <a:noFill/>
                      </a:ln>
                      <a:effectLst/>
                      <a:uLnTx/>
                      <a:uFillTx/>
                      <a:latin typeface="Arial" panose="020B0604020202020204" pitchFamily="34" charset="0"/>
                      <a:ea typeface="굴림" panose="020B0600000101010101" pitchFamily="50" charset="-127"/>
                      <a:cs typeface="+mn-cs"/>
                      <a:sym typeface="Wingdings" panose="05000000000000000000" pitchFamily="2" charset="2"/>
                    </a:rPr>
                    <a:t> EPI</a:t>
                  </a:r>
                </a:p>
              </p:txBody>
            </p:sp>
            <p:sp>
              <p:nvSpPr>
                <p:cNvPr id="37909" name="AutoShape 55"/>
                <p:cNvSpPr>
                  <a:spLocks noChangeArrowheads="1"/>
                </p:cNvSpPr>
                <p:nvPr/>
              </p:nvSpPr>
              <p:spPr bwMode="auto">
                <a:xfrm>
                  <a:off x="3043" y="2115"/>
                  <a:ext cx="318" cy="621"/>
                </a:xfrm>
                <a:prstGeom prst="roundRect">
                  <a:avLst>
                    <a:gd name="adj" fmla="val 16667"/>
                  </a:avLst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endParaRPr>
                </a:p>
              </p:txBody>
            </p:sp>
            <p:sp>
              <p:nvSpPr>
                <p:cNvPr id="37910" name="AutoShape 56"/>
                <p:cNvSpPr>
                  <a:spLocks noChangeArrowheads="1"/>
                </p:cNvSpPr>
                <p:nvPr/>
              </p:nvSpPr>
              <p:spPr bwMode="auto">
                <a:xfrm>
                  <a:off x="3043" y="3612"/>
                  <a:ext cx="318" cy="498"/>
                </a:xfrm>
                <a:prstGeom prst="roundRect">
                  <a:avLst>
                    <a:gd name="adj" fmla="val 16667"/>
                  </a:avLst>
                </a:prstGeom>
                <a:noFill/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1pPr>
                  <a:lvl2pPr marL="742950" indent="-28575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2pPr>
                  <a:lvl3pPr marL="11430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3pPr>
                  <a:lvl4pPr marL="16002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4pPr>
                  <a:lvl5pPr marL="2057400" indent="-228600" latinLnBrk="1"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2000">
                      <a:solidFill>
                        <a:schemeClr val="tx1"/>
                      </a:solidFill>
                      <a:latin typeface="Arial" panose="020B0604020202020204" pitchFamily="34" charset="0"/>
                      <a:ea typeface="굴림" panose="020B0600000101010101" pitchFamily="50" charset="-127"/>
                    </a:defRPr>
                  </a:lvl9pPr>
                </a:lstStyle>
                <a:p>
                  <a:pPr marL="0" marR="0" lvl="0" indent="0" algn="l" defTabSz="457200" rtl="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ko-KR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endParaRPr>
                </a:p>
              </p:txBody>
            </p:sp>
          </p:grpSp>
          <p:sp>
            <p:nvSpPr>
              <p:cNvPr id="37907" name="Text Box 66"/>
              <p:cNvSpPr txBox="1">
                <a:spLocks noChangeArrowheads="1"/>
              </p:cNvSpPr>
              <p:nvPr/>
            </p:nvSpPr>
            <p:spPr bwMode="auto">
              <a:xfrm>
                <a:off x="3515" y="3657"/>
                <a:ext cx="55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000" b="1" i="1" u="none" strike="noStrike" kern="1200" cap="none" spc="0" normalizeH="0" baseline="0" noProof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AB’D’</a:t>
                </a:r>
              </a:p>
            </p:txBody>
          </p:sp>
        </p:grpSp>
        <p:sp>
          <p:nvSpPr>
            <p:cNvPr id="37904" name="Rectangle 70"/>
            <p:cNvSpPr>
              <a:spLocks noChangeArrowheads="1"/>
            </p:cNvSpPr>
            <p:nvPr/>
          </p:nvSpPr>
          <p:spPr bwMode="auto">
            <a:xfrm>
              <a:off x="2971" y="2024"/>
              <a:ext cx="453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37905" name="Rectangle 71"/>
            <p:cNvSpPr>
              <a:spLocks noChangeArrowheads="1"/>
            </p:cNvSpPr>
            <p:nvPr/>
          </p:nvSpPr>
          <p:spPr bwMode="auto">
            <a:xfrm>
              <a:off x="3016" y="4020"/>
              <a:ext cx="453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1847853" y="1341438"/>
            <a:ext cx="7561263" cy="4910137"/>
            <a:chOff x="1847853" y="1341438"/>
            <a:chExt cx="7561263" cy="4910137"/>
          </a:xfrm>
        </p:grpSpPr>
        <p:sp>
          <p:nvSpPr>
            <p:cNvPr id="37891" name="Rectangle 9"/>
            <p:cNvSpPr>
              <a:spLocks noChangeArrowheads="1"/>
            </p:cNvSpPr>
            <p:nvPr/>
          </p:nvSpPr>
          <p:spPr bwMode="auto">
            <a:xfrm>
              <a:off x="4953000" y="5632453"/>
              <a:ext cx="647700" cy="576263"/>
            </a:xfrm>
            <a:prstGeom prst="rect">
              <a:avLst/>
            </a:prstGeom>
            <a:solidFill>
              <a:srgbClr val="0000FF">
                <a:alpha val="25882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sp>
          <p:nvSpPr>
            <p:cNvPr id="37892" name="Rectangle 10"/>
            <p:cNvSpPr>
              <a:spLocks noChangeArrowheads="1"/>
            </p:cNvSpPr>
            <p:nvPr/>
          </p:nvSpPr>
          <p:spPr bwMode="auto">
            <a:xfrm>
              <a:off x="6273800" y="5603875"/>
              <a:ext cx="647700" cy="647700"/>
            </a:xfrm>
            <a:prstGeom prst="rect">
              <a:avLst/>
            </a:prstGeom>
            <a:solidFill>
              <a:srgbClr val="0000FF">
                <a:alpha val="25882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grpSp>
          <p:nvGrpSpPr>
            <p:cNvPr id="37893" name="Group 11"/>
            <p:cNvGrpSpPr>
              <a:grpSpLocks/>
            </p:cNvGrpSpPr>
            <p:nvPr/>
          </p:nvGrpSpPr>
          <p:grpSpPr bwMode="auto">
            <a:xfrm>
              <a:off x="3575053" y="3141666"/>
              <a:ext cx="3370263" cy="3095625"/>
              <a:chOff x="531" y="1434"/>
              <a:chExt cx="2123" cy="1950"/>
            </a:xfrm>
          </p:grpSpPr>
          <p:sp>
            <p:nvSpPr>
              <p:cNvPr id="37916" name="Rectangle 12"/>
              <p:cNvSpPr>
                <a:spLocks noChangeArrowheads="1"/>
              </p:cNvSpPr>
              <p:nvPr/>
            </p:nvSpPr>
            <p:spPr bwMode="auto">
              <a:xfrm>
                <a:off x="2234" y="2999"/>
                <a:ext cx="420" cy="3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4572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</a:t>
                </a:r>
                <a:r>
                  <a:rPr kumimoji="1" lang="en-US" altLang="ko-KR" sz="2000" b="1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10</a:t>
                </a:r>
              </a:p>
            </p:txBody>
          </p:sp>
          <p:sp>
            <p:nvSpPr>
              <p:cNvPr id="37917" name="Rectangle 13"/>
              <p:cNvSpPr>
                <a:spLocks noChangeArrowheads="1"/>
              </p:cNvSpPr>
              <p:nvPr/>
            </p:nvSpPr>
            <p:spPr bwMode="auto">
              <a:xfrm>
                <a:off x="1815" y="2999"/>
                <a:ext cx="419" cy="3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4572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ko-K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7918" name="Rectangle 14"/>
              <p:cNvSpPr>
                <a:spLocks noChangeArrowheads="1"/>
              </p:cNvSpPr>
              <p:nvPr/>
            </p:nvSpPr>
            <p:spPr bwMode="auto">
              <a:xfrm>
                <a:off x="1395" y="2999"/>
                <a:ext cx="420" cy="3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4572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</a:t>
                </a:r>
                <a:r>
                  <a:rPr kumimoji="1" lang="en-US" altLang="ko-KR" sz="2000" b="1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6</a:t>
                </a:r>
              </a:p>
            </p:txBody>
          </p:sp>
          <p:sp>
            <p:nvSpPr>
              <p:cNvPr id="37919" name="Rectangle 15"/>
              <p:cNvSpPr>
                <a:spLocks noChangeArrowheads="1"/>
              </p:cNvSpPr>
              <p:nvPr/>
            </p:nvSpPr>
            <p:spPr bwMode="auto">
              <a:xfrm>
                <a:off x="975" y="2999"/>
                <a:ext cx="420" cy="3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4572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ko-K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7920" name="Rectangle 16"/>
              <p:cNvSpPr>
                <a:spLocks noChangeArrowheads="1"/>
              </p:cNvSpPr>
              <p:nvPr/>
            </p:nvSpPr>
            <p:spPr bwMode="auto">
              <a:xfrm>
                <a:off x="2234" y="2613"/>
                <a:ext cx="420" cy="3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4572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ko-K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7921" name="Rectangle 17"/>
              <p:cNvSpPr>
                <a:spLocks noChangeArrowheads="1"/>
              </p:cNvSpPr>
              <p:nvPr/>
            </p:nvSpPr>
            <p:spPr bwMode="auto">
              <a:xfrm>
                <a:off x="1815" y="2613"/>
                <a:ext cx="419" cy="3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4572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X</a:t>
                </a:r>
                <a:r>
                  <a:rPr kumimoji="1" lang="en-US" altLang="ko-KR" sz="2000" b="1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15</a:t>
                </a:r>
              </a:p>
            </p:txBody>
          </p:sp>
          <p:sp>
            <p:nvSpPr>
              <p:cNvPr id="37922" name="Rectangle 18"/>
              <p:cNvSpPr>
                <a:spLocks noChangeArrowheads="1"/>
              </p:cNvSpPr>
              <p:nvPr/>
            </p:nvSpPr>
            <p:spPr bwMode="auto">
              <a:xfrm>
                <a:off x="1395" y="2613"/>
                <a:ext cx="420" cy="3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4572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X</a:t>
                </a:r>
                <a:r>
                  <a:rPr kumimoji="1" lang="en-US" altLang="ko-KR" sz="2000" b="1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7</a:t>
                </a:r>
              </a:p>
            </p:txBody>
          </p:sp>
          <p:sp>
            <p:nvSpPr>
              <p:cNvPr id="37923" name="Rectangle 19"/>
              <p:cNvSpPr>
                <a:spLocks noChangeArrowheads="1"/>
              </p:cNvSpPr>
              <p:nvPr/>
            </p:nvSpPr>
            <p:spPr bwMode="auto">
              <a:xfrm>
                <a:off x="975" y="2613"/>
                <a:ext cx="420" cy="3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4572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ko-K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7924" name="Rectangle 20"/>
              <p:cNvSpPr>
                <a:spLocks noChangeArrowheads="1"/>
              </p:cNvSpPr>
              <p:nvPr/>
            </p:nvSpPr>
            <p:spPr bwMode="auto">
              <a:xfrm>
                <a:off x="2234" y="2228"/>
                <a:ext cx="420" cy="3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4572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</a:t>
                </a:r>
                <a:r>
                  <a:rPr kumimoji="1" lang="en-US" altLang="ko-KR" sz="2000" b="1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9</a:t>
                </a:r>
              </a:p>
            </p:txBody>
          </p:sp>
          <p:sp>
            <p:nvSpPr>
              <p:cNvPr id="37925" name="Rectangle 21"/>
              <p:cNvSpPr>
                <a:spLocks noChangeArrowheads="1"/>
              </p:cNvSpPr>
              <p:nvPr/>
            </p:nvSpPr>
            <p:spPr bwMode="auto">
              <a:xfrm>
                <a:off x="1815" y="2228"/>
                <a:ext cx="419" cy="3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4572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</a:t>
                </a:r>
                <a:r>
                  <a:rPr kumimoji="1" lang="en-US" altLang="ko-KR" sz="2000" b="1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13</a:t>
                </a:r>
              </a:p>
            </p:txBody>
          </p:sp>
          <p:sp>
            <p:nvSpPr>
              <p:cNvPr id="37926" name="Rectangle 22"/>
              <p:cNvSpPr>
                <a:spLocks noChangeArrowheads="1"/>
              </p:cNvSpPr>
              <p:nvPr/>
            </p:nvSpPr>
            <p:spPr bwMode="auto">
              <a:xfrm>
                <a:off x="1395" y="2228"/>
                <a:ext cx="420" cy="3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4572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</a:t>
                </a:r>
                <a:r>
                  <a:rPr kumimoji="1" lang="en-US" altLang="ko-KR" sz="2000" b="1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5</a:t>
                </a:r>
              </a:p>
            </p:txBody>
          </p:sp>
          <p:sp>
            <p:nvSpPr>
              <p:cNvPr id="37927" name="Rectangle 23"/>
              <p:cNvSpPr>
                <a:spLocks noChangeArrowheads="1"/>
              </p:cNvSpPr>
              <p:nvPr/>
            </p:nvSpPr>
            <p:spPr bwMode="auto">
              <a:xfrm>
                <a:off x="975" y="2228"/>
                <a:ext cx="420" cy="3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4572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ko-K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7928" name="Rectangle 24"/>
              <p:cNvSpPr>
                <a:spLocks noChangeArrowheads="1"/>
              </p:cNvSpPr>
              <p:nvPr/>
            </p:nvSpPr>
            <p:spPr bwMode="auto">
              <a:xfrm>
                <a:off x="2234" y="1842"/>
                <a:ext cx="420" cy="3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4572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</a:t>
                </a:r>
                <a:r>
                  <a:rPr kumimoji="1" lang="en-US" altLang="ko-KR" sz="2000" b="1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8</a:t>
                </a:r>
              </a:p>
            </p:txBody>
          </p:sp>
          <p:sp>
            <p:nvSpPr>
              <p:cNvPr id="37929" name="Rectangle 25"/>
              <p:cNvSpPr>
                <a:spLocks noChangeArrowheads="1"/>
              </p:cNvSpPr>
              <p:nvPr/>
            </p:nvSpPr>
            <p:spPr bwMode="auto">
              <a:xfrm>
                <a:off x="1815" y="1842"/>
                <a:ext cx="419" cy="3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4572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ko-KR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endParaRPr>
              </a:p>
            </p:txBody>
          </p:sp>
          <p:sp>
            <p:nvSpPr>
              <p:cNvPr id="37930" name="Rectangle 26"/>
              <p:cNvSpPr>
                <a:spLocks noChangeArrowheads="1"/>
              </p:cNvSpPr>
              <p:nvPr/>
            </p:nvSpPr>
            <p:spPr bwMode="auto">
              <a:xfrm>
                <a:off x="1395" y="1842"/>
                <a:ext cx="420" cy="3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4572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</a:t>
                </a:r>
                <a:r>
                  <a:rPr kumimoji="1" lang="en-US" altLang="ko-KR" sz="2000" b="1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4</a:t>
                </a:r>
              </a:p>
            </p:txBody>
          </p:sp>
          <p:sp>
            <p:nvSpPr>
              <p:cNvPr id="37931" name="Rectangle 27"/>
              <p:cNvSpPr>
                <a:spLocks noChangeArrowheads="1"/>
              </p:cNvSpPr>
              <p:nvPr/>
            </p:nvSpPr>
            <p:spPr bwMode="auto">
              <a:xfrm>
                <a:off x="975" y="1842"/>
                <a:ext cx="420" cy="38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latinLnBrk="1"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1pPr>
                <a:lvl2pPr marL="742950" indent="-285750" latinLnBrk="1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2pPr>
                <a:lvl3pPr marL="1143000" indent="-228600" latinLnBrk="1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3pPr>
                <a:lvl4pPr marL="1600200" indent="-228600" latinLnBrk="1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4pPr>
                <a:lvl5pPr marL="2057400" indent="-228600" latinLnBrk="1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굴림" panose="020B0600000101010101" pitchFamily="50" charset="-127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ctr" defTabSz="457200" rtl="0" eaLnBrk="1" fontAlgn="auto" latinLnBrk="1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0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X</a:t>
                </a:r>
                <a:r>
                  <a:rPr kumimoji="1" lang="en-US" altLang="ko-KR" sz="2000" b="1" i="0" u="none" strike="noStrike" kern="1200" cap="none" spc="0" normalizeH="0" baseline="-2500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0</a:t>
                </a:r>
              </a:p>
            </p:txBody>
          </p:sp>
          <p:sp>
            <p:nvSpPr>
              <p:cNvPr id="37932" name="Line 28"/>
              <p:cNvSpPr>
                <a:spLocks noChangeShapeType="1"/>
              </p:cNvSpPr>
              <p:nvPr/>
            </p:nvSpPr>
            <p:spPr bwMode="auto">
              <a:xfrm>
                <a:off x="975" y="1842"/>
                <a:ext cx="1679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7933" name="Line 29"/>
              <p:cNvSpPr>
                <a:spLocks noChangeShapeType="1"/>
              </p:cNvSpPr>
              <p:nvPr/>
            </p:nvSpPr>
            <p:spPr bwMode="auto">
              <a:xfrm>
                <a:off x="975" y="2228"/>
                <a:ext cx="167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7934" name="Line 30"/>
              <p:cNvSpPr>
                <a:spLocks noChangeShapeType="1"/>
              </p:cNvSpPr>
              <p:nvPr/>
            </p:nvSpPr>
            <p:spPr bwMode="auto">
              <a:xfrm>
                <a:off x="975" y="2613"/>
                <a:ext cx="167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7935" name="Line 31"/>
              <p:cNvSpPr>
                <a:spLocks noChangeShapeType="1"/>
              </p:cNvSpPr>
              <p:nvPr/>
            </p:nvSpPr>
            <p:spPr bwMode="auto">
              <a:xfrm>
                <a:off x="975" y="2999"/>
                <a:ext cx="167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7936" name="Line 32"/>
              <p:cNvSpPr>
                <a:spLocks noChangeShapeType="1"/>
              </p:cNvSpPr>
              <p:nvPr/>
            </p:nvSpPr>
            <p:spPr bwMode="auto">
              <a:xfrm>
                <a:off x="975" y="3384"/>
                <a:ext cx="1679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7937" name="Line 33"/>
              <p:cNvSpPr>
                <a:spLocks noChangeShapeType="1"/>
              </p:cNvSpPr>
              <p:nvPr/>
            </p:nvSpPr>
            <p:spPr bwMode="auto">
              <a:xfrm>
                <a:off x="975" y="1842"/>
                <a:ext cx="0" cy="154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7938" name="Line 34"/>
              <p:cNvSpPr>
                <a:spLocks noChangeShapeType="1"/>
              </p:cNvSpPr>
              <p:nvPr/>
            </p:nvSpPr>
            <p:spPr bwMode="auto">
              <a:xfrm>
                <a:off x="1395" y="1842"/>
                <a:ext cx="0" cy="154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7939" name="Line 35"/>
              <p:cNvSpPr>
                <a:spLocks noChangeShapeType="1"/>
              </p:cNvSpPr>
              <p:nvPr/>
            </p:nvSpPr>
            <p:spPr bwMode="auto">
              <a:xfrm>
                <a:off x="1815" y="1842"/>
                <a:ext cx="0" cy="154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7940" name="Line 36"/>
              <p:cNvSpPr>
                <a:spLocks noChangeShapeType="1"/>
              </p:cNvSpPr>
              <p:nvPr/>
            </p:nvSpPr>
            <p:spPr bwMode="auto">
              <a:xfrm>
                <a:off x="2234" y="1842"/>
                <a:ext cx="0" cy="154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7941" name="Line 37"/>
              <p:cNvSpPr>
                <a:spLocks noChangeShapeType="1"/>
              </p:cNvSpPr>
              <p:nvPr/>
            </p:nvSpPr>
            <p:spPr bwMode="auto">
              <a:xfrm>
                <a:off x="2654" y="1842"/>
                <a:ext cx="0" cy="1542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7942" name="Line 38"/>
              <p:cNvSpPr>
                <a:spLocks noChangeShapeType="1"/>
              </p:cNvSpPr>
              <p:nvPr/>
            </p:nvSpPr>
            <p:spPr bwMode="auto">
              <a:xfrm flipH="1" flipV="1">
                <a:off x="703" y="1570"/>
                <a:ext cx="272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맑은 고딕" panose="020B0503020000020004" pitchFamily="50" charset="-127"/>
                  <a:cs typeface="+mn-cs"/>
                </a:endParaRPr>
              </a:p>
            </p:txBody>
          </p:sp>
          <p:sp>
            <p:nvSpPr>
              <p:cNvPr id="37943" name="Text Box 39"/>
              <p:cNvSpPr txBox="1">
                <a:spLocks noChangeArrowheads="1"/>
              </p:cNvSpPr>
              <p:nvPr/>
            </p:nvSpPr>
            <p:spPr bwMode="auto">
              <a:xfrm>
                <a:off x="748" y="1434"/>
                <a:ext cx="312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0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AB</a:t>
                </a:r>
              </a:p>
            </p:txBody>
          </p:sp>
          <p:sp>
            <p:nvSpPr>
              <p:cNvPr id="37944" name="Text Box 40"/>
              <p:cNvSpPr txBox="1">
                <a:spLocks noChangeArrowheads="1"/>
              </p:cNvSpPr>
              <p:nvPr/>
            </p:nvSpPr>
            <p:spPr bwMode="auto">
              <a:xfrm>
                <a:off x="531" y="1604"/>
                <a:ext cx="339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000" b="0" i="1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CD</a:t>
                </a:r>
              </a:p>
            </p:txBody>
          </p:sp>
          <p:sp>
            <p:nvSpPr>
              <p:cNvPr id="37945" name="Text Box 41"/>
              <p:cNvSpPr txBox="1">
                <a:spLocks noChangeArrowheads="1"/>
              </p:cNvSpPr>
              <p:nvPr/>
            </p:nvSpPr>
            <p:spPr bwMode="auto">
              <a:xfrm>
                <a:off x="1044" y="1618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00</a:t>
                </a:r>
              </a:p>
            </p:txBody>
          </p:sp>
          <p:sp>
            <p:nvSpPr>
              <p:cNvPr id="37946" name="Text Box 42"/>
              <p:cNvSpPr txBox="1">
                <a:spLocks noChangeArrowheads="1"/>
              </p:cNvSpPr>
              <p:nvPr/>
            </p:nvSpPr>
            <p:spPr bwMode="auto">
              <a:xfrm>
                <a:off x="1474" y="1616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01</a:t>
                </a:r>
              </a:p>
            </p:txBody>
          </p:sp>
          <p:sp>
            <p:nvSpPr>
              <p:cNvPr id="37947" name="Text Box 43"/>
              <p:cNvSpPr txBox="1">
                <a:spLocks noChangeArrowheads="1"/>
              </p:cNvSpPr>
              <p:nvPr/>
            </p:nvSpPr>
            <p:spPr bwMode="auto">
              <a:xfrm>
                <a:off x="1882" y="1616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11</a:t>
                </a:r>
              </a:p>
            </p:txBody>
          </p:sp>
          <p:sp>
            <p:nvSpPr>
              <p:cNvPr id="37948" name="Text Box 44"/>
              <p:cNvSpPr txBox="1">
                <a:spLocks noChangeArrowheads="1"/>
              </p:cNvSpPr>
              <p:nvPr/>
            </p:nvSpPr>
            <p:spPr bwMode="auto">
              <a:xfrm>
                <a:off x="2290" y="1616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10</a:t>
                </a:r>
              </a:p>
            </p:txBody>
          </p:sp>
          <p:sp>
            <p:nvSpPr>
              <p:cNvPr id="37949" name="Text Box 45"/>
              <p:cNvSpPr txBox="1">
                <a:spLocks noChangeArrowheads="1"/>
              </p:cNvSpPr>
              <p:nvPr/>
            </p:nvSpPr>
            <p:spPr bwMode="auto">
              <a:xfrm>
                <a:off x="721" y="1888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00</a:t>
                </a:r>
              </a:p>
            </p:txBody>
          </p:sp>
          <p:sp>
            <p:nvSpPr>
              <p:cNvPr id="37950" name="Text Box 46"/>
              <p:cNvSpPr txBox="1">
                <a:spLocks noChangeArrowheads="1"/>
              </p:cNvSpPr>
              <p:nvPr/>
            </p:nvSpPr>
            <p:spPr bwMode="auto">
              <a:xfrm>
                <a:off x="721" y="2296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01</a:t>
                </a:r>
              </a:p>
            </p:txBody>
          </p:sp>
          <p:sp>
            <p:nvSpPr>
              <p:cNvPr id="37951" name="Text Box 47"/>
              <p:cNvSpPr txBox="1">
                <a:spLocks noChangeArrowheads="1"/>
              </p:cNvSpPr>
              <p:nvPr/>
            </p:nvSpPr>
            <p:spPr bwMode="auto">
              <a:xfrm>
                <a:off x="721" y="2659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11</a:t>
                </a:r>
              </a:p>
            </p:txBody>
          </p:sp>
          <p:sp>
            <p:nvSpPr>
              <p:cNvPr id="37952" name="Text Box 48"/>
              <p:cNvSpPr txBox="1">
                <a:spLocks noChangeArrowheads="1"/>
              </p:cNvSpPr>
              <p:nvPr/>
            </p:nvSpPr>
            <p:spPr bwMode="auto">
              <a:xfrm>
                <a:off x="721" y="3067"/>
                <a:ext cx="276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ko-KR" sz="20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10</a:t>
                </a:r>
              </a:p>
            </p:txBody>
          </p:sp>
        </p:grpSp>
        <p:grpSp>
          <p:nvGrpSpPr>
            <p:cNvPr id="37911" name="Group 51"/>
            <p:cNvGrpSpPr>
              <a:grpSpLocks/>
            </p:cNvGrpSpPr>
            <p:nvPr/>
          </p:nvGrpSpPr>
          <p:grpSpPr bwMode="auto">
            <a:xfrm>
              <a:off x="1847853" y="1341438"/>
              <a:ext cx="7561263" cy="4824412"/>
              <a:chOff x="204" y="845"/>
              <a:chExt cx="4763" cy="3039"/>
            </a:xfrm>
          </p:grpSpPr>
          <p:sp>
            <p:nvSpPr>
              <p:cNvPr id="37914" name="Text Box 3"/>
              <p:cNvSpPr txBox="1">
                <a:spLocks noChangeArrowheads="1"/>
              </p:cNvSpPr>
              <p:nvPr/>
            </p:nvSpPr>
            <p:spPr bwMode="auto">
              <a:xfrm>
                <a:off x="204" y="845"/>
                <a:ext cx="4763" cy="250"/>
              </a:xfrm>
              <a:prstGeom prst="rect">
                <a:avLst/>
              </a:prstGeom>
              <a:solidFill>
                <a:srgbClr val="0000FF">
                  <a:alpha val="34117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8001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2573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7145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1717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628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30861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5433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40005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342900" marR="0" lvl="0" indent="-342900" algn="l" defTabSz="457200" rtl="0" eaLnBrk="1" fontAlgn="auto" latinLnBrk="1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1" i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A’B</a:t>
                </a:r>
                <a:r>
                  <a:rPr kumimoji="0" lang="en-US" altLang="ko-KR" sz="2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 covers</a:t>
                </a:r>
                <a:r>
                  <a:rPr kumimoji="0" lang="en-US" altLang="ko-KR" sz="20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 1</a:t>
                </a:r>
                <a:r>
                  <a:rPr kumimoji="0" lang="en-US" altLang="ko-KR" sz="2000" b="1" i="0" u="none" strike="noStrike" kern="1200" cap="none" spc="0" normalizeH="0" baseline="-25000" noProof="0" dirty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</a:rPr>
                  <a:t>6</a:t>
                </a:r>
                <a:r>
                  <a:rPr kumimoji="0" lang="en-US" altLang="ko-KR" sz="2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 and its adjacent </a:t>
                </a:r>
                <a:r>
                  <a:rPr kumimoji="0" lang="en-US" altLang="ko-KR" sz="2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  <a:sym typeface="Wingdings" panose="05000000000000000000" pitchFamily="2" charset="2"/>
                  </a:rPr>
                  <a:t></a:t>
                </a:r>
                <a:r>
                  <a:rPr kumimoji="0" lang="en-US" altLang="ko-KR" sz="2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</a:rPr>
                  <a:t> EPI</a:t>
                </a:r>
              </a:p>
            </p:txBody>
          </p:sp>
          <p:sp>
            <p:nvSpPr>
              <p:cNvPr id="37915" name="AutoShape 49"/>
              <p:cNvSpPr>
                <a:spLocks noChangeArrowheads="1"/>
              </p:cNvSpPr>
              <p:nvPr/>
            </p:nvSpPr>
            <p:spPr bwMode="auto">
              <a:xfrm>
                <a:off x="2200" y="2478"/>
                <a:ext cx="317" cy="1406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50" charset="-127"/>
                  <a:cs typeface="+mn-cs"/>
                </a:endParaRPr>
              </a:p>
            </p:txBody>
          </p:sp>
        </p:grpSp>
        <p:sp>
          <p:nvSpPr>
            <p:cNvPr id="37912" name="Text Box 52"/>
            <p:cNvSpPr txBox="1">
              <a:spLocks noChangeArrowheads="1"/>
            </p:cNvSpPr>
            <p:nvPr/>
          </p:nvSpPr>
          <p:spPr bwMode="auto">
            <a:xfrm>
              <a:off x="3359153" y="5373688"/>
              <a:ext cx="60801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1" i="1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rPr>
                <a:t>A’B</a:t>
              </a:r>
            </a:p>
          </p:txBody>
        </p:sp>
        <p:sp>
          <p:nvSpPr>
            <p:cNvPr id="37913" name="Line 53"/>
            <p:cNvSpPr>
              <a:spLocks noChangeShapeType="1"/>
            </p:cNvSpPr>
            <p:nvPr/>
          </p:nvSpPr>
          <p:spPr bwMode="auto">
            <a:xfrm flipV="1">
              <a:off x="3935416" y="5300663"/>
              <a:ext cx="1081088" cy="28892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endParaRPr>
            </a:p>
          </p:txBody>
        </p:sp>
        <p:sp>
          <p:nvSpPr>
            <p:cNvPr id="37895" name="Rectangle 57"/>
            <p:cNvSpPr>
              <a:spLocks noChangeArrowheads="1"/>
            </p:cNvSpPr>
            <p:nvPr/>
          </p:nvSpPr>
          <p:spPr bwMode="auto">
            <a:xfrm>
              <a:off x="6167441" y="3141666"/>
              <a:ext cx="865187" cy="3587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ko-KR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endParaRPr>
            </a:p>
          </p:txBody>
        </p:sp>
        <p:grpSp>
          <p:nvGrpSpPr>
            <p:cNvPr id="37899" name="Group 69"/>
            <p:cNvGrpSpPr>
              <a:grpSpLocks/>
            </p:cNvGrpSpPr>
            <p:nvPr/>
          </p:nvGrpSpPr>
          <p:grpSpPr bwMode="auto">
            <a:xfrm>
              <a:off x="1847853" y="2349500"/>
              <a:ext cx="7561263" cy="2592388"/>
              <a:chOff x="204" y="1480"/>
              <a:chExt cx="4763" cy="1633"/>
            </a:xfrm>
          </p:grpSpPr>
          <p:sp>
            <p:nvSpPr>
              <p:cNvPr id="37901" name="Text Box 8"/>
              <p:cNvSpPr txBox="1">
                <a:spLocks noChangeArrowheads="1"/>
              </p:cNvSpPr>
              <p:nvPr/>
            </p:nvSpPr>
            <p:spPr bwMode="auto">
              <a:xfrm>
                <a:off x="204" y="1480"/>
                <a:ext cx="4763" cy="250"/>
              </a:xfrm>
              <a:prstGeom prst="rect">
                <a:avLst/>
              </a:prstGeom>
              <a:solidFill>
                <a:srgbClr val="66FF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marL="3429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8001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2573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7145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171700" indent="-3429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6289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30861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5433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4000500" indent="-3429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342900" marR="0" lvl="0" indent="-342900" algn="l" defTabSz="457200" rtl="0" eaLnBrk="1" fontAlgn="auto" latinLnBrk="1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ko-KR" sz="2000" b="1" i="1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  <a:sym typeface="Wingdings" panose="05000000000000000000" pitchFamily="2" charset="2"/>
                  </a:rPr>
                  <a:t>AC’D</a:t>
                </a:r>
                <a:r>
                  <a:rPr kumimoji="0" lang="en-US" altLang="ko-KR" sz="20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  <a:sym typeface="Wingdings" panose="05000000000000000000" pitchFamily="2" charset="2"/>
                  </a:rPr>
                  <a:t> is chosen for minimal cover  </a:t>
                </a:r>
                <a:r>
                  <a:rPr kumimoji="0" lang="en-US" altLang="ko-KR" sz="2000" b="1" i="1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Times New Roman" panose="02020603050405020304" pitchFamily="18" charset="0"/>
                    <a:ea typeface="굴림" panose="020B0600000101010101" pitchFamily="50" charset="-127"/>
                    <a:cs typeface="+mn-cs"/>
                    <a:sym typeface="Wingdings" panose="05000000000000000000" pitchFamily="2" charset="2"/>
                  </a:rPr>
                  <a:t>AC’D</a:t>
                </a:r>
                <a:r>
                  <a:rPr kumimoji="0" lang="en-US" altLang="ko-KR" sz="20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  <a:sym typeface="Wingdings" panose="05000000000000000000" pitchFamily="2" charset="2"/>
                  </a:rPr>
                  <a:t> is </a:t>
                </a:r>
                <a:r>
                  <a:rPr kumimoji="0" lang="en-US" altLang="ko-KR" sz="2000" b="0" i="1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  <a:sym typeface="Wingdings" panose="05000000000000000000" pitchFamily="2" charset="2"/>
                  </a:rPr>
                  <a:t>not</a:t>
                </a:r>
                <a:r>
                  <a:rPr kumimoji="0" lang="en-US" altLang="ko-KR" sz="2000" b="0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ea typeface="굴림" panose="020B0600000101010101" pitchFamily="50" charset="-127"/>
                    <a:cs typeface="+mn-cs"/>
                    <a:sym typeface="Wingdings" panose="05000000000000000000" pitchFamily="2" charset="2"/>
                  </a:rPr>
                  <a:t> an EPI</a:t>
                </a:r>
              </a:p>
            </p:txBody>
          </p:sp>
          <p:sp>
            <p:nvSpPr>
              <p:cNvPr id="37902" name="AutoShape 68"/>
              <p:cNvSpPr>
                <a:spLocks noChangeArrowheads="1"/>
              </p:cNvSpPr>
              <p:nvPr/>
            </p:nvSpPr>
            <p:spPr bwMode="auto">
              <a:xfrm>
                <a:off x="2653" y="2840"/>
                <a:ext cx="681" cy="273"/>
              </a:xfrm>
              <a:prstGeom prst="roundRect">
                <a:avLst>
                  <a:gd name="adj" fmla="val 16667"/>
                </a:avLst>
              </a:prstGeom>
              <a:noFill/>
              <a:ln w="1905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1pPr>
                <a:lvl2pPr marL="742950" indent="-28575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2pPr>
                <a:lvl3pPr marL="11430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3pPr>
                <a:lvl4pPr marL="16002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4pPr>
                <a:lvl5pPr marL="2057400" indent="-228600" latinLnBrk="1"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굴림" panose="020B0600000101010101" pitchFamily="50" charset="-127"/>
                  </a:defRPr>
                </a:lvl9pPr>
              </a:lstStyle>
              <a:p>
                <a:pPr marL="0" marR="0" lvl="0" indent="0" algn="l" defTabSz="4572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ko-KR" alt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굴림" panose="020B0600000101010101" pitchFamily="50" charset="-127"/>
                  <a:cs typeface="+mn-cs"/>
                </a:endParaRPr>
              </a:p>
            </p:txBody>
          </p:sp>
        </p:grpSp>
        <p:sp>
          <p:nvSpPr>
            <p:cNvPr id="37900" name="Text Box 73"/>
            <p:cNvSpPr txBox="1">
              <a:spLocks noChangeArrowheads="1"/>
            </p:cNvSpPr>
            <p:nvPr/>
          </p:nvSpPr>
          <p:spPr bwMode="auto">
            <a:xfrm>
              <a:off x="7011991" y="4506913"/>
              <a:ext cx="7921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1pPr>
              <a:lvl2pPr marL="742950" indent="-28575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2pPr>
              <a:lvl3pPr marL="11430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3pPr>
              <a:lvl4pPr marL="16002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4pPr>
              <a:lvl5pPr marL="2057400" indent="-228600" latinLnBrk="1"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굴림" panose="020B0600000101010101" pitchFamily="50" charset="-127"/>
                </a:defRPr>
              </a:lvl9pPr>
            </a:lstStyle>
            <a:p>
              <a:pPr marL="0" marR="0" lvl="0" indent="0" algn="l" defTabSz="4572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ko-KR" sz="2000" b="1" i="1" u="none" strike="noStrike" kern="1200" cap="none" spc="0" normalizeH="0" baseline="0" noProof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굴림" panose="020B0600000101010101" pitchFamily="50" charset="-127"/>
                  <a:cs typeface="+mn-cs"/>
                </a:rPr>
                <a:t>AC’D</a:t>
              </a:r>
            </a:p>
          </p:txBody>
        </p:sp>
      </p:grp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kumimoji="0" lang="en-US" altLang="ko-KR" sz="4000" dirty="0">
                <a:solidFill>
                  <a:srgbClr val="008000"/>
                </a:solidFill>
                <a:latin typeface="Arial" panose="020B0604020202020204" pitchFamily="34" charset="0"/>
              </a:rPr>
              <a:t>3.10	 Five-Variable Karnaugh Maps</a:t>
            </a:r>
          </a:p>
        </p:txBody>
      </p:sp>
      <p:pic>
        <p:nvPicPr>
          <p:cNvPr id="38915" name="Picture 5" descr="roth+f05-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773238"/>
            <a:ext cx="7999412" cy="493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1847853" y="1268416"/>
            <a:ext cx="5122863" cy="396875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 wrap="none"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Two Layers of Four-Variable Karnaugh Map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06375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kumimoji="0" lang="en-US" altLang="ko-KR" sz="4000" dirty="0">
                <a:solidFill>
                  <a:srgbClr val="008000"/>
                </a:solidFill>
                <a:latin typeface="Arial" panose="020B0604020202020204" pitchFamily="34" charset="0"/>
              </a:rPr>
              <a:t>3.10	 Five-Variable Karnaugh Maps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1919291" y="1341441"/>
            <a:ext cx="2663825" cy="396875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Five Adjacent Terms</a:t>
            </a:r>
          </a:p>
        </p:txBody>
      </p:sp>
      <p:pic>
        <p:nvPicPr>
          <p:cNvPr id="39940" name="Picture 4" descr="roth+f05-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3" y="2708275"/>
            <a:ext cx="38100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2135188" y="1773241"/>
            <a:ext cx="4608512" cy="396875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Four adjacent terms in the same layer</a:t>
            </a:r>
          </a:p>
        </p:txBody>
      </p:sp>
      <p:sp>
        <p:nvSpPr>
          <p:cNvPr id="39942" name="Text Box 7"/>
          <p:cNvSpPr txBox="1">
            <a:spLocks noChangeArrowheads="1"/>
          </p:cNvSpPr>
          <p:nvPr/>
        </p:nvSpPr>
        <p:spPr bwMode="auto">
          <a:xfrm>
            <a:off x="2135188" y="2205041"/>
            <a:ext cx="4608512" cy="396875"/>
          </a:xfrm>
          <a:prstGeom prst="rect">
            <a:avLst/>
          </a:prstGeom>
          <a:solidFill>
            <a:srgbClr val="3366FF">
              <a:alpha val="45882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One adjacent term in the other layer</a:t>
            </a:r>
          </a:p>
        </p:txBody>
      </p:sp>
      <p:sp>
        <p:nvSpPr>
          <p:cNvPr id="39943" name="AutoShape 8"/>
          <p:cNvSpPr>
            <a:spLocks noChangeArrowheads="1"/>
          </p:cNvSpPr>
          <p:nvPr/>
        </p:nvSpPr>
        <p:spPr bwMode="auto">
          <a:xfrm rot="5400000">
            <a:off x="5179222" y="3904459"/>
            <a:ext cx="790575" cy="792163"/>
          </a:xfrm>
          <a:prstGeom prst="rtTriangle">
            <a:avLst/>
          </a:prstGeom>
          <a:solidFill>
            <a:srgbClr val="3366FF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39944" name="AutoShape 9"/>
          <p:cNvSpPr>
            <a:spLocks noChangeArrowheads="1"/>
          </p:cNvSpPr>
          <p:nvPr/>
        </p:nvSpPr>
        <p:spPr bwMode="auto">
          <a:xfrm rot="-5400000">
            <a:off x="5952334" y="3904457"/>
            <a:ext cx="790575" cy="792162"/>
          </a:xfrm>
          <a:prstGeom prst="rtTriangle">
            <a:avLst/>
          </a:prstGeom>
          <a:solidFill>
            <a:srgbClr val="008000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39945" name="AutoShape 10"/>
          <p:cNvSpPr>
            <a:spLocks noChangeArrowheads="1"/>
          </p:cNvSpPr>
          <p:nvPr/>
        </p:nvSpPr>
        <p:spPr bwMode="auto">
          <a:xfrm rot="-5400000">
            <a:off x="5188747" y="4680747"/>
            <a:ext cx="790575" cy="792163"/>
          </a:xfrm>
          <a:prstGeom prst="rtTriangle">
            <a:avLst/>
          </a:prstGeom>
          <a:solidFill>
            <a:srgbClr val="008000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39946" name="AutoShape 11"/>
          <p:cNvSpPr>
            <a:spLocks noChangeArrowheads="1"/>
          </p:cNvSpPr>
          <p:nvPr/>
        </p:nvSpPr>
        <p:spPr bwMode="auto">
          <a:xfrm rot="-5400000">
            <a:off x="4393409" y="3898107"/>
            <a:ext cx="790575" cy="792162"/>
          </a:xfrm>
          <a:prstGeom prst="rtTriangle">
            <a:avLst/>
          </a:prstGeom>
          <a:solidFill>
            <a:srgbClr val="008000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39947" name="AutoShape 12"/>
          <p:cNvSpPr>
            <a:spLocks noChangeArrowheads="1"/>
          </p:cNvSpPr>
          <p:nvPr/>
        </p:nvSpPr>
        <p:spPr bwMode="auto">
          <a:xfrm rot="-5400000">
            <a:off x="5169697" y="3140872"/>
            <a:ext cx="790575" cy="792163"/>
          </a:xfrm>
          <a:prstGeom prst="rtTriangle">
            <a:avLst/>
          </a:prstGeom>
          <a:solidFill>
            <a:srgbClr val="008000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  <p:sp>
        <p:nvSpPr>
          <p:cNvPr id="39948" name="AutoShape 13"/>
          <p:cNvSpPr>
            <a:spLocks noChangeArrowheads="1"/>
          </p:cNvSpPr>
          <p:nvPr/>
        </p:nvSpPr>
        <p:spPr bwMode="auto">
          <a:xfrm rot="-5400000">
            <a:off x="5169697" y="3904459"/>
            <a:ext cx="790575" cy="792163"/>
          </a:xfrm>
          <a:prstGeom prst="rtTriangle">
            <a:avLst/>
          </a:prstGeom>
          <a:solidFill>
            <a:srgbClr val="FF00FF">
              <a:alpha val="349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742950" indent="-28575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1430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6002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057400" indent="-2286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0" marR="0" lvl="0" indent="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ko-KR" altLang="en-US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92313" y="0"/>
            <a:ext cx="8229600" cy="1143000"/>
          </a:xfrm>
        </p:spPr>
        <p:txBody>
          <a:bodyPr/>
          <a:lstStyle/>
          <a:p>
            <a:pPr eaLnBrk="1" hangingPunct="1"/>
            <a:r>
              <a:rPr kumimoji="0" lang="en-US" altLang="ko-KR" sz="4000" dirty="0">
                <a:solidFill>
                  <a:srgbClr val="008000"/>
                </a:solidFill>
                <a:latin typeface="Arial" panose="020B0604020202020204" pitchFamily="34" charset="0"/>
              </a:rPr>
              <a:t>Summary</a:t>
            </a:r>
          </a:p>
        </p:txBody>
      </p:sp>
      <p:sp>
        <p:nvSpPr>
          <p:cNvPr id="4" name="Text Box 31">
            <a:extLst>
              <a:ext uri="{FF2B5EF4-FFF2-40B4-BE49-F238E27FC236}">
                <a16:creationId xmlns:a16="http://schemas.microsoft.com/office/drawing/2014/main" id="{865EB1BE-D0EF-4644-ACFA-59F0187264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416" y="1557341"/>
            <a:ext cx="10585176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1pPr>
            <a:lvl2pPr marL="8001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2pPr>
            <a:lvl3pPr marL="12573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3pPr>
            <a:lvl4pPr marL="17145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4pPr>
            <a:lvl5pPr marL="2171700" indent="-342900" latinLnBrk="1"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굴림" panose="020B0600000101010101" pitchFamily="50" charset="-127"/>
              </a:defRPr>
            </a:lvl9pPr>
          </a:lstStyle>
          <a:p>
            <a:pPr marL="342900" marR="0" lvl="0" indent="-34290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Given a function (completely or in completely specified) of three to five variable, 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plot it on a </a:t>
            </a:r>
            <a:r>
              <a:rPr kumimoji="1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Karnaugh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map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. The function may be given in </a:t>
            </a:r>
            <a:r>
              <a:rPr kumimoji="1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minterm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, </a:t>
            </a:r>
            <a:r>
              <a:rPr kumimoji="1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maxterm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, or 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algebraic form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.</a:t>
            </a:r>
          </a:p>
          <a:p>
            <a:pPr marL="342900" marR="0" lvl="0" indent="-34290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1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  <a:p>
            <a:pPr marL="342900" marR="0" lvl="0" indent="-34290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Determine the 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essential prime </a:t>
            </a:r>
            <a:r>
              <a:rPr kumimoji="1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implicants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of a function from a map.</a:t>
            </a:r>
          </a:p>
          <a:p>
            <a:pPr marL="342900" marR="0" lvl="0" indent="-34290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1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  <a:p>
            <a:pPr marL="342900" marR="0" lvl="0" indent="-34290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Obtain the 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minimum sum-of-products 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or 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minimum product-of-sums 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form of a function from the map.</a:t>
            </a:r>
          </a:p>
          <a:p>
            <a:pPr marL="342900" marR="0" lvl="0" indent="-34290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1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  <a:p>
            <a:pPr marL="342900" marR="0" lvl="0" indent="-34290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Determine all of the 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prime </a:t>
            </a:r>
            <a:r>
              <a:rPr kumimoji="1" lang="en-US" altLang="ko-KR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implicants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of a function from a map.</a:t>
            </a:r>
          </a:p>
          <a:p>
            <a:pPr marL="342900" marR="0" lvl="0" indent="-34290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1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  <a:p>
            <a:pPr marL="342900" marR="0" lvl="0" indent="-34290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Understand the 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relation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between operations performed using the 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map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 and the corresponding 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algebraic operation</a:t>
            </a:r>
            <a:r>
              <a:rPr kumimoji="1" lang="en-US" altLang="ko-K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굴림" panose="020B0600000101010101" pitchFamily="50" charset="-127"/>
                <a:cs typeface="+mn-cs"/>
              </a:rPr>
              <a:t>.</a:t>
            </a:r>
          </a:p>
          <a:p>
            <a:pPr marL="342900" marR="0" lvl="0" indent="-342900" algn="l" defTabSz="4572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1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굴림" panose="020B0600000101010101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86945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Dscf0059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9656" y="3573016"/>
            <a:ext cx="5770306" cy="224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695424" y="3021734"/>
            <a:ext cx="2736826" cy="461665"/>
          </a:xfrm>
          <a:prstGeom prst="rect">
            <a:avLst/>
          </a:prstGeom>
          <a:solidFill>
            <a:srgbClr val="99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dirty="0">
                <a:solidFill>
                  <a:schemeClr val="bg1"/>
                </a:solidFill>
              </a:rPr>
              <a:t>Circuit Realization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953" name="Object 9"/>
              <p:cNvSpPr txBox="1"/>
              <p:nvPr/>
            </p:nvSpPr>
            <p:spPr bwMode="auto">
              <a:xfrm>
                <a:off x="3648076" y="2014388"/>
                <a:ext cx="2736850" cy="385763"/>
              </a:xfrm>
              <a:prstGeom prst="rect">
                <a:avLst/>
              </a:prstGeom>
              <a:noFill/>
              <a:ln>
                <a:solidFill>
                  <a:srgbClr val="92D050"/>
                </a:solidFill>
              </a:ln>
              <a:effectLst/>
              <a:extLst/>
            </p:spPr>
            <p:txBody>
              <a:bodyPr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ko-KR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𝑍</m:t>
                      </m:r>
                      <m:r>
                        <a:rPr lang="ko-KR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ko-KR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ko-KR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′+</m:t>
                      </m:r>
                      <m:r>
                        <a:rPr lang="ko-KR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𝐶𝐷</m:t>
                      </m:r>
                      <m:r>
                        <a:rPr lang="ko-KR" altLang="en-US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ko-KR" altLang="en-US" sz="2800"/>
              </a:p>
            </p:txBody>
          </p:sp>
        </mc:Choice>
        <mc:Fallback xmlns="">
          <p:sp>
            <p:nvSpPr>
              <p:cNvPr id="82953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48076" y="2014388"/>
                <a:ext cx="2736850" cy="3857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92D050"/>
                </a:solidFill>
              </a:ln>
              <a:effectLst/>
              <a:extLst/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2">
            <a:extLst>
              <a:ext uri="{FF2B5EF4-FFF2-40B4-BE49-F238E27FC236}">
                <a16:creationId xmlns:a16="http://schemas.microsoft.com/office/drawing/2014/main" id="{90931FA7-4C5D-4A14-96B4-A7A08310052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404813"/>
            <a:ext cx="12192000" cy="868362"/>
          </a:xfrm>
          <a:prstGeom prst="rect">
            <a:avLst/>
          </a:prstGeom>
        </p:spPr>
        <p:txBody>
          <a:bodyPr/>
          <a:lstStyle>
            <a:lvl1pPr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 sz="4000" kern="0" dirty="0">
                <a:solidFill>
                  <a:srgbClr val="006600"/>
                </a:solidFill>
                <a:latin typeface="Arial Narrow" panose="020B0606020202030204" pitchFamily="34" charset="0"/>
              </a:rPr>
              <a:t> </a:t>
            </a:r>
            <a:r>
              <a:rPr kumimoji="0" lang="en-US" altLang="ko-KR" sz="4000" kern="0" dirty="0">
                <a:solidFill>
                  <a:srgbClr val="006600"/>
                </a:solidFill>
                <a:latin typeface="Arial Narrow" panose="020B0606020202030204" pitchFamily="34" charset="0"/>
                <a:cs typeface="Arial" pitchFamily="34" charset="0"/>
              </a:rPr>
              <a:t>3.1 Conversion of </a:t>
            </a:r>
            <a:r>
              <a:rPr kumimoji="0" lang="en-US" altLang="ko-KR" sz="4000" kern="0" dirty="0">
                <a:solidFill>
                  <a:srgbClr val="3333FF"/>
                </a:solidFill>
                <a:latin typeface="Arial Narrow" panose="020B0606020202030204" pitchFamily="34" charset="0"/>
                <a:cs typeface="Arial" pitchFamily="34" charset="0"/>
              </a:rPr>
              <a:t>Verbal Description </a:t>
            </a:r>
            <a:r>
              <a:rPr kumimoji="0" lang="en-US" altLang="ko-KR" sz="4000" kern="0" dirty="0">
                <a:solidFill>
                  <a:srgbClr val="006600"/>
                </a:solidFill>
                <a:latin typeface="Arial Narrow" panose="020B0606020202030204" pitchFamily="34" charset="0"/>
                <a:cs typeface="Arial" pitchFamily="34" charset="0"/>
              </a:rPr>
              <a:t>to </a:t>
            </a:r>
            <a:r>
              <a:rPr kumimoji="0" lang="en-US" altLang="ko-KR" sz="4000" kern="0" dirty="0">
                <a:solidFill>
                  <a:srgbClr val="3333FF"/>
                </a:solidFill>
                <a:latin typeface="Arial Narrow" panose="020B0606020202030204" pitchFamily="34" charset="0"/>
                <a:cs typeface="Arial" pitchFamily="34" charset="0"/>
              </a:rPr>
              <a:t>Boolean Equations</a:t>
            </a:r>
            <a:endParaRPr kumimoji="0" lang="en-US" altLang="ko-KR" sz="4000" kern="0" dirty="0">
              <a:solidFill>
                <a:srgbClr val="3333FF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 Box 4">
            <a:extLst>
              <a:ext uri="{FF2B5EF4-FFF2-40B4-BE49-F238E27FC236}">
                <a16:creationId xmlns:a16="http://schemas.microsoft.com/office/drawing/2014/main" id="{EF48E633-24EF-4DBC-ACB1-4059C81A79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400" y="1976437"/>
            <a:ext cx="2736850" cy="461665"/>
          </a:xfrm>
          <a:prstGeom prst="rect">
            <a:avLst/>
          </a:prstGeom>
          <a:solidFill>
            <a:srgbClr val="99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dirty="0">
                <a:solidFill>
                  <a:schemeClr val="bg1"/>
                </a:solidFill>
              </a:rPr>
              <a:t>Boolean Equation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Rectangle 18"/>
          <p:cNvSpPr>
            <a:spLocks noChangeArrowheads="1"/>
          </p:cNvSpPr>
          <p:nvPr/>
        </p:nvSpPr>
        <p:spPr bwMode="auto">
          <a:xfrm>
            <a:off x="0" y="228600"/>
            <a:ext cx="12192000" cy="113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1pPr>
            <a:lvl2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2pPr>
            <a:lvl3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3pPr>
            <a:lvl4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4pPr>
            <a:lvl5pPr algn="ctr"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kumimoji="0" lang="en-US" altLang="ko-KR" sz="40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 Combinational Logic Design Using a </a:t>
            </a:r>
            <a:r>
              <a:rPr kumimoji="0" lang="en-US" altLang="ko-KR" sz="4000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Truth Table</a:t>
            </a:r>
          </a:p>
        </p:txBody>
      </p:sp>
      <p:sp>
        <p:nvSpPr>
          <p:cNvPr id="8215" name="Text Box 23"/>
          <p:cNvSpPr txBox="1">
            <a:spLocks noChangeArrowheads="1"/>
          </p:cNvSpPr>
          <p:nvPr/>
        </p:nvSpPr>
        <p:spPr bwMode="auto">
          <a:xfrm>
            <a:off x="694532" y="2296963"/>
            <a:ext cx="8497094" cy="1348061"/>
          </a:xfrm>
          <a:prstGeom prst="rect">
            <a:avLst/>
          </a:prstGeom>
          <a:noFill/>
          <a:ln>
            <a:solidFill>
              <a:srgbClr val="92D050"/>
            </a:solidFill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ko-KR" sz="2400" dirty="0"/>
              <a:t>A switching circuit with three inputs and one output.</a:t>
            </a:r>
          </a:p>
          <a:p>
            <a:pPr>
              <a:spcBef>
                <a:spcPct val="20000"/>
              </a:spcBef>
            </a:pPr>
            <a:r>
              <a:rPr lang="en-US" altLang="ko-KR" sz="2400" dirty="0"/>
              <a:t>The inputs are</a:t>
            </a:r>
            <a:r>
              <a:rPr lang="en-US" altLang="ko-KR" sz="2400" dirty="0">
                <a:latin typeface="Times New Roman" pitchFamily="18" charset="0"/>
              </a:rPr>
              <a:t> </a:t>
            </a:r>
            <a:r>
              <a:rPr lang="en-US" altLang="ko-KR" sz="2400" i="1" dirty="0">
                <a:latin typeface="Times New Roman" pitchFamily="18" charset="0"/>
              </a:rPr>
              <a:t>A, B</a:t>
            </a:r>
            <a:r>
              <a:rPr lang="en-US" altLang="ko-KR" sz="2400" dirty="0">
                <a:latin typeface="Times New Roman" pitchFamily="18" charset="0"/>
              </a:rPr>
              <a:t>, </a:t>
            </a:r>
            <a:r>
              <a:rPr lang="en-US" altLang="ko-KR" sz="2400" dirty="0"/>
              <a:t>and</a:t>
            </a:r>
            <a:r>
              <a:rPr lang="en-US" altLang="ko-KR" sz="2400" dirty="0">
                <a:latin typeface="Times New Roman" pitchFamily="18" charset="0"/>
              </a:rPr>
              <a:t> </a:t>
            </a:r>
            <a:r>
              <a:rPr lang="en-US" altLang="ko-KR" sz="2400" i="1" dirty="0">
                <a:latin typeface="Times New Roman" pitchFamily="18" charset="0"/>
              </a:rPr>
              <a:t>C</a:t>
            </a:r>
            <a:r>
              <a:rPr lang="en-US" altLang="ko-KR" sz="2400" dirty="0">
                <a:latin typeface="Times New Roman" pitchFamily="18" charset="0"/>
              </a:rPr>
              <a:t> </a:t>
            </a:r>
            <a:r>
              <a:rPr lang="en-US" altLang="ko-KR" sz="2400" dirty="0"/>
              <a:t>and represent a binary number</a:t>
            </a:r>
            <a:r>
              <a:rPr lang="en-US" altLang="ko-KR" sz="2400" dirty="0">
                <a:latin typeface="Times New Roman" pitchFamily="18" charset="0"/>
              </a:rPr>
              <a:t> </a:t>
            </a:r>
            <a:r>
              <a:rPr lang="en-US" altLang="ko-KR" sz="2400" i="1" dirty="0">
                <a:latin typeface="Times New Roman" pitchFamily="18" charset="0"/>
              </a:rPr>
              <a:t>N.</a:t>
            </a:r>
          </a:p>
          <a:p>
            <a:pPr>
              <a:spcBef>
                <a:spcPct val="20000"/>
              </a:spcBef>
            </a:pPr>
            <a:r>
              <a:rPr lang="en-US" altLang="ko-KR" sz="2400" i="1" dirty="0">
                <a:latin typeface="Times New Roman" pitchFamily="18" charset="0"/>
              </a:rPr>
              <a:t>f</a:t>
            </a:r>
            <a:r>
              <a:rPr lang="en-US" altLang="ko-KR" sz="2400" dirty="0">
                <a:latin typeface="Times New Roman" pitchFamily="18" charset="0"/>
              </a:rPr>
              <a:t> = 1 </a:t>
            </a:r>
            <a:r>
              <a:rPr lang="en-US" altLang="ko-KR" sz="2400" dirty="0"/>
              <a:t>if</a:t>
            </a:r>
            <a:r>
              <a:rPr lang="en-US" altLang="ko-KR" sz="2400" dirty="0">
                <a:latin typeface="Times New Roman" pitchFamily="18" charset="0"/>
              </a:rPr>
              <a:t> </a:t>
            </a:r>
            <a:r>
              <a:rPr lang="en-US" altLang="ko-KR" sz="2400" i="1" dirty="0">
                <a:latin typeface="Times New Roman" pitchFamily="18" charset="0"/>
              </a:rPr>
              <a:t>N</a:t>
            </a:r>
            <a:r>
              <a:rPr lang="en-US" altLang="ko-KR" sz="2400" dirty="0">
                <a:latin typeface="Times New Roman" pitchFamily="18" charset="0"/>
              </a:rPr>
              <a:t> 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≥ 011</a:t>
            </a:r>
            <a:r>
              <a:rPr lang="en-US" altLang="ko-KR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altLang="ko-KR" sz="2400" dirty="0">
                <a:cs typeface="Times New Roman" pitchFamily="18" charset="0"/>
              </a:rPr>
              <a:t>and  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= 0 </a:t>
            </a:r>
            <a:r>
              <a:rPr lang="en-US" altLang="ko-KR" sz="2400" dirty="0">
                <a:cs typeface="Times New Roman" pitchFamily="18" charset="0"/>
              </a:rPr>
              <a:t>if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ko-KR" sz="2400" i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ko-KR" sz="2400" dirty="0">
                <a:latin typeface="Times New Roman" pitchFamily="18" charset="0"/>
                <a:cs typeface="Times New Roman" pitchFamily="18" charset="0"/>
              </a:rPr>
              <a:t> &lt; 011</a:t>
            </a:r>
            <a:r>
              <a:rPr lang="en-US" altLang="ko-KR" sz="2400" baseline="-25000" dirty="0">
                <a:latin typeface="Times New Roman" pitchFamily="18" charset="0"/>
              </a:rPr>
              <a:t>2</a:t>
            </a:r>
            <a:endParaRPr lang="en-US" altLang="ko-KR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9B52C0AC-4E71-4EA6-9F33-6626308AA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532" y="1743199"/>
            <a:ext cx="2720756" cy="461665"/>
          </a:xfrm>
          <a:prstGeom prst="rect">
            <a:avLst/>
          </a:prstGeom>
          <a:solidFill>
            <a:srgbClr val="9900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dirty="0">
                <a:solidFill>
                  <a:schemeClr val="bg1"/>
                </a:solidFill>
              </a:rPr>
              <a:t>Verbal Description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29C39EFE-3C92-4A52-8410-6CAC38C5352B}"/>
              </a:ext>
            </a:extLst>
          </p:cNvPr>
          <p:cNvGrpSpPr/>
          <p:nvPr/>
        </p:nvGrpSpPr>
        <p:grpSpPr>
          <a:xfrm>
            <a:off x="4079776" y="4149080"/>
            <a:ext cx="2971828" cy="2016224"/>
            <a:chOff x="4079776" y="4149080"/>
            <a:chExt cx="2971828" cy="2016224"/>
          </a:xfrm>
        </p:grpSpPr>
        <p:pic>
          <p:nvPicPr>
            <p:cNvPr id="11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9776" y="4149080"/>
              <a:ext cx="2971828" cy="19688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60DD0F80-1590-4AE4-A819-B36A9A8C8C8C}"/>
                </a:ext>
              </a:extLst>
            </p:cNvPr>
            <p:cNvSpPr/>
            <p:nvPr/>
          </p:nvSpPr>
          <p:spPr>
            <a:xfrm>
              <a:off x="5087888" y="5733256"/>
              <a:ext cx="1008112" cy="43204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기본 디자인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2091</TotalTime>
  <Words>4493</Words>
  <Application>Microsoft Office PowerPoint</Application>
  <PresentationFormat>와이드스크린</PresentationFormat>
  <Paragraphs>1036</Paragraphs>
  <Slides>74</Slides>
  <Notes>1</Notes>
  <HiddenSlides>1</HiddenSlides>
  <MMClips>0</MMClips>
  <ScaleCrop>false</ScaleCrop>
  <HeadingPairs>
    <vt:vector size="8" baseType="variant">
      <vt:variant>
        <vt:lpstr>사용한 글꼴</vt:lpstr>
      </vt:variant>
      <vt:variant>
        <vt:i4>10</vt:i4>
      </vt:variant>
      <vt:variant>
        <vt:lpstr>테마</vt:lpstr>
      </vt:variant>
      <vt:variant>
        <vt:i4>3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74</vt:i4>
      </vt:variant>
    </vt:vector>
  </HeadingPairs>
  <TitlesOfParts>
    <vt:vector size="88" baseType="lpstr">
      <vt:lpstr>맑은 고딕</vt:lpstr>
      <vt:lpstr>Calibri Light</vt:lpstr>
      <vt:lpstr>Arial Narrow</vt:lpstr>
      <vt:lpstr>Arial</vt:lpstr>
      <vt:lpstr>Calibri</vt:lpstr>
      <vt:lpstr>Wingdings</vt:lpstr>
      <vt:lpstr>Times New Roman</vt:lpstr>
      <vt:lpstr>굴림</vt:lpstr>
      <vt:lpstr>Cambria Math</vt:lpstr>
      <vt:lpstr>Consolas</vt:lpstr>
      <vt:lpstr>기본 디자인</vt:lpstr>
      <vt:lpstr>Office 테마</vt:lpstr>
      <vt:lpstr>1_기본 디자인</vt:lpstr>
      <vt:lpstr>Equation</vt:lpstr>
      <vt:lpstr>PowerPoint 프레젠테이션</vt:lpstr>
      <vt:lpstr>PowerPoint 프레젠테이션</vt:lpstr>
      <vt:lpstr>PowerPoint 프레젠테이션</vt:lpstr>
      <vt:lpstr> 3.1 Conversion of Verbal Description to Boolean Equations</vt:lpstr>
      <vt:lpstr> 3.1 Conversion of Verbal Description to Boolean Equations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3.3 Minterm and Maxterm Expansions</vt:lpstr>
      <vt:lpstr>3.3 Minterm and Maxterm Expansions</vt:lpstr>
      <vt:lpstr>PowerPoint 프레젠테이션</vt:lpstr>
      <vt:lpstr>3.3 Minterm and Maxterm Expansions</vt:lpstr>
      <vt:lpstr>3.3 Minterm and Maxterm Expansions</vt:lpstr>
      <vt:lpstr>PowerPoint 프레젠테이션</vt:lpstr>
      <vt:lpstr>PowerPoint 프레젠테이션</vt:lpstr>
      <vt:lpstr>PowerPoint 프레젠테이션</vt:lpstr>
      <vt:lpstr>PowerPoint 프레젠테이션</vt:lpstr>
      <vt:lpstr>3.4 Incompletely Specified Functions</vt:lpstr>
      <vt:lpstr>3.4 Incompletely Specified Functions</vt:lpstr>
      <vt:lpstr>PowerPoint 프레젠테이션</vt:lpstr>
      <vt:lpstr>3.5 Design of Binary Adders and Subtractors</vt:lpstr>
      <vt:lpstr>3.5 Design of Binary Adders and Subtractors</vt:lpstr>
      <vt:lpstr>3.5 Design of Binary Adders and Subtractors</vt:lpstr>
      <vt:lpstr>3.5 Design of Binary Adders and Subtractors</vt:lpstr>
      <vt:lpstr>3.5 Design of Binary Adders and Subtractors</vt:lpstr>
      <vt:lpstr>3.5 Design of Binary Adders and Subtractors</vt:lpstr>
      <vt:lpstr>3.5 Design of Binary Adders and Subtractors</vt:lpstr>
      <vt:lpstr>3.5 Design of Binary Adders and Subtractors</vt:lpstr>
      <vt:lpstr>PowerPoint 프레젠테이션</vt:lpstr>
      <vt:lpstr>PowerPoint 프레젠테이션</vt:lpstr>
      <vt:lpstr>PowerPoint 프레젠테이션</vt:lpstr>
      <vt:lpstr>Objectives</vt:lpstr>
      <vt:lpstr>Karnaugh Maps</vt:lpstr>
      <vt:lpstr>3.6 Minimum Forms of Switching Functions</vt:lpstr>
      <vt:lpstr>3.6 Minimum Forms of Switching Functions</vt:lpstr>
      <vt:lpstr>3.6 Minimum Forms of Switching Functions</vt:lpstr>
      <vt:lpstr>3.7 Two- and Three-Variable Karnaugh Maps</vt:lpstr>
      <vt:lpstr>3.7 Two- and Three-Variable Karnaugh Maps</vt:lpstr>
      <vt:lpstr>3.7 Two- and Three-Variable Karnaugh Maps</vt:lpstr>
      <vt:lpstr>3.7 Two- and Three-Variable Karnaugh Maps</vt:lpstr>
      <vt:lpstr>3.7 Two- and Three-Variable Karnaugh Maps</vt:lpstr>
      <vt:lpstr>3.7 Two- and Three-Variable Karnaugh Maps</vt:lpstr>
      <vt:lpstr>3.7 Two- and Three-Variable Karnaugh Maps</vt:lpstr>
      <vt:lpstr>3.7 Two- and Three-Variable Karnaugh Maps</vt:lpstr>
      <vt:lpstr>3.7 Two- and Three-Variable Karnaugh Maps</vt:lpstr>
      <vt:lpstr>3.7 Two- and Three-Variable Karnaugh Maps</vt:lpstr>
      <vt:lpstr>3.8 Four-Variable Karnaugh Maps</vt:lpstr>
      <vt:lpstr>3.8 Four-Variable Karnaugh Maps</vt:lpstr>
      <vt:lpstr>3.8 Four-Variable Karnaugh Maps</vt:lpstr>
      <vt:lpstr>3.8 Four-Variable Karnaugh Maps</vt:lpstr>
      <vt:lpstr>3.8 Four-Variable Karnaugh Maps</vt:lpstr>
      <vt:lpstr>3.8 Four-Variable Karnaugh Maps</vt:lpstr>
      <vt:lpstr>3.9 Determination of Minimum Expressions Using Essential Prime Implicants</vt:lpstr>
      <vt:lpstr>3.9 Determination of Minimum Expressions Using Essential Prime Implicants</vt:lpstr>
      <vt:lpstr>3.9 Determination of Minimum Expressions Using Essential Prime Implicants</vt:lpstr>
      <vt:lpstr>3.9 Determination of Minimum Expressions Using Essential Prime Implicants</vt:lpstr>
      <vt:lpstr>3.9 Determination of Minimum Expressions Using Essential Prime Implicants</vt:lpstr>
      <vt:lpstr>PowerPoint 프레젠테이션</vt:lpstr>
      <vt:lpstr>3.9 Determination of Minimum Expressions Using Essential Prime Implicants</vt:lpstr>
      <vt:lpstr>3.9 Determination of Minimum Expressions Using Essential Prime Implicants</vt:lpstr>
      <vt:lpstr>3.9 Determination of Minimum Expressions Using Essential Prime Implicants</vt:lpstr>
      <vt:lpstr>3.9 Determination of Minimum Expressions Using Essential Prime Implicants</vt:lpstr>
      <vt:lpstr>3.9 Determination of Minimum Expressions Using Essential Prime Implicants</vt:lpstr>
      <vt:lpstr>3.10  Five-Variable Karnaugh Maps</vt:lpstr>
      <vt:lpstr>3.10  Five-Variable Karnaugh Maps</vt:lpstr>
      <vt:lpstr>Summary</vt:lpstr>
      <vt:lpstr>PowerPoint 프레젠테이션</vt:lpstr>
    </vt:vector>
  </TitlesOfParts>
  <Company>Inje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디지털 시스템 및 마이크로컴퓨터 3주차 강의 파일</dc:title>
  <dc:creator>Jongman Cho</dc:creator>
  <cp:lastModifiedBy>Jongmn Cho</cp:lastModifiedBy>
  <cp:revision>305</cp:revision>
  <dcterms:created xsi:type="dcterms:W3CDTF">2003-08-14T08:31:30Z</dcterms:created>
  <dcterms:modified xsi:type="dcterms:W3CDTF">2020-03-26T07:40:18Z</dcterms:modified>
</cp:coreProperties>
</file>