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5" r:id="rId2"/>
    <p:sldMasterId id="2147483687" r:id="rId3"/>
  </p:sldMasterIdLst>
  <p:notesMasterIdLst>
    <p:notesMasterId r:id="rId63"/>
  </p:notesMasterIdLst>
  <p:sldIdLst>
    <p:sldId id="346" r:id="rId4"/>
    <p:sldId id="348" r:id="rId5"/>
    <p:sldId id="272" r:id="rId6"/>
    <p:sldId id="366" r:id="rId7"/>
    <p:sldId id="367" r:id="rId8"/>
    <p:sldId id="368" r:id="rId9"/>
    <p:sldId id="369" r:id="rId10"/>
    <p:sldId id="280" r:id="rId11"/>
    <p:sldId id="388" r:id="rId12"/>
    <p:sldId id="389" r:id="rId13"/>
    <p:sldId id="390" r:id="rId14"/>
    <p:sldId id="373" r:id="rId15"/>
    <p:sldId id="293" r:id="rId16"/>
    <p:sldId id="294" r:id="rId17"/>
    <p:sldId id="295" r:id="rId18"/>
    <p:sldId id="381" r:id="rId19"/>
    <p:sldId id="258" r:id="rId20"/>
    <p:sldId id="260" r:id="rId21"/>
    <p:sldId id="261" r:id="rId22"/>
    <p:sldId id="289" r:id="rId23"/>
    <p:sldId id="380" r:id="rId24"/>
    <p:sldId id="302" r:id="rId25"/>
    <p:sldId id="351" r:id="rId26"/>
    <p:sldId id="286" r:id="rId27"/>
    <p:sldId id="382" r:id="rId28"/>
    <p:sldId id="301" r:id="rId29"/>
    <p:sldId id="298" r:id="rId30"/>
    <p:sldId id="297" r:id="rId31"/>
    <p:sldId id="300" r:id="rId32"/>
    <p:sldId id="290" r:id="rId33"/>
    <p:sldId id="291" r:id="rId34"/>
    <p:sldId id="306" r:id="rId35"/>
    <p:sldId id="386" r:id="rId36"/>
    <p:sldId id="311" r:id="rId37"/>
    <p:sldId id="312" r:id="rId38"/>
    <p:sldId id="313" r:id="rId39"/>
    <p:sldId id="315" r:id="rId40"/>
    <p:sldId id="314" r:id="rId41"/>
    <p:sldId id="316" r:id="rId42"/>
    <p:sldId id="317" r:id="rId43"/>
    <p:sldId id="318" r:id="rId44"/>
    <p:sldId id="320" r:id="rId45"/>
    <p:sldId id="321" r:id="rId46"/>
    <p:sldId id="322" r:id="rId47"/>
    <p:sldId id="385" r:id="rId48"/>
    <p:sldId id="383" r:id="rId49"/>
    <p:sldId id="328" r:id="rId50"/>
    <p:sldId id="333" r:id="rId51"/>
    <p:sldId id="347" r:id="rId52"/>
    <p:sldId id="334" r:id="rId53"/>
    <p:sldId id="335" r:id="rId54"/>
    <p:sldId id="336" r:id="rId55"/>
    <p:sldId id="337" r:id="rId56"/>
    <p:sldId id="338" r:id="rId57"/>
    <p:sldId id="384" r:id="rId58"/>
    <p:sldId id="340" r:id="rId59"/>
    <p:sldId id="341" r:id="rId60"/>
    <p:sldId id="365" r:id="rId61"/>
    <p:sldId id="339" r:id="rId62"/>
  </p:sldIdLst>
  <p:sldSz cx="12192000" cy="6858000"/>
  <p:notesSz cx="9144000" cy="6858000"/>
  <p:embeddedFontLst>
    <p:embeddedFont>
      <p:font typeface="Arial Narrow" panose="020B0606020202030204" pitchFamily="34" charset="0"/>
      <p:regular r:id="rId64"/>
      <p:bold r:id="rId65"/>
      <p:italic r:id="rId66"/>
      <p:boldItalic r:id="rId67"/>
    </p:embeddedFon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alibri Light" panose="020F0302020204030204" pitchFamily="34" charset="0"/>
      <p:regular r:id="rId72"/>
      <p:italic r:id="rId73"/>
    </p:embeddedFont>
    <p:embeddedFont>
      <p:font typeface="Cambria Math" panose="02040503050406030204" pitchFamily="18" charset="0"/>
      <p:regular r:id="rId74"/>
    </p:embeddedFon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맑은 고딕" panose="020B0503020000020004" pitchFamily="50" charset="-127"/>
      <p:regular r:id="rId79"/>
      <p:bold r:id="rId8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33FF"/>
    <a:srgbClr val="EFF0BE"/>
    <a:srgbClr val="FDBBF0"/>
    <a:srgbClr val="99FF99"/>
    <a:srgbClr val="99FF33"/>
    <a:srgbClr val="D54E4B"/>
    <a:srgbClr val="BAE18F"/>
    <a:srgbClr val="E5E795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2010" autoAdjust="0"/>
  </p:normalViewPr>
  <p:slideViewPr>
    <p:cSldViewPr>
      <p:cViewPr varScale="1">
        <p:scale>
          <a:sx n="146" d="100"/>
          <a:sy n="146" d="100"/>
        </p:scale>
        <p:origin x="60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06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84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9.fntdata"/><Relationship Id="rId80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3.fntdata"/><Relationship Id="rId7" Type="http://schemas.openxmlformats.org/officeDocument/2006/relationships/slide" Target="slides/slide4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EBF8-8224-48E7-B042-FC83AD82AD54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0898A-251C-422A-8313-7CA9132E4C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33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0898A-251C-422A-8313-7CA9132E4CB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597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0898A-251C-422A-8313-7CA9132E4CB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36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0898A-251C-422A-8313-7CA9132E4CB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16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0898A-251C-422A-8313-7CA9132E4CB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151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0898A-251C-422A-8313-7CA9132E4CBF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5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D7D9C-7E3B-449F-B432-4E4483B07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859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3E30-C151-4138-94A7-CC33543659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129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FA36B-1891-4CB4-8E12-752765918E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125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E911AAC-97D0-4CEC-AC9B-0413C23F47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005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01A2049-FBBC-4C43-9683-BAB8D45452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508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52A933-9149-4EEA-BD6A-432DAAB423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979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83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69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833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011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B3FDF-47C7-4CE3-AD59-10B20B5274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370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886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84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802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58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196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652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FC99B-EB43-4C05-843E-607C75D6BCD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253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38C1D-EC88-4CDF-B935-7E287CAD9D1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3446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64F18-A862-4FDB-B429-0931E42B92A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0266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0BB1-FA0F-49A2-B805-333EA6E66E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858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1DA4-B54C-4B22-A12E-8A0103971B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460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37D86-B635-4F2F-940D-6A256AC1CC6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5255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5F07-5268-4AF2-8A74-6A8BE90787D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5532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804AF-5B46-46FF-862C-BC4D2A11A40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904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515EB-F9C9-42C1-8F05-6CB13FDD04A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7359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2459C-6957-43B1-9587-9C5750132D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7930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51AB-707C-4C78-9E1A-F6D3DFE3421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6167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D1DDB-9661-4E39-B2AE-2808E9B0682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944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8164E-40A4-473F-9CCF-7DB762DCD9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973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C651-B353-4087-A500-B3A964F61C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02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F6482-A579-4869-835D-F86C285CE0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77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821F9-2D8A-4559-8835-76AB63DE4D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995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29053-F11E-4C11-AF80-282064C54F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497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0793F-DA6B-46AE-BEE3-D2C63CF0FB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125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8640"/>
            <a:ext cx="10972800" cy="73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E99D777-11D5-4DF3-9B3D-AE263E5E306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048544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9D777-11D5-4DF3-9B3D-AE263E5E306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845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E0779-5AF6-4EDB-97DD-1FB995CCF3B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D37BAE4-1356-45A5-BE7D-048ACE8AC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43000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481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2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1196752"/>
            <a:ext cx="83820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4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디지털시스템 및 마이크로 컴퓨터 </a:t>
            </a:r>
            <a:r>
              <a:rPr lang="en-US" altLang="ko-KR" sz="4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</a:p>
          <a:p>
            <a:pPr algn="ctr" eaLnBrk="1" hangingPunct="1">
              <a:defRPr/>
            </a:pPr>
            <a:endParaRPr lang="en-US" altLang="ko-KR" sz="4000" dirty="0">
              <a:solidFill>
                <a:srgbClr val="CC0000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n-US" altLang="ko-KR" sz="4000" dirty="0">
              <a:solidFill>
                <a:srgbClr val="CC0000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altLang="ko-KR" sz="4000" dirty="0">
                <a:solidFill>
                  <a:srgbClr val="0033CC"/>
                </a:solidFill>
              </a:rPr>
              <a:t>4 </a:t>
            </a:r>
            <a:r>
              <a:rPr lang="ko-KR" altLang="en-US" sz="4000" dirty="0">
                <a:solidFill>
                  <a:srgbClr val="0033CC"/>
                </a:solidFill>
              </a:rPr>
              <a:t>주차</a:t>
            </a:r>
            <a:r>
              <a:rPr lang="en-US" altLang="ko-KR" sz="4000" dirty="0">
                <a:solidFill>
                  <a:srgbClr val="0033CC"/>
                </a:solidFill>
              </a:rPr>
              <a:t> </a:t>
            </a:r>
            <a:r>
              <a:rPr lang="ko-KR" altLang="en-US" sz="4000" dirty="0">
                <a:solidFill>
                  <a:srgbClr val="0033CC"/>
                </a:solidFill>
              </a:rPr>
              <a:t>강의</a:t>
            </a:r>
            <a:endParaRPr lang="en-US" altLang="ko-KR" sz="4000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7282" y="6659374"/>
            <a:ext cx="6399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Mar</a:t>
            </a:r>
            <a:r>
              <a:rPr lang="en-US" altLang="ko-KR" sz="600" dirty="0"/>
              <a:t> 22,</a:t>
            </a:r>
            <a:r>
              <a:rPr lang="en-US" sz="600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97840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4.1 Determination of Prime Implicants</a:t>
            </a:r>
          </a:p>
        </p:txBody>
      </p:sp>
      <p:graphicFrame>
        <p:nvGraphicFramePr>
          <p:cNvPr id="72581" name="Group 192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07368" y="2205038"/>
          <a:ext cx="2912303" cy="3679200"/>
        </p:xfrm>
        <a:graphic>
          <a:graphicData uri="http://schemas.openxmlformats.org/drawingml/2006/table">
            <a:tbl>
              <a:tblPr/>
              <a:tblGrid>
                <a:gridCol w="112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9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6417"/>
                  </a:ext>
                </a:extLst>
              </a:tr>
              <a:tr h="342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544571"/>
                  </a:ext>
                </a:extLst>
              </a:tr>
              <a:tr h="33886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9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4483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702914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196540"/>
                  </a:ext>
                </a:extLst>
              </a:tr>
              <a:tr h="34855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7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835719"/>
                  </a:ext>
                </a:extLst>
              </a:tr>
            </a:tbl>
          </a:graphicData>
        </a:graphic>
      </p:graphicFrame>
      <p:graphicFrame>
        <p:nvGraphicFramePr>
          <p:cNvPr id="72597" name="Group 194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53969989"/>
              </p:ext>
            </p:extLst>
          </p:nvPr>
        </p:nvGraphicFramePr>
        <p:xfrm>
          <a:off x="4511824" y="2205038"/>
          <a:ext cx="2304256" cy="4502160"/>
        </p:xfrm>
        <a:graphic>
          <a:graphicData uri="http://schemas.openxmlformats.org/drawingml/2006/table">
            <a:tbl>
              <a:tblPr/>
              <a:tblGrid>
                <a:gridCol w="92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0, 2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00-0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1, 5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0-01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1, 9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2, 6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0-10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8, 9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8,10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10-0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5, 7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01-1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6, 7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6,14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-110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10,14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1-10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1685" name="Text Box 1029"/>
          <p:cNvSpPr txBox="1">
            <a:spLocks noChangeArrowheads="1"/>
          </p:cNvSpPr>
          <p:nvPr/>
        </p:nvSpPr>
        <p:spPr bwMode="auto">
          <a:xfrm>
            <a:off x="551384" y="1268414"/>
            <a:ext cx="468052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 </a:t>
            </a:r>
            <a:r>
              <a:rPr lang="en-US" altLang="ko-KR" dirty="0">
                <a:latin typeface="Arial" charset="0"/>
              </a:rPr>
              <a:t>Determination of Prime Implicants (3)</a:t>
            </a:r>
          </a:p>
        </p:txBody>
      </p:sp>
      <p:graphicFrame>
        <p:nvGraphicFramePr>
          <p:cNvPr id="72556" name="Group 1900"/>
          <p:cNvGraphicFramePr>
            <a:graphicFrameLocks noGrp="1"/>
          </p:cNvGraphicFramePr>
          <p:nvPr>
            <p:ph sz="quarter" idx="3"/>
          </p:nvPr>
        </p:nvGraphicFramePr>
        <p:xfrm>
          <a:off x="7824788" y="2205038"/>
          <a:ext cx="2780264" cy="2048256"/>
        </p:xfrm>
        <a:graphic>
          <a:graphicData uri="http://schemas.openxmlformats.org/drawingml/2006/table">
            <a:tbl>
              <a:tblPr/>
              <a:tblGrid>
                <a:gridCol w="161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0, 1, 8, 9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0, 2, 8,10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0, 8, 1, 9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0, 8, 2,10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-0-0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-0-0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2, 6,10,14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2,10, 6,14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--10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--10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557" name="Text Box 1901"/>
          <p:cNvSpPr txBox="1">
            <a:spLocks noChangeArrowheads="1"/>
          </p:cNvSpPr>
          <p:nvPr/>
        </p:nvSpPr>
        <p:spPr bwMode="auto">
          <a:xfrm>
            <a:off x="1200571" y="1773239"/>
            <a:ext cx="12001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</a:t>
            </a:r>
          </a:p>
        </p:txBody>
      </p:sp>
      <p:sp>
        <p:nvSpPr>
          <p:cNvPr id="72558" name="Text Box 1902"/>
          <p:cNvSpPr txBox="1">
            <a:spLocks noChangeArrowheads="1"/>
          </p:cNvSpPr>
          <p:nvPr/>
        </p:nvSpPr>
        <p:spPr bwMode="auto">
          <a:xfrm>
            <a:off x="4870598" y="1773239"/>
            <a:ext cx="12700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II</a:t>
            </a:r>
          </a:p>
        </p:txBody>
      </p:sp>
      <p:sp>
        <p:nvSpPr>
          <p:cNvPr id="72559" name="Text Box 1903"/>
          <p:cNvSpPr txBox="1">
            <a:spLocks noChangeArrowheads="1"/>
          </p:cNvSpPr>
          <p:nvPr/>
        </p:nvSpPr>
        <p:spPr bwMode="auto">
          <a:xfrm>
            <a:off x="8256588" y="1773239"/>
            <a:ext cx="13398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III</a:t>
            </a:r>
          </a:p>
        </p:txBody>
      </p:sp>
    </p:spTree>
    <p:extLst>
      <p:ext uri="{BB962C8B-B14F-4D97-AF65-F5344CB8AC3E}">
        <p14:creationId xmlns:p14="http://schemas.microsoft.com/office/powerpoint/2010/main" val="126482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4.1 Determination of Prime Implicants</a:t>
            </a:r>
          </a:p>
        </p:txBody>
      </p:sp>
      <p:graphicFrame>
        <p:nvGraphicFramePr>
          <p:cNvPr id="72581" name="Group 192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07368" y="2205038"/>
          <a:ext cx="2912303" cy="3679200"/>
        </p:xfrm>
        <a:graphic>
          <a:graphicData uri="http://schemas.openxmlformats.org/drawingml/2006/table">
            <a:tbl>
              <a:tblPr/>
              <a:tblGrid>
                <a:gridCol w="112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9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6417"/>
                  </a:ext>
                </a:extLst>
              </a:tr>
              <a:tr h="342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544571"/>
                  </a:ext>
                </a:extLst>
              </a:tr>
              <a:tr h="33886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9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4483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702914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196540"/>
                  </a:ext>
                </a:extLst>
              </a:tr>
              <a:tr h="34855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7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835719"/>
                  </a:ext>
                </a:extLst>
              </a:tr>
            </a:tbl>
          </a:graphicData>
        </a:graphic>
      </p:graphicFrame>
      <p:graphicFrame>
        <p:nvGraphicFramePr>
          <p:cNvPr id="72597" name="Group 1941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511824" y="2205038"/>
          <a:ext cx="2304256" cy="4502160"/>
        </p:xfrm>
        <a:graphic>
          <a:graphicData uri="http://schemas.openxmlformats.org/drawingml/2006/table">
            <a:tbl>
              <a:tblPr/>
              <a:tblGrid>
                <a:gridCol w="92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0, 2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00-0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1, 5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0-01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1, 9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2, 6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0-10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8, 9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8,10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10-0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5, 7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01-1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6, 7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6,14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-110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10,14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1-10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1685" name="Text Box 1029"/>
          <p:cNvSpPr txBox="1">
            <a:spLocks noChangeArrowheads="1"/>
          </p:cNvSpPr>
          <p:nvPr/>
        </p:nvSpPr>
        <p:spPr bwMode="auto">
          <a:xfrm>
            <a:off x="551384" y="1268414"/>
            <a:ext cx="468052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 </a:t>
            </a:r>
            <a:r>
              <a:rPr lang="en-US" altLang="ko-KR" dirty="0">
                <a:latin typeface="Arial" charset="0"/>
              </a:rPr>
              <a:t>Determination of Prime Implicants (4)</a:t>
            </a:r>
          </a:p>
        </p:txBody>
      </p:sp>
      <p:graphicFrame>
        <p:nvGraphicFramePr>
          <p:cNvPr id="72556" name="Group 1900"/>
          <p:cNvGraphicFramePr>
            <a:graphicFrameLocks noGrp="1"/>
          </p:cNvGraphicFramePr>
          <p:nvPr>
            <p:ph sz="quarter" idx="3"/>
          </p:nvPr>
        </p:nvGraphicFramePr>
        <p:xfrm>
          <a:off x="7824788" y="2205038"/>
          <a:ext cx="2780264" cy="2048256"/>
        </p:xfrm>
        <a:graphic>
          <a:graphicData uri="http://schemas.openxmlformats.org/drawingml/2006/table">
            <a:tbl>
              <a:tblPr/>
              <a:tblGrid>
                <a:gridCol w="161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0, 1, 8, 9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0, 2, 8,10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0, 8, 1, 9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0, 8, 2,10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-0-0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-0-0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2, 6,10,14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2,10, 6,14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--10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--10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557" name="Text Box 1901"/>
          <p:cNvSpPr txBox="1">
            <a:spLocks noChangeArrowheads="1"/>
          </p:cNvSpPr>
          <p:nvPr/>
        </p:nvSpPr>
        <p:spPr bwMode="auto">
          <a:xfrm>
            <a:off x="1200571" y="1773239"/>
            <a:ext cx="12001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</a:t>
            </a:r>
          </a:p>
        </p:txBody>
      </p:sp>
      <p:sp>
        <p:nvSpPr>
          <p:cNvPr id="72558" name="Text Box 1902"/>
          <p:cNvSpPr txBox="1">
            <a:spLocks noChangeArrowheads="1"/>
          </p:cNvSpPr>
          <p:nvPr/>
        </p:nvSpPr>
        <p:spPr bwMode="auto">
          <a:xfrm>
            <a:off x="4870598" y="1773239"/>
            <a:ext cx="12700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II</a:t>
            </a:r>
          </a:p>
        </p:txBody>
      </p:sp>
      <p:sp>
        <p:nvSpPr>
          <p:cNvPr id="72559" name="Text Box 1903"/>
          <p:cNvSpPr txBox="1">
            <a:spLocks noChangeArrowheads="1"/>
          </p:cNvSpPr>
          <p:nvPr/>
        </p:nvSpPr>
        <p:spPr bwMode="auto">
          <a:xfrm>
            <a:off x="8256588" y="1773239"/>
            <a:ext cx="13398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III</a:t>
            </a:r>
          </a:p>
        </p:txBody>
      </p:sp>
      <p:sp>
        <p:nvSpPr>
          <p:cNvPr id="10" name="Line 1942">
            <a:extLst>
              <a:ext uri="{FF2B5EF4-FFF2-40B4-BE49-F238E27FC236}">
                <a16:creationId xmlns:a16="http://schemas.microsoft.com/office/drawing/2014/main" id="{93D62288-3196-4D85-9EB9-B37BC861B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0488" y="3068638"/>
            <a:ext cx="262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Line 1943">
            <a:extLst>
              <a:ext uri="{FF2B5EF4-FFF2-40B4-BE49-F238E27FC236}">
                <a16:creationId xmlns:a16="http://schemas.microsoft.com/office/drawing/2014/main" id="{18313088-96CD-4593-82C6-611F5EA3C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0488" y="3357563"/>
            <a:ext cx="262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1944">
            <a:extLst>
              <a:ext uri="{FF2B5EF4-FFF2-40B4-BE49-F238E27FC236}">
                <a16:creationId xmlns:a16="http://schemas.microsoft.com/office/drawing/2014/main" id="{35E18000-59C4-4E77-BF19-5EBEF12DB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0488" y="4076700"/>
            <a:ext cx="262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98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331525"/>
                  </p:ext>
                </p:extLst>
              </p:nvPr>
            </p:nvGraphicFramePr>
            <p:xfrm>
              <a:off x="2207559" y="2276872"/>
              <a:ext cx="7560853" cy="259588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1582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05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2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5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6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7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8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9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14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</a:t>
                          </a:r>
                          <a:r>
                            <a:rPr lang="en-US" altLang="ko-KR" b="0" baseline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1,8,9)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(0,2,8,10)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(2,6,10,14)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𝑐𝑑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(1,5)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(5,7)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𝑏𝑑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(6,7)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𝑏𝑐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0331525"/>
                  </p:ext>
                </p:extLst>
              </p:nvPr>
            </p:nvGraphicFramePr>
            <p:xfrm>
              <a:off x="2207559" y="2276872"/>
              <a:ext cx="7560853" cy="259588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15829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05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04741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2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5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6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7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8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9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14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</a:t>
                          </a:r>
                          <a:r>
                            <a:rPr lang="en-US" altLang="ko-KR" b="0" baseline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1,8,9)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0588" t="-108197" r="-54248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(0,2,8,10)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0588" t="-208197" r="-54248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(2,6,10,14)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0588" t="-308197" r="-54248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(1,5)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0588" t="-408197" r="-54248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(5,7)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0588" t="-508197" r="-54248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(6,7)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0588" t="-608197" r="-5424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4.2 The Prime Implicant Chart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1268760"/>
                <a:ext cx="4419600" cy="40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/>
                  <a:t> </a:t>
                </a:r>
                <a:r>
                  <a:rPr lang="en-US" altLang="ko-KR" dirty="0">
                    <a:latin typeface="Arial" charset="0"/>
                  </a:rPr>
                  <a:t>Prime </a:t>
                </a:r>
                <a:r>
                  <a:rPr lang="en-US" altLang="ko-KR" dirty="0" err="1">
                    <a:latin typeface="Arial" charset="0"/>
                  </a:rPr>
                  <a:t>Implicant</a:t>
                </a:r>
                <a:r>
                  <a:rPr lang="en-US" altLang="ko-KR" dirty="0">
                    <a:latin typeface="Arial" charset="0"/>
                  </a:rPr>
                  <a:t> Chart (Table 6-2)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⨂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2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268760"/>
                <a:ext cx="4419600" cy="400110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2209800" y="1770350"/>
                <a:ext cx="4419600" cy="40011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/>
                  <a:t> </a:t>
                </a:r>
                <a:r>
                  <a:rPr lang="en-US" altLang="ko-KR" dirty="0">
                    <a:latin typeface="Arial" charset="0"/>
                  </a:rPr>
                  <a:t>Select </a:t>
                </a:r>
                <a:r>
                  <a:rPr lang="en-US" altLang="ko-KR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Essential Prime </a:t>
                </a:r>
                <a:r>
                  <a:rPr lang="en-US" altLang="ko-KR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Implicants</a:t>
                </a:r>
                <a:r>
                  <a:rPr lang="en-US" altLang="ko-KR" dirty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⨂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770350"/>
                <a:ext cx="4419600" cy="400110"/>
              </a:xfrm>
              <a:prstGeom prst="rect">
                <a:avLst/>
              </a:prstGeom>
              <a:blipFill>
                <a:blip r:embed="rId4"/>
                <a:stretch>
                  <a:fillRect t="-2857" b="-22857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353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713120"/>
                  </p:ext>
                </p:extLst>
              </p:nvPr>
            </p:nvGraphicFramePr>
            <p:xfrm>
              <a:off x="2207558" y="2276872"/>
              <a:ext cx="7488844" cy="259588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15121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2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5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6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7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8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9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14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</a:t>
                          </a:r>
                          <a:r>
                            <a:rPr lang="en-US" altLang="ko-KR" b="0" baseline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1,8,9)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1" smtClean="0">
                                    <a:latin typeface="Cambria Math" panose="02040503050406030204" pitchFamily="18" charset="0"/>
                                  </a:rPr>
                                  <m:t>⨂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(0,2,8,10)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(2,6,10,14)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𝑐𝑑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⨂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(1,5)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(5,7)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𝑏𝑑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(6,7)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𝑏𝑐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7713120"/>
                  </p:ext>
                </p:extLst>
              </p:nvPr>
            </p:nvGraphicFramePr>
            <p:xfrm>
              <a:off x="2207558" y="2276872"/>
              <a:ext cx="7488844" cy="259588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15121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11257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2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5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6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7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8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9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14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</a:t>
                          </a:r>
                          <a:r>
                            <a:rPr lang="en-US" altLang="ko-KR" b="0" baseline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1,8,9)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5352" t="-108197" r="-592254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164286" t="-108197" r="-20238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(0,2,8,10)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5352" t="-208197" r="-59225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(2,6,10,14)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5352" t="-308197" r="-59225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364286" t="-308197" r="-238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(1,5)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5352" t="-408197" r="-59225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(5,7)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5352" t="-508197" r="-59225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(6,7)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75352" t="-608197" r="-59225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4.2 The Prime Implicant Chart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1268760"/>
                <a:ext cx="4419600" cy="40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/>
                  <a:t> </a:t>
                </a:r>
                <a:r>
                  <a:rPr lang="en-US" altLang="ko-KR" dirty="0">
                    <a:latin typeface="Arial" charset="0"/>
                  </a:rPr>
                  <a:t>Prime </a:t>
                </a:r>
                <a:r>
                  <a:rPr lang="en-US" altLang="ko-KR" dirty="0" err="1">
                    <a:latin typeface="Arial" charset="0"/>
                  </a:rPr>
                  <a:t>Implicant</a:t>
                </a:r>
                <a:r>
                  <a:rPr lang="en-US" altLang="ko-KR" dirty="0">
                    <a:latin typeface="Arial" charset="0"/>
                  </a:rPr>
                  <a:t> Chart (Table 6-2)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⨂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2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268760"/>
                <a:ext cx="4419600" cy="400110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4841984" y="2732824"/>
            <a:ext cx="0" cy="61213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352016" y="2715364"/>
            <a:ext cx="0" cy="13765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5862048" y="3081732"/>
            <a:ext cx="0" cy="635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6888088" y="3501008"/>
            <a:ext cx="0" cy="130909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934192" y="3094048"/>
            <a:ext cx="0" cy="61555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7908152" y="2723789"/>
            <a:ext cx="0" cy="61213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2209800" y="1770350"/>
                <a:ext cx="4419600" cy="40011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/>
                  <a:t> </a:t>
                </a:r>
                <a:r>
                  <a:rPr lang="en-US" altLang="ko-KR" dirty="0">
                    <a:latin typeface="Arial" charset="0"/>
                  </a:rPr>
                  <a:t>Select </a:t>
                </a:r>
                <a:r>
                  <a:rPr lang="en-US" altLang="ko-KR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Essential Prime </a:t>
                </a:r>
                <a:r>
                  <a:rPr lang="en-US" altLang="ko-KR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Implicants</a:t>
                </a:r>
                <a:r>
                  <a:rPr lang="en-US" altLang="ko-KR" dirty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⨂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770350"/>
                <a:ext cx="4419600" cy="400110"/>
              </a:xfrm>
              <a:prstGeom prst="rect">
                <a:avLst/>
              </a:prstGeom>
              <a:blipFill>
                <a:blip r:embed="rId4"/>
                <a:stretch>
                  <a:fillRect t="-2857" b="-22857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6378056" y="3870906"/>
            <a:ext cx="0" cy="58850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7392144" y="4183919"/>
            <a:ext cx="0" cy="6545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20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07568" y="2276872"/>
              <a:ext cx="8136904" cy="259588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17847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18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337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2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5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6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7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8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9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14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</a:t>
                          </a:r>
                          <a:r>
                            <a:rPr lang="en-US" altLang="ko-KR" b="0" baseline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1,8,9)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1" smtClean="0">
                                    <a:latin typeface="Cambria Math" panose="02040503050406030204" pitchFamily="18" charset="0"/>
                                  </a:rPr>
                                  <m:t>⨂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(0,2,8,10)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(2,6,10,14)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𝑐𝑑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⨂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(1,5)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(5,7)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b="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𝑏𝑑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(6,7)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𝑏𝑐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07568" y="2276872"/>
              <a:ext cx="8136904" cy="259588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17847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18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337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2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5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6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7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8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9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14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</a:t>
                          </a:r>
                          <a:r>
                            <a:rPr lang="en-US" altLang="ko-KR" b="0" baseline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1,8,9)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310833" t="-108197" r="-705000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289286" t="-108197" r="-20476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(0,2,8,10)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310833" t="-208197" r="-70500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(2,6,10,14)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310833" t="-308197" r="-7050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490476" t="-308197" r="-357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(1,5)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310833" t="-408197" r="-705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(5,7)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ko-KR" altLang="en-US" b="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310833" t="-508197" r="-705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(6,7)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310833" t="-608197" r="-705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4.2 The Prime Implicant Chart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1268760"/>
                <a:ext cx="4419600" cy="40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/>
                  <a:t> </a:t>
                </a:r>
                <a:r>
                  <a:rPr lang="en-US" altLang="ko-KR" dirty="0">
                    <a:latin typeface="Arial" charset="0"/>
                  </a:rPr>
                  <a:t>Prime </a:t>
                </a:r>
                <a:r>
                  <a:rPr lang="en-US" altLang="ko-KR" dirty="0" err="1">
                    <a:latin typeface="Arial" charset="0"/>
                  </a:rPr>
                  <a:t>Implicant</a:t>
                </a:r>
                <a:r>
                  <a:rPr lang="en-US" altLang="ko-KR" dirty="0">
                    <a:latin typeface="Arial" charset="0"/>
                  </a:rPr>
                  <a:t> Chart (Table 6-2)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⨂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2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268760"/>
                <a:ext cx="4419600" cy="400110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459880" y="2708920"/>
            <a:ext cx="0" cy="7763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3803696" y="2852936"/>
            <a:ext cx="5400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3947712" y="3602752"/>
            <a:ext cx="6264696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978804" y="2708921"/>
            <a:ext cx="0" cy="144016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6496562" y="3097075"/>
            <a:ext cx="0" cy="692956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7518376" y="3501008"/>
            <a:ext cx="0" cy="130909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9579204" y="3101481"/>
            <a:ext cx="0" cy="68855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8556224" y="2708921"/>
            <a:ext cx="0" cy="68414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7006886" y="3809362"/>
            <a:ext cx="0" cy="662589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8037300" y="4183919"/>
            <a:ext cx="0" cy="654549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2209800" y="1770350"/>
                <a:ext cx="4419600" cy="40011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/>
                  <a:t> </a:t>
                </a:r>
                <a:r>
                  <a:rPr lang="en-US" altLang="ko-KR" dirty="0">
                    <a:latin typeface="Arial" charset="0"/>
                  </a:rPr>
                  <a:t>Select </a:t>
                </a:r>
                <a:r>
                  <a:rPr lang="en-US" altLang="ko-KR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Essential Prime </a:t>
                </a:r>
                <a:r>
                  <a:rPr lang="en-US" altLang="ko-KR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Implicants</a:t>
                </a:r>
                <a:r>
                  <a:rPr lang="en-US" altLang="ko-KR" dirty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⨂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770350"/>
                <a:ext cx="4419600" cy="400110"/>
              </a:xfrm>
              <a:prstGeom prst="rect">
                <a:avLst/>
              </a:prstGeom>
              <a:blipFill>
                <a:blip r:embed="rId4"/>
                <a:stretch>
                  <a:fillRect t="-2857" b="-22857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31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07568" y="2276872"/>
              <a:ext cx="8064896" cy="259588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17126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18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337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2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5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6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7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8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9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14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</a:t>
                          </a:r>
                          <a:r>
                            <a:rPr lang="en-US" altLang="ko-KR" b="0" baseline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1,8,9)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1" smtClean="0">
                                    <a:latin typeface="Cambria Math" panose="02040503050406030204" pitchFamily="18" charset="0"/>
                                  </a:rPr>
                                  <m:t>⨂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(0,2,8,10)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(2,6,10,14)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𝑐𝑑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⨂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(1,5)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(5,7)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8000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𝑏𝑑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(6,7)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ko-KR" b="0" i="1" smtClean="0">
                                    <a:latin typeface="Cambria Math"/>
                                  </a:rPr>
                                  <m:t>𝑏𝑐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207568" y="2276872"/>
              <a:ext cx="8064896" cy="2595880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17126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18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337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513658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2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5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6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7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8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9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10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14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</a:t>
                          </a:r>
                          <a:r>
                            <a:rPr lang="en-US" altLang="ko-KR" b="0" baseline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1,8,9)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98347" t="-108197" r="-69834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276190" t="-108197" r="-20357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(0,2,8,10)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98347" t="-208197" r="-69834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(2,6,10,14)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3333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98347" t="-308197" r="-69834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477381" t="-308197" r="-2381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(1,5)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98347" t="-408197" r="-69834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(5,7)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ko-KR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8000"/>
                              </a:solidFill>
                              <a:effectLst/>
                              <a:latin typeface="Arial" charset="0"/>
                              <a:ea typeface="굴림" pitchFamily="50" charset="-127"/>
                            </a:rPr>
                            <a:t>√</a:t>
                          </a:r>
                          <a:endParaRPr lang="ko-KR" altLang="en-US" b="0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98347" t="-508197" r="-69834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0" dirty="0">
                              <a:latin typeface="Consolas" panose="020B0609020204030204" pitchFamily="49" charset="0"/>
                              <a:ea typeface="Adobe Fan Heiti Std B" pitchFamily="34" charset="-128"/>
                              <a:cs typeface="Consolas" panose="020B0609020204030204" pitchFamily="49" charset="0"/>
                            </a:rPr>
                            <a:t>(6,7)</a:t>
                          </a:r>
                          <a:endParaRPr lang="ko-KR" altLang="en-US" b="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298347" t="-608197" r="-69834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/>
                            <a:t>x</a:t>
                          </a:r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b="1" dirty="0">
                              <a:solidFill>
                                <a:srgbClr val="008000"/>
                              </a:solidFill>
                            </a:rPr>
                            <a:t>x</a:t>
                          </a:r>
                          <a:endParaRPr lang="ko-KR" altLang="en-US" b="1" dirty="0">
                            <a:solidFill>
                              <a:srgbClr val="008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4.2 The Prime Implicant Chart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8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1268760"/>
                <a:ext cx="4419600" cy="40011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/>
                  <a:t> </a:t>
                </a:r>
                <a:r>
                  <a:rPr lang="en-US" altLang="ko-KR" dirty="0">
                    <a:latin typeface="Arial" charset="0"/>
                  </a:rPr>
                  <a:t>Prime </a:t>
                </a:r>
                <a:r>
                  <a:rPr lang="en-US" altLang="ko-KR" dirty="0" err="1">
                    <a:latin typeface="Arial" charset="0"/>
                  </a:rPr>
                  <a:t>Implicant</a:t>
                </a:r>
                <a:r>
                  <a:rPr lang="en-US" altLang="ko-KR" dirty="0">
                    <a:latin typeface="Arial" charset="0"/>
                  </a:rPr>
                  <a:t> Chart (Table 6-2)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⨂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27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268760"/>
                <a:ext cx="4419600" cy="400110"/>
              </a:xfrm>
              <a:prstGeom prst="rect">
                <a:avLst/>
              </a:prstGeom>
              <a:blipFill>
                <a:blip r:embed="rId3"/>
                <a:stretch>
                  <a:fillRect t="-6061" b="-2727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1992313" y="5157193"/>
            <a:ext cx="49530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The resulting minimum sum of products is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511834" y="2673065"/>
            <a:ext cx="5616614" cy="2165403"/>
            <a:chOff x="2987834" y="2673064"/>
            <a:chExt cx="5616614" cy="2165403"/>
          </a:xfrm>
        </p:grpSpPr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3863872" y="2708920"/>
              <a:ext cx="0" cy="77631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2987835" y="2840401"/>
              <a:ext cx="4608501" cy="1253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V="1">
              <a:off x="2987834" y="3602751"/>
              <a:ext cx="5616614" cy="9875"/>
            </a:xfrm>
            <a:prstGeom prst="line">
              <a:avLst/>
            </a:prstGeom>
            <a:noFill/>
            <a:ln w="317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4379880" y="2708921"/>
              <a:ext cx="0" cy="1440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4895888" y="3026832"/>
              <a:ext cx="0" cy="692956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5922224" y="3501008"/>
              <a:ext cx="0" cy="1309098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7980280" y="3045056"/>
              <a:ext cx="0" cy="68855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6948264" y="2673064"/>
              <a:ext cx="0" cy="68414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V="1">
              <a:off x="2999775" y="4353152"/>
              <a:ext cx="3600401" cy="4633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5410734" y="3809361"/>
              <a:ext cx="0" cy="66258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>
              <a:off x="6441282" y="4183918"/>
              <a:ext cx="0" cy="65454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2209800" y="1770350"/>
                <a:ext cx="4419600" cy="40011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/>
                  <a:t> </a:t>
                </a:r>
                <a:r>
                  <a:rPr lang="en-US" altLang="ko-KR" dirty="0">
                    <a:latin typeface="Arial" charset="0"/>
                  </a:rPr>
                  <a:t>Select </a:t>
                </a:r>
                <a:r>
                  <a:rPr lang="en-US" altLang="ko-KR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Essential Prime </a:t>
                </a:r>
                <a:r>
                  <a:rPr lang="en-US" altLang="ko-KR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Implicants</a:t>
                </a:r>
                <a:r>
                  <a:rPr lang="en-US" altLang="ko-KR" dirty="0"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⨂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1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770350"/>
                <a:ext cx="4419600" cy="400110"/>
              </a:xfrm>
              <a:prstGeom prst="rect">
                <a:avLst/>
              </a:prstGeom>
              <a:blipFill>
                <a:blip r:embed="rId4"/>
                <a:stretch>
                  <a:fillRect t="-2857" b="-22857"/>
                </a:stretch>
              </a:blipFill>
              <a:ln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5314" y="5124797"/>
                <a:ext cx="3174587" cy="461665"/>
              </a:xfrm>
              <a:prstGeom prst="rect">
                <a:avLst/>
              </a:prstGeom>
              <a:solidFill>
                <a:srgbClr val="FFFF00">
                  <a:alpha val="42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/>
                        </a:rPr>
                        <m:t>𝑓</m:t>
                      </m:r>
                      <m:r>
                        <a:rPr lang="en-US" altLang="ko-KR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i="1">
                          <a:latin typeface="Cambria Math"/>
                        </a:rPr>
                        <m:t>+</m:t>
                      </m:r>
                      <m:r>
                        <a:rPr lang="en-US" altLang="ko-KR" sz="2400" i="1">
                          <a:solidFill>
                            <a:srgbClr val="3333FF"/>
                          </a:solidFill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altLang="ko-KR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sz="2400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4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i="1">
                          <a:solidFill>
                            <a:srgbClr val="008000"/>
                          </a:solidFill>
                          <a:latin typeface="Cambria Math"/>
                        </a:rPr>
                        <m:t>𝑏𝑑</m:t>
                      </m:r>
                    </m:oMath>
                  </m:oMathPara>
                </a14:m>
                <a:endParaRPr lang="ko-KR" alt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14" y="5124797"/>
                <a:ext cx="3174587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20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3375"/>
            <a:ext cx="9144000" cy="808038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4.3 Gate Delays</a:t>
            </a:r>
          </a:p>
        </p:txBody>
      </p:sp>
      <p:pic>
        <p:nvPicPr>
          <p:cNvPr id="8195" name="Picture 6" descr="roth+f08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133601"/>
            <a:ext cx="657225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847851" y="1343026"/>
            <a:ext cx="37703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Propagation Delay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in an Inverter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664200" y="1341439"/>
            <a:ext cx="96043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Few </a:t>
            </a:r>
            <a:r>
              <a:rPr lang="en-US" altLang="ko-KR" sz="2000" i="1">
                <a:latin typeface="Times New Roman" panose="02020603050405020304" pitchFamily="18" charset="0"/>
              </a:rPr>
              <a:t>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roth+f08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6" y="1998664"/>
            <a:ext cx="10442561" cy="28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0"/>
          <p:cNvSpPr txBox="1">
            <a:spLocks noChangeArrowheads="1"/>
          </p:cNvSpPr>
          <p:nvPr/>
        </p:nvSpPr>
        <p:spPr bwMode="auto">
          <a:xfrm>
            <a:off x="695400" y="1371601"/>
            <a:ext cx="44608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Timing Diagram for AND-NOR Circuit</a:t>
            </a:r>
          </a:p>
        </p:txBody>
      </p:sp>
      <p:sp>
        <p:nvSpPr>
          <p:cNvPr id="9220" name="Rectangle 22"/>
          <p:cNvSpPr>
            <a:spLocks noGrp="1" noChangeArrowheads="1"/>
          </p:cNvSpPr>
          <p:nvPr>
            <p:ph type="title"/>
          </p:nvPr>
        </p:nvSpPr>
        <p:spPr>
          <a:xfrm>
            <a:off x="1524000" y="333375"/>
            <a:ext cx="9144000" cy="808038"/>
          </a:xfrm>
          <a:noFill/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4.3 Gate Delays</a:t>
            </a:r>
          </a:p>
        </p:txBody>
      </p:sp>
      <p:sp>
        <p:nvSpPr>
          <p:cNvPr id="9221" name="Text Box 23"/>
          <p:cNvSpPr txBox="1">
            <a:spLocks noChangeArrowheads="1"/>
          </p:cNvSpPr>
          <p:nvPr/>
        </p:nvSpPr>
        <p:spPr bwMode="auto">
          <a:xfrm>
            <a:off x="1992313" y="5373689"/>
            <a:ext cx="6234112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 Assume: each gate has 20 ns propagation delay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7" descr="roth+f08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752601"/>
            <a:ext cx="594360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9"/>
          <p:cNvSpPr txBox="1">
            <a:spLocks noChangeArrowheads="1"/>
          </p:cNvSpPr>
          <p:nvPr/>
        </p:nvSpPr>
        <p:spPr bwMode="auto">
          <a:xfrm>
            <a:off x="1828800" y="1360489"/>
            <a:ext cx="29337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Detection of a 1-Hazard</a:t>
            </a:r>
          </a:p>
        </p:txBody>
      </p:sp>
      <p:sp>
        <p:nvSpPr>
          <p:cNvPr id="12292" name="Rectangle 6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188914"/>
            <a:ext cx="9144000" cy="960437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4.3	</a:t>
            </a:r>
            <a:r>
              <a:rPr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 Gate Delays - </a:t>
            </a:r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Hazards</a:t>
            </a:r>
          </a:p>
        </p:txBody>
      </p:sp>
      <p:sp>
        <p:nvSpPr>
          <p:cNvPr id="12293" name="Text Box 63"/>
          <p:cNvSpPr txBox="1">
            <a:spLocks noChangeArrowheads="1"/>
          </p:cNvSpPr>
          <p:nvPr/>
        </p:nvSpPr>
        <p:spPr bwMode="auto">
          <a:xfrm>
            <a:off x="1847851" y="1773238"/>
            <a:ext cx="4824413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Assume: Each gate has 10 ns pro. delay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kumimoji="0" lang="en-US" altLang="ko-KR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= </a:t>
            </a:r>
            <a:r>
              <a:rPr kumimoji="0" lang="en-US" altLang="ko-KR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= 1</a:t>
            </a:r>
          </a:p>
        </p:txBody>
      </p:sp>
      <p:sp>
        <p:nvSpPr>
          <p:cNvPr id="12294" name="Oval 64"/>
          <p:cNvSpPr>
            <a:spLocks noChangeArrowheads="1"/>
          </p:cNvSpPr>
          <p:nvPr/>
        </p:nvSpPr>
        <p:spPr bwMode="auto">
          <a:xfrm>
            <a:off x="8977314" y="2924176"/>
            <a:ext cx="935037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2295" name="Oval 65"/>
          <p:cNvSpPr>
            <a:spLocks noChangeArrowheads="1"/>
          </p:cNvSpPr>
          <p:nvPr/>
        </p:nvSpPr>
        <p:spPr bwMode="auto">
          <a:xfrm>
            <a:off x="6959600" y="6092826"/>
            <a:ext cx="935038" cy="3603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2296" name="Text Box 66"/>
          <p:cNvSpPr txBox="1">
            <a:spLocks noChangeArrowheads="1"/>
          </p:cNvSpPr>
          <p:nvPr/>
        </p:nvSpPr>
        <p:spPr bwMode="auto">
          <a:xfrm>
            <a:off x="1919289" y="4076700"/>
            <a:ext cx="3455987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Hazard occurs when </a:t>
            </a:r>
            <a:r>
              <a:rPr kumimoji="0" lang="en-US" altLang="ko-KR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changes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while </a:t>
            </a:r>
            <a:r>
              <a:rPr kumimoji="0" lang="en-US" altLang="ko-KR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= </a:t>
            </a:r>
            <a:r>
              <a:rPr kumimoji="0" lang="en-US" altLang="ko-KR" sz="1800" b="1" i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= 1</a:t>
            </a:r>
          </a:p>
        </p:txBody>
      </p:sp>
      <p:sp>
        <p:nvSpPr>
          <p:cNvPr id="12297" name="Line 67"/>
          <p:cNvSpPr>
            <a:spLocks noChangeShapeType="1"/>
          </p:cNvSpPr>
          <p:nvPr/>
        </p:nvSpPr>
        <p:spPr bwMode="auto">
          <a:xfrm>
            <a:off x="5375275" y="4724401"/>
            <a:ext cx="1944688" cy="13684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298" name="Line 68"/>
          <p:cNvSpPr>
            <a:spLocks noChangeShapeType="1"/>
          </p:cNvSpPr>
          <p:nvPr/>
        </p:nvSpPr>
        <p:spPr bwMode="auto">
          <a:xfrm flipV="1">
            <a:off x="5375276" y="3141663"/>
            <a:ext cx="3025775" cy="1079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 descr="roth+f08-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09801"/>
            <a:ext cx="6781800" cy="2994025"/>
          </a:xfrm>
          <a:noFill/>
        </p:spPr>
      </p:pic>
      <p:sp>
        <p:nvSpPr>
          <p:cNvPr id="13315" name="Text Box 25"/>
          <p:cNvSpPr txBox="1">
            <a:spLocks noChangeArrowheads="1"/>
          </p:cNvSpPr>
          <p:nvPr/>
        </p:nvSpPr>
        <p:spPr bwMode="auto">
          <a:xfrm>
            <a:off x="2279650" y="1484314"/>
            <a:ext cx="35433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000" b="1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Circuit with Hazard Removed</a:t>
            </a:r>
          </a:p>
        </p:txBody>
      </p:sp>
      <p:sp>
        <p:nvSpPr>
          <p:cNvPr id="13317" name="AutoShape 28"/>
          <p:cNvSpPr>
            <a:spLocks noChangeArrowheads="1"/>
          </p:cNvSpPr>
          <p:nvPr/>
        </p:nvSpPr>
        <p:spPr bwMode="auto">
          <a:xfrm>
            <a:off x="8616950" y="3429001"/>
            <a:ext cx="431800" cy="1008063"/>
          </a:xfrm>
          <a:prstGeom prst="flowChartAlternateProcess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13318" name="AutoShape 29"/>
          <p:cNvSpPr>
            <a:spLocks noChangeArrowheads="1"/>
          </p:cNvSpPr>
          <p:nvPr/>
        </p:nvSpPr>
        <p:spPr bwMode="auto">
          <a:xfrm>
            <a:off x="6600826" y="4652963"/>
            <a:ext cx="358775" cy="360362"/>
          </a:xfrm>
          <a:prstGeom prst="flowChartAlternateProcess">
            <a:avLst/>
          </a:prstGeom>
          <a:solidFill>
            <a:srgbClr val="FFFF99">
              <a:alpha val="38039"/>
            </a:srgbClr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9" name="Rectangle 62">
            <a:extLst>
              <a:ext uri="{FF2B5EF4-FFF2-40B4-BE49-F238E27FC236}">
                <a16:creationId xmlns:a16="http://schemas.microsoft.com/office/drawing/2014/main" id="{6D5FC5DF-9E10-44ED-8FD3-04BDE7F67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8914"/>
            <a:ext cx="91440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kern="0" dirty="0">
                <a:solidFill>
                  <a:srgbClr val="008000"/>
                </a:solidFill>
                <a:latin typeface="Arial" panose="020B0604020202020204" pitchFamily="34" charset="0"/>
              </a:rPr>
              <a:t>4.3	</a:t>
            </a:r>
            <a:r>
              <a:rPr lang="en-US" altLang="ko-KR" sz="4000" kern="0" dirty="0">
                <a:solidFill>
                  <a:srgbClr val="008000"/>
                </a:solidFill>
                <a:latin typeface="Arial" panose="020B0604020202020204" pitchFamily="34" charset="0"/>
              </a:rPr>
              <a:t> Gate Delays - </a:t>
            </a:r>
            <a:r>
              <a:rPr kumimoji="0" lang="en-US" altLang="ko-KR" sz="4000" kern="0" dirty="0">
                <a:solidFill>
                  <a:srgbClr val="008000"/>
                </a:solidFill>
                <a:latin typeface="Arial" panose="020B0604020202020204" pitchFamily="34" charset="0"/>
              </a:rPr>
              <a:t>Hazards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2060849"/>
            <a:ext cx="8382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algn="ctr" eaLnBrk="1" hangingPunct="1"/>
            <a:r>
              <a:rPr lang="en-US" altLang="ko-KR" sz="4000" dirty="0">
                <a:solidFill>
                  <a:srgbClr val="0033CC"/>
                </a:solidFill>
              </a:rPr>
              <a:t>Part</a:t>
            </a:r>
            <a:r>
              <a:rPr lang="ko-KR" altLang="en-US" sz="4000" dirty="0">
                <a:solidFill>
                  <a:srgbClr val="0033CC"/>
                </a:solidFill>
              </a:rPr>
              <a:t> </a:t>
            </a:r>
            <a:r>
              <a:rPr lang="en-US" altLang="ko-KR" sz="4000" dirty="0">
                <a:solidFill>
                  <a:srgbClr val="0033CC"/>
                </a:solidFill>
              </a:rPr>
              <a:t>1</a:t>
            </a: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000" dirty="0"/>
              <a:t>Quine-McCluskey Method</a:t>
            </a:r>
          </a:p>
        </p:txBody>
      </p:sp>
    </p:spTree>
    <p:extLst>
      <p:ext uri="{BB962C8B-B14F-4D97-AF65-F5344CB8AC3E}">
        <p14:creationId xmlns:p14="http://schemas.microsoft.com/office/powerpoint/2010/main" val="115709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Text Box 120"/>
          <p:cNvSpPr txBox="1">
            <a:spLocks noChangeArrowheads="1"/>
          </p:cNvSpPr>
          <p:nvPr/>
        </p:nvSpPr>
        <p:spPr bwMode="auto">
          <a:xfrm>
            <a:off x="695400" y="1484314"/>
            <a:ext cx="59991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2000" b="1" dirty="0">
                <a:latin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</a:rPr>
              <a:t>AND </a:t>
            </a:r>
            <a:r>
              <a:rPr lang="en-US" altLang="ko-KR" sz="2000" dirty="0" err="1">
                <a:latin typeface="Arial" panose="020B0604020202020204" pitchFamily="34" charset="0"/>
              </a:rPr>
              <a:t>and</a:t>
            </a:r>
            <a:r>
              <a:rPr lang="en-US" altLang="ko-KR" sz="2000" dirty="0">
                <a:latin typeface="Arial" panose="020B0604020202020204" pitchFamily="34" charset="0"/>
              </a:rPr>
              <a:t> OR Functions for Four-Valued Simulation</a:t>
            </a:r>
          </a:p>
        </p:txBody>
      </p:sp>
      <p:sp>
        <p:nvSpPr>
          <p:cNvPr id="6" name="Rectangle 62">
            <a:extLst>
              <a:ext uri="{FF2B5EF4-FFF2-40B4-BE49-F238E27FC236}">
                <a16:creationId xmlns:a16="http://schemas.microsoft.com/office/drawing/2014/main" id="{A301F236-2186-4042-B41C-843A2C56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kern="0" dirty="0">
                <a:solidFill>
                  <a:srgbClr val="008000"/>
                </a:solidFill>
                <a:latin typeface="Arial" panose="020B0604020202020204" pitchFamily="34" charset="0"/>
              </a:rPr>
              <a:t>4.4	</a:t>
            </a:r>
            <a:r>
              <a:rPr lang="en-US" altLang="ko-KR" sz="4000" kern="0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kumimoji="0" lang="en-US" altLang="ko-KR" sz="4000" kern="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29DBC-4F32-4127-88B7-D4099C64730A}"/>
              </a:ext>
            </a:extLst>
          </p:cNvPr>
          <p:cNvSpPr txBox="1"/>
          <p:nvPr/>
        </p:nvSpPr>
        <p:spPr>
          <a:xfrm>
            <a:off x="1564907" y="5364503"/>
            <a:ext cx="4015843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X: Unknown,   Z: High Impedance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BDAFFEC-57C6-4048-A674-FE9205181A80}"/>
              </a:ext>
            </a:extLst>
          </p:cNvPr>
          <p:cNvGrpSpPr/>
          <p:nvPr/>
        </p:nvGrpSpPr>
        <p:grpSpPr>
          <a:xfrm>
            <a:off x="7608168" y="1484314"/>
            <a:ext cx="3059832" cy="2076288"/>
            <a:chOff x="7608168" y="1484314"/>
            <a:chExt cx="3059832" cy="207628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39B499C-2BE6-47DE-AEA6-F72CCD825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8168" y="1484314"/>
              <a:ext cx="2946532" cy="2076288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979D5E2-304D-4679-A64E-45ADC193ABCA}"/>
                </a:ext>
              </a:extLst>
            </p:cNvPr>
            <p:cNvSpPr/>
            <p:nvPr/>
          </p:nvSpPr>
          <p:spPr>
            <a:xfrm>
              <a:off x="8760296" y="3284984"/>
              <a:ext cx="1907704" cy="275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3D88961-5ED8-48D4-990F-FAD30A4FF3B6}"/>
              </a:ext>
            </a:extLst>
          </p:cNvPr>
          <p:cNvGrpSpPr/>
          <p:nvPr/>
        </p:nvGrpSpPr>
        <p:grpSpPr>
          <a:xfrm>
            <a:off x="7638729" y="4018624"/>
            <a:ext cx="3058432" cy="1930656"/>
            <a:chOff x="7638729" y="3954493"/>
            <a:chExt cx="3058432" cy="1930656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C5EC9B5-EE25-46D3-8005-0BCF03F2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38729" y="3954493"/>
              <a:ext cx="2915971" cy="1876893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99C18AFD-CDC3-475E-AFAB-F812B92F98FA}"/>
                </a:ext>
              </a:extLst>
            </p:cNvPr>
            <p:cNvSpPr/>
            <p:nvPr/>
          </p:nvSpPr>
          <p:spPr>
            <a:xfrm>
              <a:off x="8789457" y="5609531"/>
              <a:ext cx="1907704" cy="275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AC86408D-BF64-4653-B7CB-304459557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34347"/>
              </p:ext>
            </p:extLst>
          </p:nvPr>
        </p:nvGraphicFramePr>
        <p:xfrm>
          <a:off x="890765" y="2299762"/>
          <a:ext cx="2540940" cy="25591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8188">
                  <a:extLst>
                    <a:ext uri="{9D8B030D-6E8A-4147-A177-3AD203B41FA5}">
                      <a16:colId xmlns:a16="http://schemas.microsoft.com/office/drawing/2014/main" val="2329500613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1979430547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3858797513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1301763233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3734935306"/>
                    </a:ext>
                  </a:extLst>
                </a:gridCol>
              </a:tblGrid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</a:t>
                      </a:r>
                      <a:endParaRPr lang="ko-KR" altLang="en-US" sz="20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Z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71245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005693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705081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038891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Z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218254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0DA5B55-BA4D-4363-9FC0-435DE5A77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09454"/>
              </p:ext>
            </p:extLst>
          </p:nvPr>
        </p:nvGraphicFramePr>
        <p:xfrm>
          <a:off x="4027562" y="2299762"/>
          <a:ext cx="2540940" cy="255911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08188">
                  <a:extLst>
                    <a:ext uri="{9D8B030D-6E8A-4147-A177-3AD203B41FA5}">
                      <a16:colId xmlns:a16="http://schemas.microsoft.com/office/drawing/2014/main" val="3645181842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495270509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4093521715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44281588"/>
                    </a:ext>
                  </a:extLst>
                </a:gridCol>
                <a:gridCol w="508188">
                  <a:extLst>
                    <a:ext uri="{9D8B030D-6E8A-4147-A177-3AD203B41FA5}">
                      <a16:colId xmlns:a16="http://schemas.microsoft.com/office/drawing/2014/main" val="1767963751"/>
                    </a:ext>
                  </a:extLst>
                </a:gridCol>
              </a:tblGrid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</a:rPr>
                        <a:t>+</a:t>
                      </a:r>
                      <a:endParaRPr lang="ko-KR" altLang="en-US" sz="2000" b="1" dirty="0">
                        <a:solidFill>
                          <a:srgbClr val="3333FF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>
                          <a:latin typeface="Consolas" panose="020B0609020204030204" pitchFamily="49" charset="0"/>
                        </a:rPr>
                        <a:t>Z</a:t>
                      </a:r>
                      <a:endParaRPr lang="ko-KR" altLang="en-US" sz="20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670494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713702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812761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452435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Z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4057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F25D82-E2E5-4399-9E74-E4CA9D6B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1340768"/>
            <a:ext cx="114492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charset="0"/>
              </a:rPr>
              <a:t>Find the </a:t>
            </a:r>
            <a:r>
              <a:rPr lang="en-US" altLang="ko-KR" sz="2400" dirty="0">
                <a:solidFill>
                  <a:srgbClr val="3333FF"/>
                </a:solidFill>
                <a:latin typeface="Arial" charset="0"/>
              </a:rPr>
              <a:t>prime implicants </a:t>
            </a:r>
            <a:r>
              <a:rPr lang="en-US" altLang="ko-KR" sz="2400" dirty="0">
                <a:latin typeface="Arial" charset="0"/>
              </a:rPr>
              <a:t>of a function by using the </a:t>
            </a:r>
            <a:r>
              <a:rPr lang="en-US" altLang="ko-KR" sz="2400" dirty="0">
                <a:solidFill>
                  <a:srgbClr val="3333FF"/>
                </a:solidFill>
                <a:latin typeface="Arial" charset="0"/>
              </a:rPr>
              <a:t>Quine-McCluskey</a:t>
            </a:r>
            <a:r>
              <a:rPr lang="en-US" altLang="ko-KR" sz="2400" dirty="0">
                <a:latin typeface="Arial" charset="0"/>
              </a:rPr>
              <a:t> method.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charset="0"/>
              </a:rPr>
              <a:t>Given the prime implicants, find the </a:t>
            </a:r>
            <a:r>
              <a:rPr lang="en-US" altLang="ko-KR" sz="2400" dirty="0">
                <a:solidFill>
                  <a:srgbClr val="3333FF"/>
                </a:solidFill>
                <a:latin typeface="Arial" charset="0"/>
              </a:rPr>
              <a:t>essential prime implicants</a:t>
            </a:r>
            <a:r>
              <a:rPr lang="en-US" altLang="ko-KR" sz="2400" dirty="0">
                <a:latin typeface="Arial" charset="0"/>
              </a:rPr>
              <a:t> and a </a:t>
            </a:r>
            <a:r>
              <a:rPr lang="en-US" altLang="ko-KR" sz="2400" dirty="0">
                <a:solidFill>
                  <a:srgbClr val="3333FF"/>
                </a:solidFill>
                <a:latin typeface="Arial" charset="0"/>
              </a:rPr>
              <a:t>minimum sum-of-products</a:t>
            </a:r>
            <a:r>
              <a:rPr lang="en-US" altLang="ko-KR" sz="2400" dirty="0">
                <a:latin typeface="Arial" charset="0"/>
              </a:rPr>
              <a:t> expression for a function using a prime implicant chart.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charset="0"/>
              </a:rPr>
              <a:t>Gate delays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4001417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Dscf00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2060849"/>
            <a:ext cx="8382000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Part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lang="en-US" altLang="ko-KR" sz="4000" dirty="0">
                <a:solidFill>
                  <a:srgbClr val="0033CC"/>
                </a:solidFill>
              </a:rPr>
              <a:t>2</a:t>
            </a:r>
            <a:b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endParaRPr kumimoji="1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EC8C00"/>
              </a:solidFill>
              <a:effectLst/>
              <a:uLnTx/>
              <a:uFillTx/>
              <a:latin typeface="Arial Narrow" pitchFamily="34" charset="0"/>
              <a:ea typeface="굴림" pitchFamily="50" charset="-127"/>
              <a:cs typeface="+mn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Multiplexers, Three-State Buffers, Decoders, Encoders,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prstClr val="black"/>
                </a:solidFill>
              </a:rPr>
              <a:t>Programmable Logic Devices</a:t>
            </a:r>
            <a:endParaRPr kumimoji="1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75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>
                <a:solidFill>
                  <a:srgbClr val="008000"/>
                </a:solidFill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8DF4C46C-6144-4855-8AD2-682706F86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412876"/>
            <a:ext cx="7391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 dirty="0"/>
              <a:t> IC (Integrated Circuit)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/>
              <a:t> SSI (Small-Scale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/>
              <a:t> MSI (Medium-Scale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/>
              <a:t> LSI (Large-Scale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/>
              <a:t> VLSI (Very-Large-Scale Integration)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Multiplexers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Three-state Buffer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Decoders and Encoders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ROMs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PLD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PLA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CPLD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FPGA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984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4.5	Multiplexers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774825" y="1989139"/>
            <a:ext cx="52578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2-to-1 Multiplexer and Switch Analog</a:t>
            </a:r>
          </a:p>
        </p:txBody>
      </p:sp>
      <p:pic>
        <p:nvPicPr>
          <p:cNvPr id="5124" name="Picture 13" descr="roth+f09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781300"/>
            <a:ext cx="56007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4159" name="Object 15"/>
              <p:cNvSpPr txBox="1"/>
              <p:nvPr/>
            </p:nvSpPr>
            <p:spPr bwMode="auto">
              <a:xfrm>
                <a:off x="4800600" y="5810250"/>
                <a:ext cx="1800225" cy="4508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4159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5810250"/>
                <a:ext cx="1800225" cy="450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Text Box 24"/>
          <p:cNvSpPr txBox="1">
            <a:spLocks noChangeArrowheads="1"/>
          </p:cNvSpPr>
          <p:nvPr/>
        </p:nvSpPr>
        <p:spPr bwMode="auto">
          <a:xfrm>
            <a:off x="4008438" y="5300663"/>
            <a:ext cx="3657600" cy="366712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cs typeface="Arial" panose="020B0604020202020204" pitchFamily="34" charset="0"/>
              </a:rPr>
              <a:t>Logic equation </a:t>
            </a:r>
            <a:r>
              <a:rPr kumimoji="0" lang="en-US" altLang="ko-KR" sz="1800">
                <a:cs typeface="Arial" panose="020B0604020202020204" pitchFamily="34" charset="0"/>
              </a:rPr>
              <a:t>for</a:t>
            </a:r>
            <a:r>
              <a:rPr kumimoji="0" lang="en-US" altLang="ko-KR" sz="1800">
                <a:solidFill>
                  <a:schemeClr val="tx2"/>
                </a:solidFill>
                <a:cs typeface="Arial" panose="020B0604020202020204" pitchFamily="34" charset="0"/>
              </a:rPr>
              <a:t> the 2-to-1 MUX</a:t>
            </a:r>
          </a:p>
        </p:txBody>
      </p:sp>
      <p:sp>
        <p:nvSpPr>
          <p:cNvPr id="5127" name="Text Box 31"/>
          <p:cNvSpPr txBox="1">
            <a:spLocks noChangeArrowheads="1"/>
          </p:cNvSpPr>
          <p:nvPr/>
        </p:nvSpPr>
        <p:spPr bwMode="auto">
          <a:xfrm>
            <a:off x="1774825" y="1341439"/>
            <a:ext cx="5257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Multiplexer (MUX, Data Selector)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01813" y="1984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4.5	Multiplexers</a:t>
            </a:r>
          </a:p>
        </p:txBody>
      </p:sp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1991544" y="1464635"/>
            <a:ext cx="2682875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4-to-1 Multiplexer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Object 1029"/>
              <p:cNvSpPr txBox="1"/>
              <p:nvPr/>
            </p:nvSpPr>
            <p:spPr bwMode="auto">
              <a:xfrm>
                <a:off x="5712001" y="3251673"/>
                <a:ext cx="4427538" cy="4699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148" name="Object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2001" y="3251673"/>
                <a:ext cx="4427538" cy="4699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Text Box 1036"/>
          <p:cNvSpPr txBox="1">
            <a:spLocks noChangeArrowheads="1"/>
          </p:cNvSpPr>
          <p:nvPr/>
        </p:nvSpPr>
        <p:spPr bwMode="auto">
          <a:xfrm>
            <a:off x="5795102" y="2780928"/>
            <a:ext cx="4261337" cy="400110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000">
                <a:solidFill>
                  <a:schemeClr val="tx2"/>
                </a:solidFill>
                <a:cs typeface="Arial" panose="020B0604020202020204" pitchFamily="34" charset="0"/>
              </a:rPr>
              <a:t>Logic equation </a:t>
            </a:r>
            <a:r>
              <a:rPr kumimoji="0" lang="en-US" altLang="ko-KR" sz="2000">
                <a:cs typeface="Arial" panose="020B0604020202020204" pitchFamily="34" charset="0"/>
              </a:rPr>
              <a:t>for</a:t>
            </a:r>
            <a:r>
              <a:rPr kumimoji="0" lang="en-US" altLang="ko-KR" sz="2000">
                <a:solidFill>
                  <a:schemeClr val="tx2"/>
                </a:solidFill>
                <a:cs typeface="Arial" panose="020B0604020202020204" pitchFamily="34" charset="0"/>
              </a:rPr>
              <a:t> the 4-to-1 MUX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094B61-814F-4A53-A615-EA8DA2189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01" y="2011936"/>
            <a:ext cx="3950872" cy="41220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984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4.5	Multiplexers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Object 14"/>
              <p:cNvSpPr txBox="1"/>
              <p:nvPr/>
            </p:nvSpPr>
            <p:spPr bwMode="auto">
              <a:xfrm>
                <a:off x="4075786" y="1961994"/>
                <a:ext cx="7848872" cy="396875"/>
              </a:xfrm>
              <a:prstGeom prst="rect">
                <a:avLst/>
              </a:prstGeom>
              <a:solidFill>
                <a:srgbClr val="EFF0BE"/>
              </a:solidFill>
              <a:ln>
                <a:noFill/>
              </a:ln>
              <a:effectLst/>
              <a:ex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172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5786" y="1961994"/>
                <a:ext cx="7848872" cy="3968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769392" y="1454896"/>
            <a:ext cx="27432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8-to-1 Multiplexer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4075786" y="1538208"/>
            <a:ext cx="410844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000">
                <a:cs typeface="Arial" panose="020B0604020202020204" pitchFamily="34" charset="0"/>
              </a:rPr>
              <a:t>Logic equation for the 8-to-1 MUX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8A4A1E5-4D69-4720-BC09-3A89ED5E8FD4}"/>
              </a:ext>
            </a:extLst>
          </p:cNvPr>
          <p:cNvGrpSpPr/>
          <p:nvPr/>
        </p:nvGrpSpPr>
        <p:grpSpPr>
          <a:xfrm>
            <a:off x="874039" y="2132856"/>
            <a:ext cx="2701681" cy="3997794"/>
            <a:chOff x="874039" y="2132856"/>
            <a:chExt cx="2701681" cy="399779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16A212D5-49CA-49A9-856F-CA0C5F7F1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039" y="2132856"/>
              <a:ext cx="2533906" cy="3997794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FDA35BA-E649-4AC2-9D7A-290FE2C2C134}"/>
                </a:ext>
              </a:extLst>
            </p:cNvPr>
            <p:cNvSpPr/>
            <p:nvPr/>
          </p:nvSpPr>
          <p:spPr>
            <a:xfrm>
              <a:off x="2855640" y="4258237"/>
              <a:ext cx="720080" cy="713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CEB6086-CA7F-4A8C-8CF4-4B617F93B4D4}"/>
              </a:ext>
            </a:extLst>
          </p:cNvPr>
          <p:cNvGrpSpPr/>
          <p:nvPr/>
        </p:nvGrpSpPr>
        <p:grpSpPr>
          <a:xfrm>
            <a:off x="3962447" y="2773264"/>
            <a:ext cx="7470698" cy="3598266"/>
            <a:chOff x="3962447" y="2773264"/>
            <a:chExt cx="7470698" cy="3598266"/>
          </a:xfrm>
        </p:grpSpPr>
        <p:pic>
          <p:nvPicPr>
            <p:cNvPr id="10" name="Picture 1038" descr="roth+f09-03">
              <a:extLst>
                <a:ext uri="{FF2B5EF4-FFF2-40B4-BE49-F238E27FC236}">
                  <a16:creationId xmlns:a16="http://schemas.microsoft.com/office/drawing/2014/main" id="{6EA3D312-3B3B-47F5-ABD0-BBFE248400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786" y="2858393"/>
              <a:ext cx="7242175" cy="3513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직사각형 1">
                  <a:extLst>
                    <a:ext uri="{FF2B5EF4-FFF2-40B4-BE49-F238E27FC236}">
                      <a16:creationId xmlns:a16="http://schemas.microsoft.com/office/drawing/2014/main" id="{E66C87DC-E2D8-45BC-BC04-C530B2D24D86}"/>
                    </a:ext>
                  </a:extLst>
                </p:cNvPr>
                <p:cNvSpPr/>
                <p:nvPr/>
              </p:nvSpPr>
              <p:spPr>
                <a:xfrm>
                  <a:off x="3962447" y="2773264"/>
                  <a:ext cx="104471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2" name="직사각형 1">
                  <a:extLst>
                    <a:ext uri="{FF2B5EF4-FFF2-40B4-BE49-F238E27FC236}">
                      <a16:creationId xmlns:a16="http://schemas.microsoft.com/office/drawing/2014/main" id="{E66C87DC-E2D8-45BC-BC04-C530B2D24D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47" y="2773264"/>
                  <a:ext cx="104471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FABB8F27-F670-4D73-BEF9-D12EDBAAF3AE}"/>
                    </a:ext>
                  </a:extLst>
                </p:cNvPr>
                <p:cNvSpPr/>
                <p:nvPr/>
              </p:nvSpPr>
              <p:spPr>
                <a:xfrm>
                  <a:off x="4977094" y="2773264"/>
                  <a:ext cx="99020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3" name="직사각형 2">
                  <a:extLst>
                    <a:ext uri="{FF2B5EF4-FFF2-40B4-BE49-F238E27FC236}">
                      <a16:creationId xmlns:a16="http://schemas.microsoft.com/office/drawing/2014/main" id="{FABB8F27-F670-4D73-BEF9-D12EDBAAF3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7094" y="2773264"/>
                  <a:ext cx="99020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88A32EFB-C053-4BE2-BB47-42E434C47E23}"/>
                    </a:ext>
                  </a:extLst>
                </p:cNvPr>
                <p:cNvSpPr/>
                <p:nvPr/>
              </p:nvSpPr>
              <p:spPr>
                <a:xfrm>
                  <a:off x="5937238" y="2773264"/>
                  <a:ext cx="9853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6" name="직사각형 5">
                  <a:extLst>
                    <a:ext uri="{FF2B5EF4-FFF2-40B4-BE49-F238E27FC236}">
                      <a16:creationId xmlns:a16="http://schemas.microsoft.com/office/drawing/2014/main" id="{88A32EFB-C053-4BE2-BB47-42E434C47E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7238" y="2773264"/>
                  <a:ext cx="98539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A7579ED6-D5AE-4DC6-8FAC-F8C1DAC407AC}"/>
                    </a:ext>
                  </a:extLst>
                </p:cNvPr>
                <p:cNvSpPr/>
                <p:nvPr/>
              </p:nvSpPr>
              <p:spPr>
                <a:xfrm>
                  <a:off x="6892573" y="2773264"/>
                  <a:ext cx="93621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  <m:sSub>
                          <m:sSubPr>
                            <m:ctrlP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7" name="직사각형 6">
                  <a:extLst>
                    <a:ext uri="{FF2B5EF4-FFF2-40B4-BE49-F238E27FC236}">
                      <a16:creationId xmlns:a16="http://schemas.microsoft.com/office/drawing/2014/main" id="{A7579ED6-D5AE-4DC6-8FAC-F8C1DAC407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573" y="2773264"/>
                  <a:ext cx="93621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58127FCA-368D-49AC-8E0B-3A027E568AA1}"/>
                    </a:ext>
                  </a:extLst>
                </p:cNvPr>
                <p:cNvSpPr/>
                <p:nvPr/>
              </p:nvSpPr>
              <p:spPr>
                <a:xfrm>
                  <a:off x="7798728" y="2773264"/>
                  <a:ext cx="9853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8" name="직사각형 7">
                  <a:extLst>
                    <a:ext uri="{FF2B5EF4-FFF2-40B4-BE49-F238E27FC236}">
                      <a16:creationId xmlns:a16="http://schemas.microsoft.com/office/drawing/2014/main" id="{58127FCA-368D-49AC-8E0B-3A027E568A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8728" y="2773264"/>
                  <a:ext cx="98539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4D139575-71DD-4545-846D-1CA03056FC4E}"/>
                    </a:ext>
                  </a:extLst>
                </p:cNvPr>
                <p:cNvSpPr/>
                <p:nvPr/>
              </p:nvSpPr>
              <p:spPr>
                <a:xfrm>
                  <a:off x="8754063" y="2773264"/>
                  <a:ext cx="93621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9" name="직사각형 8">
                  <a:extLst>
                    <a:ext uri="{FF2B5EF4-FFF2-40B4-BE49-F238E27FC236}">
                      <a16:creationId xmlns:a16="http://schemas.microsoft.com/office/drawing/2014/main" id="{4D139575-71DD-4545-846D-1CA03056FC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4063" y="2773264"/>
                  <a:ext cx="936218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C1D9AEE5-9C8D-4510-AD85-25C8A6948522}"/>
                    </a:ext>
                  </a:extLst>
                </p:cNvPr>
                <p:cNvSpPr/>
                <p:nvPr/>
              </p:nvSpPr>
              <p:spPr>
                <a:xfrm>
                  <a:off x="9660218" y="2773264"/>
                  <a:ext cx="92608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C1D9AEE5-9C8D-4510-AD85-25C8A69485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0218" y="2773264"/>
                  <a:ext cx="92608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4413B69F-6192-4728-9C95-BBECB76D5D7D}"/>
                    </a:ext>
                  </a:extLst>
                </p:cNvPr>
                <p:cNvSpPr/>
                <p:nvPr/>
              </p:nvSpPr>
              <p:spPr>
                <a:xfrm>
                  <a:off x="10556238" y="2773264"/>
                  <a:ext cx="87690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  <m:sSub>
                          <m:sSubPr>
                            <m:ctrlP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ko-KR" alt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ko-KR" altLang="en-US" sz="1800" dirty="0"/>
                </a:p>
              </p:txBody>
            </p:sp>
          </mc:Choice>
          <mc:Fallback xmlns=""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4413B69F-6192-4728-9C95-BBECB76D5D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238" y="2773264"/>
                  <a:ext cx="87690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984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4.5	Multiplexers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Object 14"/>
              <p:cNvSpPr txBox="1"/>
              <p:nvPr/>
            </p:nvSpPr>
            <p:spPr bwMode="auto">
              <a:xfrm>
                <a:off x="5443736" y="2499528"/>
                <a:ext cx="3962400" cy="121750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ko-KR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196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3736" y="2499528"/>
                <a:ext cx="3962400" cy="12175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1206570" y="1447800"/>
            <a:ext cx="26670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2</a:t>
            </a:r>
            <a:r>
              <a:rPr kumimoji="0" lang="en-US" altLang="ko-KR" sz="2000" b="1" i="1" baseline="30000">
                <a:latin typeface="Times New Roman" panose="02020603050405020304" pitchFamily="18" charset="0"/>
              </a:rPr>
              <a:t>n</a:t>
            </a:r>
            <a:r>
              <a:rPr kumimoji="0" lang="en-US" altLang="ko-KR" sz="2000"/>
              <a:t>-to-1 Multiplexer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5519936" y="2118530"/>
            <a:ext cx="4536504" cy="400110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000" dirty="0">
                <a:cs typeface="Arial" panose="020B0604020202020204" pitchFamily="34" charset="0"/>
              </a:rPr>
              <a:t>Logic equation for the 2</a:t>
            </a:r>
            <a:r>
              <a:rPr kumimoji="0" lang="en-US" altLang="ko-KR" sz="2000" baseline="30000" dirty="0">
                <a:cs typeface="Arial" panose="020B0604020202020204" pitchFamily="34" charset="0"/>
              </a:rPr>
              <a:t>n</a:t>
            </a:r>
            <a:r>
              <a:rPr kumimoji="0" lang="en-US" altLang="ko-KR" sz="2000" dirty="0">
                <a:cs typeface="Arial" panose="020B0604020202020204" pitchFamily="34" charset="0"/>
              </a:rPr>
              <a:t> - to - 1 MUX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Text Box 19"/>
              <p:cNvSpPr txBox="1">
                <a:spLocks noChangeArrowheads="1"/>
              </p:cNvSpPr>
              <p:nvPr/>
            </p:nvSpPr>
            <p:spPr bwMode="auto">
              <a:xfrm>
                <a:off x="5663951" y="3861048"/>
                <a:ext cx="5544617" cy="13644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latinLnBrk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ko-K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ko-K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ko-KR" sz="24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kumimoji="0" lang="en-US" altLang="ko-KR" sz="2400" dirty="0" err="1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minterm</a:t>
                </a:r>
                <a:r>
                  <a:rPr kumimoji="0" lang="en-US" altLang="ko-KR" sz="24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of the </a:t>
                </a:r>
                <a:r>
                  <a:rPr kumimoji="0" lang="en-US" altLang="ko-KR" sz="2400" i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n</a:t>
                </a:r>
                <a:r>
                  <a:rPr kumimoji="0" lang="en-US" altLang="ko-KR" sz="24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 control variables </a:t>
                </a:r>
                <a:r>
                  <a:rPr kumimoji="0" lang="en-US" altLang="ko-KR" sz="2400" baseline="-25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	</a:t>
                </a:r>
              </a:p>
              <a:p>
                <a:pPr latinLnBrk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ko-K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altLang="ko-KR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ko-KR" sz="24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: corresponding data input</a:t>
                </a:r>
              </a:p>
              <a:p>
                <a:pPr latinLnBrk="0"/>
                <a:r>
                  <a:rPr kumimoji="0" lang="en-US" altLang="ko-KR" sz="2800" baseline="-25000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819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3951" y="3861048"/>
                <a:ext cx="5544617" cy="1364476"/>
              </a:xfrm>
              <a:prstGeom prst="rect">
                <a:avLst/>
              </a:prstGeom>
              <a:blipFill>
                <a:blip r:embed="rId3"/>
                <a:stretch>
                  <a:fillRect l="-220" t="-357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07D39655-3BA4-4872-A93B-FDCE01863A4D}"/>
              </a:ext>
            </a:extLst>
          </p:cNvPr>
          <p:cNvGrpSpPr/>
          <p:nvPr/>
        </p:nvGrpSpPr>
        <p:grpSpPr>
          <a:xfrm>
            <a:off x="623392" y="2485243"/>
            <a:ext cx="3993852" cy="3986043"/>
            <a:chOff x="623392" y="2485243"/>
            <a:chExt cx="3993852" cy="3986043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51A00EC6-9F40-46D8-8091-CC1AECA44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1044" y="2485243"/>
              <a:ext cx="3886200" cy="3986043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A853D27-F128-4EB1-A8B1-1693C64C9C1C}"/>
                </a:ext>
              </a:extLst>
            </p:cNvPr>
            <p:cNvSpPr/>
            <p:nvPr/>
          </p:nvSpPr>
          <p:spPr>
            <a:xfrm>
              <a:off x="623392" y="2499528"/>
              <a:ext cx="720080" cy="713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01813" y="1984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4.5	Multiplexers</a:t>
            </a:r>
          </a:p>
        </p:txBody>
      </p:sp>
      <p:sp>
        <p:nvSpPr>
          <p:cNvPr id="10244" name="Text Box 1038"/>
          <p:cNvSpPr txBox="1">
            <a:spLocks noChangeArrowheads="1"/>
          </p:cNvSpPr>
          <p:nvPr/>
        </p:nvSpPr>
        <p:spPr bwMode="auto">
          <a:xfrm>
            <a:off x="1828800" y="1600201"/>
            <a:ext cx="5995988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Quadruple 2-to-1 Multiplexer Used to Select Data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E1A79D1-44D9-428B-8E92-C7D3B5E6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64" y="2329261"/>
            <a:ext cx="10344472" cy="29285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407368" y="1340768"/>
            <a:ext cx="1144927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charset="0"/>
              </a:rPr>
              <a:t>Find the </a:t>
            </a:r>
            <a:r>
              <a:rPr lang="en-US" altLang="ko-KR" sz="2400" dirty="0">
                <a:solidFill>
                  <a:srgbClr val="3333FF"/>
                </a:solidFill>
                <a:latin typeface="Arial" charset="0"/>
              </a:rPr>
              <a:t>prime implicants </a:t>
            </a:r>
            <a:r>
              <a:rPr lang="en-US" altLang="ko-KR" sz="2400" dirty="0">
                <a:latin typeface="Arial" charset="0"/>
              </a:rPr>
              <a:t>of a function by using the </a:t>
            </a:r>
            <a:r>
              <a:rPr lang="en-US" altLang="ko-KR" sz="2400" dirty="0">
                <a:solidFill>
                  <a:srgbClr val="3333FF"/>
                </a:solidFill>
                <a:latin typeface="Arial" charset="0"/>
              </a:rPr>
              <a:t>Quine-McCluskey</a:t>
            </a:r>
            <a:r>
              <a:rPr lang="en-US" altLang="ko-KR" sz="2400" dirty="0">
                <a:latin typeface="Arial" charset="0"/>
              </a:rPr>
              <a:t> method.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charset="0"/>
              </a:rPr>
              <a:t>Given the prime implicants, find the </a:t>
            </a:r>
            <a:r>
              <a:rPr lang="en-US" altLang="ko-KR" sz="2400" dirty="0">
                <a:solidFill>
                  <a:srgbClr val="3333FF"/>
                </a:solidFill>
                <a:latin typeface="Arial" charset="0"/>
              </a:rPr>
              <a:t>essential prime implicants</a:t>
            </a:r>
            <a:r>
              <a:rPr lang="en-US" altLang="ko-KR" sz="2400" dirty="0">
                <a:latin typeface="Arial" charset="0"/>
              </a:rPr>
              <a:t> and a </a:t>
            </a:r>
            <a:r>
              <a:rPr lang="en-US" altLang="ko-KR" sz="2400" dirty="0">
                <a:solidFill>
                  <a:srgbClr val="3333FF"/>
                </a:solidFill>
                <a:latin typeface="Arial" charset="0"/>
              </a:rPr>
              <a:t>minimum sum-of-products</a:t>
            </a:r>
            <a:r>
              <a:rPr lang="en-US" altLang="ko-KR" sz="2400" dirty="0">
                <a:latin typeface="Arial" charset="0"/>
              </a:rPr>
              <a:t> expression for a function using a prime implicant chart.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charset="0"/>
              </a:rPr>
              <a:t>Gate delays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charset="0"/>
              </a:rPr>
              <a:t>Simulations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992313" y="112366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</a:rPr>
              <a:t>Objective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623392" y="1600201"/>
            <a:ext cx="61722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Quad Multiplexer with </a:t>
            </a:r>
            <a:r>
              <a:rPr kumimoji="0" lang="en-US" altLang="ko-KR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Bus</a:t>
            </a:r>
            <a:r>
              <a:rPr kumimoji="0" lang="en-US" altLang="ko-KR" sz="2000">
                <a:solidFill>
                  <a:schemeClr val="tx2"/>
                </a:solidFill>
              </a:rPr>
              <a:t> Inputs and Output</a:t>
            </a:r>
          </a:p>
        </p:txBody>
      </p:sp>
      <p:pic>
        <p:nvPicPr>
          <p:cNvPr id="11267" name="Picture 15" descr="roth+f09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798638"/>
            <a:ext cx="2705100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17"/>
          <p:cNvSpPr>
            <a:spLocks noGrp="1" noChangeArrowheads="1"/>
          </p:cNvSpPr>
          <p:nvPr>
            <p:ph type="title"/>
          </p:nvPr>
        </p:nvSpPr>
        <p:spPr>
          <a:xfrm>
            <a:off x="1801813" y="198438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4.5	Multiplexers</a:t>
            </a:r>
          </a:p>
        </p:txBody>
      </p:sp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6312024" y="4355791"/>
            <a:ext cx="2455304" cy="707886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000" i="1">
                <a:solidFill>
                  <a:schemeClr val="tx2"/>
                </a:solidFill>
                <a:latin typeface="Times New Roman" panose="02020603050405020304" pitchFamily="18" charset="0"/>
              </a:rPr>
              <a:t>X</a:t>
            </a:r>
            <a:r>
              <a:rPr kumimoji="0" lang="en-US" altLang="ko-KR" sz="200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r>
              <a:rPr kumimoji="0" lang="en-US" altLang="ko-KR" sz="2000" i="1">
                <a:solidFill>
                  <a:schemeClr val="tx2"/>
                </a:solidFill>
                <a:latin typeface="Times New Roman" panose="02020603050405020304" pitchFamily="18" charset="0"/>
              </a:rPr>
              <a:t>Y</a:t>
            </a:r>
            <a:r>
              <a:rPr kumimoji="0" lang="en-US" altLang="ko-KR" sz="2000">
                <a:solidFill>
                  <a:schemeClr val="tx2"/>
                </a:solidFill>
                <a:latin typeface="Times New Roman" panose="02020603050405020304" pitchFamily="18" charset="0"/>
              </a:rPr>
              <a:t> :  Bus input</a:t>
            </a:r>
          </a:p>
          <a:p>
            <a:pPr latinLnBrk="0"/>
            <a:r>
              <a:rPr kumimoji="0" lang="en-US" altLang="ko-KR" sz="2000" i="1">
                <a:solidFill>
                  <a:schemeClr val="tx2"/>
                </a:solidFill>
                <a:latin typeface="Times New Roman" panose="02020603050405020304" pitchFamily="18" charset="0"/>
              </a:rPr>
              <a:t>Z</a:t>
            </a:r>
            <a:r>
              <a:rPr kumimoji="0" lang="en-US" altLang="ko-KR" sz="2000">
                <a:solidFill>
                  <a:schemeClr val="tx2"/>
                </a:solidFill>
                <a:latin typeface="Times New Roman" panose="02020603050405020304" pitchFamily="18" charset="0"/>
              </a:rPr>
              <a:t>      :  Bus output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7AC553B-0CC5-473A-99AA-84C8A7BB6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52" y="2309196"/>
            <a:ext cx="6753375" cy="19118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4.6	Three-State Buffers</a:t>
            </a:r>
          </a:p>
        </p:txBody>
      </p:sp>
      <p:sp>
        <p:nvSpPr>
          <p:cNvPr id="12291" name="Text Box 13"/>
          <p:cNvSpPr txBox="1">
            <a:spLocks noChangeArrowheads="1"/>
          </p:cNvSpPr>
          <p:nvPr/>
        </p:nvSpPr>
        <p:spPr bwMode="auto">
          <a:xfrm>
            <a:off x="1828800" y="1600201"/>
            <a:ext cx="45720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Gate Circuit with Added Buffer</a:t>
            </a:r>
          </a:p>
        </p:txBody>
      </p:sp>
      <p:pic>
        <p:nvPicPr>
          <p:cNvPr id="12292" name="Picture 14" descr="roth+f09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514601"/>
            <a:ext cx="4537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7608889" y="2636839"/>
            <a:ext cx="3815703" cy="707886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000">
                <a:solidFill>
                  <a:schemeClr val="tx2"/>
                </a:solidFill>
              </a:rPr>
              <a:t>The logic of the </a:t>
            </a:r>
            <a:r>
              <a:rPr kumimoji="0" lang="en-US" altLang="ko-KR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buffer </a:t>
            </a:r>
            <a:r>
              <a:rPr kumimoji="0" lang="en-US" altLang="ko-KR" sz="2000">
                <a:solidFill>
                  <a:schemeClr val="tx2"/>
                </a:solidFill>
              </a:rPr>
              <a:t>input and output are the same  (</a:t>
            </a:r>
            <a:r>
              <a:rPr kumimoji="0" lang="en-US" altLang="ko-KR" sz="2000" i="1">
                <a:solidFill>
                  <a:schemeClr val="tx2"/>
                </a:solidFill>
                <a:latin typeface="Times New Roman" panose="02020603050405020304" pitchFamily="18" charset="0"/>
              </a:rPr>
              <a:t>F = C</a:t>
            </a:r>
            <a:r>
              <a:rPr kumimoji="0" lang="en-US" altLang="ko-KR" sz="20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7617274" y="3429000"/>
            <a:ext cx="2808287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1800"/>
              <a:t>Buffer is used to </a:t>
            </a:r>
            <a:r>
              <a:rPr kumimoji="0" lang="en-US" altLang="ko-KR" sz="1800">
                <a:solidFill>
                  <a:schemeClr val="tx2"/>
                </a:solidFill>
              </a:rPr>
              <a:t>increase </a:t>
            </a:r>
            <a:r>
              <a:rPr kumimoji="0" lang="en-US" altLang="ko-KR" sz="1800">
                <a:solidFill>
                  <a:srgbClr val="FF0000"/>
                </a:solidFill>
              </a:rPr>
              <a:t>driving capability</a:t>
            </a:r>
          </a:p>
        </p:txBody>
      </p:sp>
      <p:sp>
        <p:nvSpPr>
          <p:cNvPr id="12295" name="Oval 17"/>
          <p:cNvSpPr>
            <a:spLocks noChangeArrowheads="1"/>
          </p:cNvSpPr>
          <p:nvPr/>
        </p:nvSpPr>
        <p:spPr bwMode="auto">
          <a:xfrm>
            <a:off x="4151314" y="2636838"/>
            <a:ext cx="865187" cy="792162"/>
          </a:xfrm>
          <a:prstGeom prst="ellipse">
            <a:avLst/>
          </a:prstGeom>
          <a:solidFill>
            <a:srgbClr val="FFFF99">
              <a:alpha val="16862"/>
            </a:srgbClr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4.6	Three-State Buffers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6393B29-8A97-4B72-8DAC-148A0B528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904472"/>
            <a:ext cx="4317485" cy="17596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27332F3-7171-4688-B967-8D642188C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988840"/>
            <a:ext cx="4111747" cy="159086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8488264-5E54-4E79-96B5-84B1065A6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28" y="4684545"/>
            <a:ext cx="3103635" cy="16226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4.6	Three-State Buffers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77143" y="1739975"/>
            <a:ext cx="2322513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Three-State Buffer</a:t>
            </a:r>
          </a:p>
        </p:txBody>
      </p:sp>
      <p:pic>
        <p:nvPicPr>
          <p:cNvPr id="13316" name="Picture 5" descr="roth+f09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994" y="2136850"/>
            <a:ext cx="7345362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3071688" y="4688309"/>
            <a:ext cx="74168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r>
              <a:rPr kumimoji="0" lang="en-US" altLang="ko-KR" sz="2000"/>
              <a:t>The output is enabled when </a:t>
            </a:r>
            <a:r>
              <a:rPr kumimoji="0" lang="en-US" altLang="ko-KR" sz="2000" b="1" i="1">
                <a:latin typeface="Times New Roman" panose="02020603050405020304" pitchFamily="18" charset="0"/>
              </a:rPr>
              <a:t>B</a:t>
            </a:r>
            <a:r>
              <a:rPr kumimoji="0" lang="en-US" altLang="ko-KR" sz="2000"/>
              <a:t> = 1, disabled when </a:t>
            </a:r>
            <a:r>
              <a:rPr kumimoji="0" lang="en-US" altLang="ko-KR" sz="2000" b="1" i="1">
                <a:latin typeface="Times New Roman" panose="02020603050405020304" pitchFamily="18" charset="0"/>
              </a:rPr>
              <a:t>B </a:t>
            </a:r>
            <a:r>
              <a:rPr kumimoji="0" lang="en-US" altLang="ko-KR" sz="2000"/>
              <a:t>= 0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77143" y="2240037"/>
            <a:ext cx="2322513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Tri-State Buffer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6741988" y="4112046"/>
            <a:ext cx="37465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b="1" i="1">
                <a:solidFill>
                  <a:srgbClr val="3333FF"/>
                </a:solidFill>
                <a:latin typeface="Times New Roman" panose="02020603050405020304" pitchFamily="18" charset="0"/>
              </a:rPr>
              <a:t>High-impedance</a:t>
            </a:r>
            <a:r>
              <a:rPr kumimoji="0" lang="en-US" altLang="ko-KR" sz="2000">
                <a:solidFill>
                  <a:srgbClr val="3333FF"/>
                </a:solidFill>
              </a:rPr>
              <a:t> (</a:t>
            </a:r>
            <a:r>
              <a:rPr kumimoji="0" lang="en-US" altLang="ko-KR" sz="2000" b="1" i="1">
                <a:solidFill>
                  <a:srgbClr val="3333FF"/>
                </a:solidFill>
                <a:latin typeface="Times New Roman" panose="02020603050405020304" pitchFamily="18" charset="0"/>
              </a:rPr>
              <a:t>Hi-Z</a:t>
            </a:r>
            <a:r>
              <a:rPr kumimoji="0" lang="en-US" altLang="ko-KR" sz="2000">
                <a:solidFill>
                  <a:srgbClr val="3333FF"/>
                </a:solidFill>
              </a:rPr>
              <a:t>) state</a:t>
            </a:r>
          </a:p>
        </p:txBody>
      </p:sp>
    </p:spTree>
    <p:extLst>
      <p:ext uri="{BB962C8B-B14F-4D97-AF65-F5344CB8AC3E}">
        <p14:creationId xmlns:p14="http://schemas.microsoft.com/office/powerpoint/2010/main" val="108676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4.6	Three-State Buffers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49149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Four Kinds of Three-State Buffers</a:t>
            </a:r>
          </a:p>
        </p:txBody>
      </p:sp>
      <p:pic>
        <p:nvPicPr>
          <p:cNvPr id="14340" name="Picture 4" descr="roth+f09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395538"/>
            <a:ext cx="8329612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670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08499"/>
              </p:ext>
            </p:extLst>
          </p:nvPr>
        </p:nvGraphicFramePr>
        <p:xfrm>
          <a:off x="1992314" y="4173538"/>
          <a:ext cx="1366837" cy="154831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    A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1    1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48" name="Text Box 31"/>
          <p:cNvSpPr txBox="1">
            <a:spLocks noChangeArrowheads="1"/>
          </p:cNvSpPr>
          <p:nvPr/>
        </p:nvSpPr>
        <p:spPr bwMode="auto">
          <a:xfrm>
            <a:off x="2566988" y="5876925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(a)</a:t>
            </a:r>
          </a:p>
        </p:txBody>
      </p:sp>
      <p:graphicFrame>
        <p:nvGraphicFramePr>
          <p:cNvPr id="156708" name="Group 36"/>
          <p:cNvGraphicFramePr>
            <a:graphicFrameLocks noGrp="1"/>
          </p:cNvGraphicFramePr>
          <p:nvPr/>
        </p:nvGraphicFramePr>
        <p:xfrm>
          <a:off x="4297364" y="4197350"/>
          <a:ext cx="1366837" cy="154831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    A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6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1    1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6" name="Text Box 51"/>
          <p:cNvSpPr txBox="1">
            <a:spLocks noChangeArrowheads="1"/>
          </p:cNvSpPr>
          <p:nvPr/>
        </p:nvSpPr>
        <p:spPr bwMode="auto">
          <a:xfrm>
            <a:off x="4872038" y="5900738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(b)</a:t>
            </a:r>
          </a:p>
        </p:txBody>
      </p:sp>
      <p:graphicFrame>
        <p:nvGraphicFramePr>
          <p:cNvPr id="156724" name="Group 52"/>
          <p:cNvGraphicFramePr>
            <a:graphicFrameLocks noGrp="1"/>
          </p:cNvGraphicFramePr>
          <p:nvPr/>
        </p:nvGraphicFramePr>
        <p:xfrm>
          <a:off x="6456364" y="4173538"/>
          <a:ext cx="1366837" cy="154831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    A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6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1    1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64" name="Text Box 67"/>
          <p:cNvSpPr txBox="1">
            <a:spLocks noChangeArrowheads="1"/>
          </p:cNvSpPr>
          <p:nvPr/>
        </p:nvSpPr>
        <p:spPr bwMode="auto">
          <a:xfrm>
            <a:off x="6958013" y="5876925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(c)</a:t>
            </a:r>
          </a:p>
        </p:txBody>
      </p:sp>
      <p:graphicFrame>
        <p:nvGraphicFramePr>
          <p:cNvPr id="156740" name="Group 68"/>
          <p:cNvGraphicFramePr>
            <a:graphicFrameLocks noGrp="1"/>
          </p:cNvGraphicFramePr>
          <p:nvPr/>
        </p:nvGraphicFramePr>
        <p:xfrm>
          <a:off x="8688389" y="4197350"/>
          <a:ext cx="1366837" cy="154831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    A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6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1    1</a:t>
                      </a:r>
                    </a:p>
                  </a:txBody>
                  <a:tcPr marT="45703" marB="4570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72" name="Text Box 83"/>
          <p:cNvSpPr txBox="1">
            <a:spLocks noChangeArrowheads="1"/>
          </p:cNvSpPr>
          <p:nvPr/>
        </p:nvSpPr>
        <p:spPr bwMode="auto">
          <a:xfrm>
            <a:off x="9263063" y="5900738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(d)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4.6	Three-State Buffers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58674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Data Selection Using Three-State Buffers</a:t>
            </a:r>
          </a:p>
        </p:txBody>
      </p:sp>
      <p:pic>
        <p:nvPicPr>
          <p:cNvPr id="15364" name="Picture 4" descr="roth+f09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19" y="2574201"/>
            <a:ext cx="7062787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3581400" y="5486401"/>
            <a:ext cx="2667000" cy="366713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/>
            <a:endParaRPr kumimoji="0" lang="ko-KR" altLang="ko-KR" sz="1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6" name="Object 6"/>
              <p:cNvSpPr txBox="1"/>
              <p:nvPr/>
            </p:nvSpPr>
            <p:spPr bwMode="auto">
              <a:xfrm>
                <a:off x="3810000" y="5437188"/>
                <a:ext cx="2209800" cy="43021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53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5437188"/>
                <a:ext cx="2209800" cy="430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70A72B14-D5F9-48D2-960B-D45FBDF200B2}"/>
              </a:ext>
            </a:extLst>
          </p:cNvPr>
          <p:cNvSpPr/>
          <p:nvPr/>
        </p:nvSpPr>
        <p:spPr>
          <a:xfrm>
            <a:off x="7754619" y="2780928"/>
            <a:ext cx="288032" cy="396875"/>
          </a:xfrm>
          <a:prstGeom prst="roundRect">
            <a:avLst/>
          </a:prstGeom>
          <a:solidFill>
            <a:srgbClr val="00B05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F9A276FB-1AE0-4DC6-934F-653F63BAF7C7}"/>
              </a:ext>
            </a:extLst>
          </p:cNvPr>
          <p:cNvSpPr/>
          <p:nvPr/>
        </p:nvSpPr>
        <p:spPr>
          <a:xfrm>
            <a:off x="7754619" y="4199325"/>
            <a:ext cx="288032" cy="396875"/>
          </a:xfrm>
          <a:prstGeom prst="roundRect">
            <a:avLst/>
          </a:prstGeom>
          <a:solidFill>
            <a:srgbClr val="00B05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50C8E85-29E5-46DD-96FD-37B410CF9CF9}"/>
              </a:ext>
            </a:extLst>
          </p:cNvPr>
          <p:cNvSpPr/>
          <p:nvPr/>
        </p:nvSpPr>
        <p:spPr>
          <a:xfrm>
            <a:off x="8122163" y="5291146"/>
            <a:ext cx="288032" cy="396875"/>
          </a:xfrm>
          <a:prstGeom prst="roundRect">
            <a:avLst/>
          </a:prstGeom>
          <a:solidFill>
            <a:srgbClr val="00B05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4.6	Three-State Buffers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53340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Circuit with Two Three-State Buffers</a:t>
            </a:r>
          </a:p>
        </p:txBody>
      </p:sp>
      <p:pic>
        <p:nvPicPr>
          <p:cNvPr id="16388" name="Picture 4" descr="roth+f09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2338388"/>
            <a:ext cx="3033713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8813" name="Group 93"/>
          <p:cNvGraphicFramePr>
            <a:graphicFrameLocks noGrp="1"/>
          </p:cNvGraphicFramePr>
          <p:nvPr/>
        </p:nvGraphicFramePr>
        <p:xfrm>
          <a:off x="6169025" y="3141663"/>
          <a:ext cx="3455988" cy="1841500"/>
        </p:xfrm>
        <a:graphic>
          <a:graphicData uri="http://schemas.openxmlformats.org/drawingml/2006/table">
            <a:tbl>
              <a:tblPr/>
              <a:tblGrid>
                <a:gridCol w="6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8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S1</a:t>
                      </a:r>
                    </a:p>
                  </a:txBody>
                  <a:tcPr marT="45733" marB="4573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S2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439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  </a:t>
                      </a:r>
                    </a:p>
                  </a:txBody>
                  <a:tcPr marT="45733" marB="45733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Z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2" name="Rectangle 92"/>
          <p:cNvSpPr>
            <a:spLocks noChangeArrowheads="1"/>
          </p:cNvSpPr>
          <p:nvPr/>
        </p:nvSpPr>
        <p:spPr bwMode="auto">
          <a:xfrm>
            <a:off x="6672263" y="5300663"/>
            <a:ext cx="1363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Times New Roman" panose="02020603050405020304" pitchFamily="18" charset="0"/>
              </a:rPr>
              <a:t>X</a:t>
            </a:r>
            <a:r>
              <a:rPr lang="en-US" altLang="ko-KR">
                <a:latin typeface="굴림" panose="020B0600000101010101" pitchFamily="50" charset="-127"/>
              </a:rPr>
              <a:t> </a:t>
            </a:r>
            <a:r>
              <a:rPr lang="en-US" altLang="ko-KR">
                <a:latin typeface="Times New Roman" panose="02020603050405020304" pitchFamily="18" charset="0"/>
              </a:rPr>
              <a:t>= Unknown</a:t>
            </a:r>
          </a:p>
        </p:txBody>
      </p:sp>
      <p:sp>
        <p:nvSpPr>
          <p:cNvPr id="16403" name="Text Box 94"/>
          <p:cNvSpPr txBox="1">
            <a:spLocks noChangeArrowheads="1"/>
          </p:cNvSpPr>
          <p:nvPr/>
        </p:nvSpPr>
        <p:spPr bwMode="auto">
          <a:xfrm>
            <a:off x="4583113" y="3213100"/>
            <a:ext cx="455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9900"/>
                </a:solidFill>
                <a:latin typeface="Times New Roman" panose="02020603050405020304" pitchFamily="18" charset="0"/>
              </a:rPr>
              <a:t>S1</a:t>
            </a:r>
          </a:p>
        </p:txBody>
      </p:sp>
      <p:sp>
        <p:nvSpPr>
          <p:cNvPr id="16404" name="Text Box 95"/>
          <p:cNvSpPr txBox="1">
            <a:spLocks noChangeArrowheads="1"/>
          </p:cNvSpPr>
          <p:nvPr/>
        </p:nvSpPr>
        <p:spPr bwMode="auto">
          <a:xfrm>
            <a:off x="4511676" y="5229225"/>
            <a:ext cx="4555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000">
                <a:solidFill>
                  <a:srgbClr val="009900"/>
                </a:solidFill>
                <a:latin typeface="Times New Roman" panose="02020603050405020304" pitchFamily="18" charset="0"/>
              </a:rPr>
              <a:t>S2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B18CDAF-4800-453D-B3CD-196FE7245783}"/>
              </a:ext>
            </a:extLst>
          </p:cNvPr>
          <p:cNvSpPr/>
          <p:nvPr/>
        </p:nvSpPr>
        <p:spPr>
          <a:xfrm>
            <a:off x="6384231" y="4715221"/>
            <a:ext cx="3096318" cy="238125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6AE5436-E623-4D36-B39F-9D5B660E5A9F}"/>
              </a:ext>
            </a:extLst>
          </p:cNvPr>
          <p:cNvSpPr/>
          <p:nvPr/>
        </p:nvSpPr>
        <p:spPr>
          <a:xfrm>
            <a:off x="9155139" y="3468067"/>
            <a:ext cx="305531" cy="1485279"/>
          </a:xfrm>
          <a:prstGeom prst="roundRect">
            <a:avLst/>
          </a:prstGeom>
          <a:solidFill>
            <a:srgbClr val="FFFF00">
              <a:alpha val="20000"/>
            </a:srgb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oth+f09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743200"/>
            <a:ext cx="7345363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4.6	Three-State Buffers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67056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4-Bit Adder with Four Sources for </a:t>
            </a:r>
            <a:r>
              <a:rPr kumimoji="0" lang="en-US" altLang="ko-KR" sz="2000" b="1" i="1">
                <a:latin typeface="Times New Roman" panose="02020603050405020304" pitchFamily="18" charset="0"/>
              </a:rPr>
              <a:t>One</a:t>
            </a:r>
            <a:r>
              <a:rPr kumimoji="0" lang="en-US" altLang="ko-KR" sz="2000"/>
              <a:t> Operand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4440238" y="5516563"/>
            <a:ext cx="1403350" cy="3365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en-US" altLang="ko-KR">
                <a:solidFill>
                  <a:schemeClr val="tx2"/>
                </a:solidFill>
              </a:rPr>
              <a:t>Four Sources</a:t>
            </a:r>
          </a:p>
        </p:txBody>
      </p:sp>
      <p:sp>
        <p:nvSpPr>
          <p:cNvPr id="17414" name="AutoShape 9"/>
          <p:cNvSpPr>
            <a:spLocks/>
          </p:cNvSpPr>
          <p:nvPr/>
        </p:nvSpPr>
        <p:spPr bwMode="auto">
          <a:xfrm rot="16200000" flipV="1">
            <a:off x="5016501" y="3355976"/>
            <a:ext cx="287337" cy="3744912"/>
          </a:xfrm>
          <a:prstGeom prst="leftBrace">
            <a:avLst>
              <a:gd name="adj1" fmla="val 1086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4.6	Three-State Buffers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72390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Integrated Circuit with Bi-Directional Input/Output Pin</a:t>
            </a:r>
          </a:p>
        </p:txBody>
      </p:sp>
      <p:pic>
        <p:nvPicPr>
          <p:cNvPr id="18436" name="Picture 5" descr="roth+f09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2636838"/>
            <a:ext cx="68421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4.7	Decoders and Encoders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35052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3-to-8 Line Decoder</a:t>
            </a:r>
          </a:p>
        </p:txBody>
      </p:sp>
      <p:pic>
        <p:nvPicPr>
          <p:cNvPr id="19460" name="Picture 5" descr="roth+f09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640014"/>
            <a:ext cx="3600450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003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51980"/>
              </p:ext>
            </p:extLst>
          </p:nvPr>
        </p:nvGraphicFramePr>
        <p:xfrm>
          <a:off x="6672263" y="2713039"/>
          <a:ext cx="3600450" cy="2796161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2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  b  c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9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1  1  1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981200" y="444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Quine-McCluskey Method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623145" y="1706563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ko-KR" altLang="ko-KR"/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26294" y="1916114"/>
            <a:ext cx="11358338" cy="1158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>
                <a:latin typeface="Arial" charset="0"/>
              </a:rPr>
              <a:t>Used when the number of variables is large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>
                <a:latin typeface="Arial" charset="0"/>
              </a:rPr>
              <a:t>Provides </a:t>
            </a:r>
            <a:r>
              <a:rPr lang="en-US" altLang="ko-KR" i="1" dirty="0">
                <a:solidFill>
                  <a:srgbClr val="3333FF"/>
                </a:solidFill>
                <a:latin typeface="Arial" charset="0"/>
              </a:rPr>
              <a:t>systematic simplification procedure</a:t>
            </a:r>
            <a:r>
              <a:rPr lang="en-US" altLang="ko-KR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altLang="ko-KR" dirty="0">
                <a:latin typeface="Arial" charset="0"/>
              </a:rPr>
              <a:t>which can be readily programmed for a digital computer.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91344" y="1479551"/>
            <a:ext cx="31051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charset="0"/>
              </a:rPr>
              <a:t>Quine-McCluskey Method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26294" y="4024520"/>
            <a:ext cx="11358338" cy="1785104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>
                <a:solidFill>
                  <a:srgbClr val="3333FF"/>
                </a:solidFill>
                <a:latin typeface="Arial" charset="0"/>
              </a:rPr>
              <a:t>Eliminate</a:t>
            </a:r>
            <a:r>
              <a:rPr lang="en-US" altLang="ko-KR" dirty="0">
                <a:latin typeface="Arial" charset="0"/>
              </a:rPr>
              <a:t> as many </a:t>
            </a:r>
            <a:r>
              <a:rPr lang="en-US" altLang="ko-KR" dirty="0">
                <a:solidFill>
                  <a:srgbClr val="3333FF"/>
                </a:solidFill>
                <a:latin typeface="Arial" charset="0"/>
              </a:rPr>
              <a:t>literals</a:t>
            </a:r>
            <a:r>
              <a:rPr lang="en-US" altLang="ko-KR" dirty="0">
                <a:latin typeface="Arial" charset="0"/>
              </a:rPr>
              <a:t> as possible from each term by systematically applying the theorem</a:t>
            </a:r>
          </a:p>
          <a:p>
            <a:pPr>
              <a:spcBef>
                <a:spcPct val="50000"/>
              </a:spcBef>
            </a:pPr>
            <a:r>
              <a:rPr lang="en-US" altLang="ko-KR" dirty="0">
                <a:latin typeface="Arial" charset="0"/>
              </a:rPr>
              <a:t>	  </a:t>
            </a:r>
            <a:r>
              <a:rPr lang="en-US" altLang="ko-KR" i="1" dirty="0">
                <a:solidFill>
                  <a:srgbClr val="C00000"/>
                </a:solidFill>
                <a:latin typeface="Times New Roman" pitchFamily="18" charset="0"/>
              </a:rPr>
              <a:t>XY </a:t>
            </a:r>
            <a:r>
              <a:rPr lang="en-US" altLang="ko-KR" dirty="0">
                <a:solidFill>
                  <a:srgbClr val="C00000"/>
                </a:solidFill>
                <a:latin typeface="Times New Roman" pitchFamily="18" charset="0"/>
              </a:rPr>
              <a:t>+ </a:t>
            </a:r>
            <a:r>
              <a:rPr lang="en-US" altLang="ko-KR" i="1" dirty="0">
                <a:solidFill>
                  <a:srgbClr val="C00000"/>
                </a:solidFill>
                <a:latin typeface="Times New Roman" pitchFamily="18" charset="0"/>
              </a:rPr>
              <a:t>XY’ = X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charset="0"/>
              </a:rPr>
              <a:t>The resulting terms are called </a:t>
            </a:r>
            <a:r>
              <a:rPr lang="en-US" altLang="ko-KR" i="1" dirty="0">
                <a:solidFill>
                  <a:srgbClr val="3333FF"/>
                </a:solidFill>
                <a:latin typeface="Arial" charset="0"/>
              </a:rPr>
              <a:t>prime </a:t>
            </a:r>
            <a:r>
              <a:rPr lang="en-US" altLang="ko-KR" i="1" dirty="0" err="1">
                <a:solidFill>
                  <a:srgbClr val="3333FF"/>
                </a:solidFill>
                <a:latin typeface="Arial" charset="0"/>
              </a:rPr>
              <a:t>implicants</a:t>
            </a:r>
            <a:endParaRPr lang="en-US" altLang="ko-KR" i="1" dirty="0">
              <a:solidFill>
                <a:srgbClr val="3333FF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>
                <a:latin typeface="Arial" charset="0"/>
              </a:rPr>
              <a:t>Use an implicant chart to select a </a:t>
            </a:r>
            <a:r>
              <a:rPr lang="en-US" altLang="ko-KR" i="1" dirty="0">
                <a:solidFill>
                  <a:srgbClr val="3333FF"/>
                </a:solidFill>
                <a:latin typeface="Arial" charset="0"/>
              </a:rPr>
              <a:t>minimum set of prime implicants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191344" y="3587751"/>
            <a:ext cx="25701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dirty="0">
                <a:latin typeface="Arial" charset="0"/>
              </a:rPr>
              <a:t>Reduction Procedure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4.7	Decoders and Encoders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51384" y="1303933"/>
            <a:ext cx="3816424" cy="40011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dirty="0"/>
              <a:t>4-to-10 Line Decoder (74LS42)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6F13DAC-333C-4865-B341-EC86BE3A8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916832"/>
            <a:ext cx="8409992" cy="418011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4.7	Decoders and Encoders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6577547-1D29-47BE-B277-FA9655B3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463363"/>
            <a:ext cx="5760640" cy="286327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E0AA988-8150-4080-8486-83C8FCB6F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485133"/>
            <a:ext cx="4915591" cy="4680171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AE1D923D-EDA6-4A71-812D-F4C8F329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303933"/>
            <a:ext cx="3816424" cy="40011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dirty="0"/>
              <a:t>4-to-10 Line Decoder (74LS42)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4.7	Decoders and Encoders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38100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8-to-3 Priority Encoder</a:t>
            </a:r>
          </a:p>
        </p:txBody>
      </p:sp>
      <p:pic>
        <p:nvPicPr>
          <p:cNvPr id="23556" name="Picture 4" descr="roth+f09-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646363"/>
            <a:ext cx="280828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2277" name="Group 245"/>
          <p:cNvGraphicFramePr>
            <a:graphicFrameLocks noGrp="1"/>
          </p:cNvGraphicFramePr>
          <p:nvPr/>
        </p:nvGraphicFramePr>
        <p:xfrm>
          <a:off x="5880100" y="2543176"/>
          <a:ext cx="4305300" cy="3109913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33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4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5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6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y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7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d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X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T="45726" marB="4572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4.8	Read-Only Memories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92956" y="1465263"/>
            <a:ext cx="3979863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An 8-Word x 4-Bit ROM</a:t>
            </a:r>
          </a:p>
        </p:txBody>
      </p:sp>
      <p:pic>
        <p:nvPicPr>
          <p:cNvPr id="24580" name="Picture 4" descr="roth+f09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789238"/>
            <a:ext cx="34559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3215" name="Group 159"/>
          <p:cNvGraphicFramePr>
            <a:graphicFrameLocks noGrp="1"/>
          </p:cNvGraphicFramePr>
          <p:nvPr/>
        </p:nvGraphicFramePr>
        <p:xfrm>
          <a:off x="5880101" y="2349500"/>
          <a:ext cx="3152785" cy="2816794"/>
        </p:xfrm>
        <a:graphic>
          <a:graphicData uri="http://schemas.openxmlformats.org/drawingml/2006/table">
            <a:tbl>
              <a:tblPr/>
              <a:tblGrid>
                <a:gridCol w="390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2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3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1422" marR="91422"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02" name="Text Box 86"/>
          <p:cNvSpPr txBox="1">
            <a:spLocks noChangeArrowheads="1"/>
          </p:cNvSpPr>
          <p:nvPr/>
        </p:nvSpPr>
        <p:spPr bwMode="auto">
          <a:xfrm>
            <a:off x="2782888" y="5540375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latin typeface="Times New Roman" panose="02020603050405020304" pitchFamily="18" charset="0"/>
              </a:rPr>
              <a:t>(a)  Block diagram</a:t>
            </a:r>
          </a:p>
        </p:txBody>
      </p:sp>
      <p:sp>
        <p:nvSpPr>
          <p:cNvPr id="24603" name="Text Box 87"/>
          <p:cNvSpPr txBox="1">
            <a:spLocks noChangeArrowheads="1"/>
          </p:cNvSpPr>
          <p:nvPr/>
        </p:nvSpPr>
        <p:spPr bwMode="auto">
          <a:xfrm>
            <a:off x="6289675" y="5516563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(b)  Truth table for ROM</a:t>
            </a:r>
          </a:p>
        </p:txBody>
      </p:sp>
      <p:sp>
        <p:nvSpPr>
          <p:cNvPr id="24604" name="AutoShape 122"/>
          <p:cNvSpPr>
            <a:spLocks/>
          </p:cNvSpPr>
          <p:nvPr/>
        </p:nvSpPr>
        <p:spPr bwMode="auto">
          <a:xfrm>
            <a:off x="8893175" y="2924175"/>
            <a:ext cx="215900" cy="2160588"/>
          </a:xfrm>
          <a:prstGeom prst="rightBrace">
            <a:avLst>
              <a:gd name="adj1" fmla="val 83395"/>
              <a:gd name="adj2" fmla="val 50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4605" name="Text Box 123"/>
          <p:cNvSpPr txBox="1">
            <a:spLocks noChangeArrowheads="1"/>
          </p:cNvSpPr>
          <p:nvPr/>
        </p:nvSpPr>
        <p:spPr bwMode="auto">
          <a:xfrm>
            <a:off x="9120188" y="3409950"/>
            <a:ext cx="14398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typical data stored in ROM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(2</a:t>
            </a:r>
            <a:r>
              <a:rPr lang="en-US" altLang="ko-KR" baseline="30000">
                <a:latin typeface="Times New Roman" panose="02020603050405020304" pitchFamily="18" charset="0"/>
              </a:rPr>
              <a:t>3 </a:t>
            </a:r>
            <a:r>
              <a:rPr lang="en-US" altLang="ko-KR">
                <a:latin typeface="Times New Roman" panose="02020603050405020304" pitchFamily="18" charset="0"/>
              </a:rPr>
              <a:t>words of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Times New Roman" panose="02020603050405020304" pitchFamily="18" charset="0"/>
              </a:rPr>
              <a:t>4bits each)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4.8	Read-Only Memories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51384" y="1569951"/>
            <a:ext cx="67818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dirty="0"/>
              <a:t>Read-Only Memory with </a:t>
            </a:r>
            <a:r>
              <a:rPr kumimoji="0" lang="en-US" altLang="ko-KR" sz="2000" i="1" dirty="0">
                <a:solidFill>
                  <a:srgbClr val="3333FF"/>
                </a:solidFill>
              </a:rPr>
              <a:t>n</a:t>
            </a:r>
            <a:r>
              <a:rPr kumimoji="0" lang="en-US" altLang="ko-KR" sz="2000" dirty="0"/>
              <a:t> Inputs and </a:t>
            </a:r>
            <a:r>
              <a:rPr kumimoji="0" lang="en-US" altLang="ko-KR" sz="2000" i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kumimoji="0" lang="en-US" altLang="ko-KR" sz="2000" dirty="0"/>
              <a:t> Outputs</a:t>
            </a:r>
          </a:p>
        </p:txBody>
      </p:sp>
      <p:pic>
        <p:nvPicPr>
          <p:cNvPr id="25604" name="Picture 4" descr="roth+f09-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788340"/>
            <a:ext cx="2592387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5275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52909"/>
              </p:ext>
            </p:extLst>
          </p:nvPr>
        </p:nvGraphicFramePr>
        <p:xfrm>
          <a:off x="4079776" y="2183363"/>
          <a:ext cx="3722697" cy="4163588"/>
        </p:xfrm>
        <a:graphic>
          <a:graphicData uri="http://schemas.openxmlformats.org/drawingml/2006/table">
            <a:tbl>
              <a:tblPr/>
              <a:tblGrid>
                <a:gridCol w="55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3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39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64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n</a:t>
                      </a: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  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Variables</a:t>
                      </a:r>
                    </a:p>
                  </a:txBody>
                  <a:tcPr marL="91424" marR="91424"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m</a:t>
                      </a:r>
                      <a:r>
                        <a:rPr kumimoji="0" lang="en-US" altLang="ko-KR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output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Variables</a:t>
                      </a:r>
                    </a:p>
                  </a:txBody>
                  <a:tcPr marL="91424" marR="9142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3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91424" marR="91424"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4" marR="9142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111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 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· ·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·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101</a:t>
                      </a:r>
                    </a:p>
                  </a:txBody>
                  <a:tcPr marL="91424" marR="91424"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18" name="AutoShape 172"/>
          <p:cNvSpPr>
            <a:spLocks/>
          </p:cNvSpPr>
          <p:nvPr/>
        </p:nvSpPr>
        <p:spPr bwMode="auto">
          <a:xfrm>
            <a:off x="7802473" y="3068960"/>
            <a:ext cx="223286" cy="3024336"/>
          </a:xfrm>
          <a:prstGeom prst="rightBrace">
            <a:avLst>
              <a:gd name="adj1" fmla="val 108395"/>
              <a:gd name="adj2" fmla="val 50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5619" name="Text Box 173"/>
          <p:cNvSpPr txBox="1">
            <a:spLocks noChangeArrowheads="1"/>
          </p:cNvSpPr>
          <p:nvPr/>
        </p:nvSpPr>
        <p:spPr bwMode="auto">
          <a:xfrm>
            <a:off x="8267505" y="3789040"/>
            <a:ext cx="337311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dirty="0">
                <a:latin typeface="Times New Roman" panose="02020603050405020304" pitchFamily="18" charset="0"/>
              </a:rPr>
              <a:t>typical data array stored in ROM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800" dirty="0">
                <a:latin typeface="Times New Roman" panose="02020603050405020304" pitchFamily="18" charset="0"/>
              </a:rPr>
              <a:t>(2</a:t>
            </a:r>
            <a:r>
              <a:rPr lang="en-US" altLang="ko-KR" sz="1800" b="1" i="1" baseline="30000" dirty="0">
                <a:solidFill>
                  <a:srgbClr val="3333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ko-KR" sz="1800" baseline="30000" dirty="0">
                <a:latin typeface="Times New Roman" panose="02020603050405020304" pitchFamily="18" charset="0"/>
              </a:rPr>
              <a:t> </a:t>
            </a:r>
            <a:r>
              <a:rPr lang="en-US" altLang="ko-KR" sz="1800" dirty="0">
                <a:latin typeface="Times New Roman" panose="02020603050405020304" pitchFamily="18" charset="0"/>
              </a:rPr>
              <a:t>words of </a:t>
            </a:r>
            <a:r>
              <a:rPr kumimoji="0" lang="en-US" altLang="ko-KR" sz="18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ko-KR" sz="1800" dirty="0">
                <a:latin typeface="Times New Roman" panose="02020603050405020304" pitchFamily="18" charset="0"/>
              </a:rPr>
              <a:t> bits each)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4.8	Read-Only Memories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35360" y="1443831"/>
            <a:ext cx="3979863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An 8-Word x 4-Bit ROM</a:t>
            </a:r>
          </a:p>
        </p:txBody>
      </p:sp>
      <p:pic>
        <p:nvPicPr>
          <p:cNvPr id="24580" name="Picture 4" descr="roth+f09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8" y="2418213"/>
            <a:ext cx="2919476" cy="200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3215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85121"/>
              </p:ext>
            </p:extLst>
          </p:nvPr>
        </p:nvGraphicFramePr>
        <p:xfrm>
          <a:off x="3549915" y="2178601"/>
          <a:ext cx="3152785" cy="2816794"/>
        </p:xfrm>
        <a:graphic>
          <a:graphicData uri="http://schemas.openxmlformats.org/drawingml/2006/table">
            <a:tbl>
              <a:tblPr/>
              <a:tblGrid>
                <a:gridCol w="390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20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33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</a:t>
                      </a:r>
                    </a:p>
                  </a:txBody>
                  <a:tcPr marL="91422" marR="91422"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B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C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2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3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29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</a:endParaRPr>
                    </a:p>
                  </a:txBody>
                  <a:tcPr marL="91422" marR="91422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</a:txBody>
                  <a:tcPr marL="91422" marR="91422"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03" name="Text Box 87"/>
          <p:cNvSpPr txBox="1">
            <a:spLocks noChangeArrowheads="1"/>
          </p:cNvSpPr>
          <p:nvPr/>
        </p:nvSpPr>
        <p:spPr bwMode="auto">
          <a:xfrm>
            <a:off x="3865832" y="5231335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latin typeface="Times New Roman" panose="02020603050405020304" pitchFamily="18" charset="0"/>
              </a:rPr>
              <a:t>(b)  Truth table for ROM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C8ECBBD-4EB1-48E2-95EF-30761A29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57" y="1523749"/>
            <a:ext cx="42672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Equivalent OR Gate for </a:t>
            </a:r>
            <a:r>
              <a:rPr kumimoji="0" lang="en-US" altLang="ko-KR" sz="2000" i="1"/>
              <a:t>F</a:t>
            </a:r>
            <a:r>
              <a:rPr kumimoji="0" lang="en-US" altLang="ko-KR" sz="2000" baseline="-25000"/>
              <a:t>0</a:t>
            </a:r>
          </a:p>
        </p:txBody>
      </p:sp>
      <p:pic>
        <p:nvPicPr>
          <p:cNvPr id="11" name="Picture 4" descr="roth+f09-21">
            <a:extLst>
              <a:ext uri="{FF2B5EF4-FFF2-40B4-BE49-F238E27FC236}">
                <a16:creationId xmlns:a16="http://schemas.microsoft.com/office/drawing/2014/main" id="{3ACE3C41-F39E-4B8D-A75F-52B92DAB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77" y="3883034"/>
            <a:ext cx="3694077" cy="134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398F7765-2AB8-406C-AC2C-A88872F8DBDC}"/>
                  </a:ext>
                </a:extLst>
              </p:cNvPr>
              <p:cNvSpPr txBox="1"/>
              <p:nvPr/>
            </p:nvSpPr>
            <p:spPr bwMode="auto">
              <a:xfrm>
                <a:off x="7644717" y="2780928"/>
                <a:ext cx="4067907" cy="814748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(0,1,4,6)=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′+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ko-KR" altLang="en-US"/>
              </a:p>
            </p:txBody>
          </p:sp>
        </mc:Choice>
        <mc:Fallback xmlns=""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398F7765-2AB8-406C-AC2C-A88872F8D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4717" y="2780928"/>
                <a:ext cx="4067907" cy="8147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827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88913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4.8	Read-Only Memories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911424" y="1551563"/>
            <a:ext cx="7382149" cy="37548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800" dirty="0"/>
              <a:t>Types of ROMs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sz="2800" dirty="0"/>
              <a:t>Mask ROM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sz="2800" dirty="0"/>
              <a:t>Programmable ROM 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sz="2800" dirty="0"/>
              <a:t>Electrically Erasable Programmable ROM</a:t>
            </a:r>
          </a:p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ko-KR" sz="2800" dirty="0"/>
              <a:t>Flash Memory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ko-KR" sz="28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0086F96-7B72-4F91-BEE0-5A668828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64" y="1612453"/>
            <a:ext cx="2793776" cy="152260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28800" y="1600201"/>
            <a:ext cx="54102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Programmable Logic Array (PLA)</a:t>
            </a:r>
            <a:r>
              <a:rPr kumimoji="0" lang="en-US" altLang="ko-KR"/>
              <a:t> </a:t>
            </a:r>
            <a:r>
              <a:rPr kumimoji="0" lang="en-US" altLang="ko-KR" sz="2000"/>
              <a:t>Structure</a:t>
            </a:r>
          </a:p>
        </p:txBody>
      </p:sp>
      <p:pic>
        <p:nvPicPr>
          <p:cNvPr id="32772" name="Picture 6" descr="roth+f09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465388"/>
            <a:ext cx="4983162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2332038" y="2032000"/>
            <a:ext cx="4659312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/>
              <a:t>Both </a:t>
            </a:r>
            <a:r>
              <a:rPr lang="en-US" altLang="ko-KR" dirty="0">
                <a:solidFill>
                  <a:srgbClr val="3333FF"/>
                </a:solidFill>
              </a:rPr>
              <a:t>AND</a:t>
            </a:r>
            <a:r>
              <a:rPr lang="en-US" altLang="ko-KR" dirty="0"/>
              <a:t> array and </a:t>
            </a:r>
            <a:r>
              <a:rPr lang="en-US" altLang="ko-KR" dirty="0">
                <a:solidFill>
                  <a:srgbClr val="3333FF"/>
                </a:solidFill>
              </a:rPr>
              <a:t>OR</a:t>
            </a:r>
            <a:r>
              <a:rPr lang="en-US" altLang="ko-KR" dirty="0"/>
              <a:t> array are </a:t>
            </a:r>
            <a:r>
              <a:rPr lang="en-US" altLang="ko-KR" dirty="0">
                <a:solidFill>
                  <a:srgbClr val="3333FF"/>
                </a:solidFill>
              </a:rPr>
              <a:t>programmable</a:t>
            </a:r>
            <a:r>
              <a:rPr lang="en-US" altLang="ko-KR" dirty="0"/>
              <a:t>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32E675F-809D-4829-B0E3-8979FABEE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88913"/>
            <a:ext cx="11593287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4.9	Programmable Logic Devices (PLD)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188913"/>
            <a:ext cx="11593287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4.9	Programmable Logic Devices (PLD)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47850" y="1484314"/>
            <a:ext cx="4122738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Programmable Array Logic (PAL)</a:t>
            </a:r>
            <a:endParaRPr kumimoji="0" lang="en-US" altLang="ko-KR" sz="2000" baseline="-25000">
              <a:solidFill>
                <a:schemeClr val="tx2"/>
              </a:solidFill>
            </a:endParaRP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2351089" y="1916113"/>
            <a:ext cx="472598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 dirty="0">
                <a:solidFill>
                  <a:srgbClr val="FF0000"/>
                </a:solidFill>
              </a:rPr>
              <a:t>AND</a:t>
            </a:r>
            <a:r>
              <a:rPr lang="en-US" altLang="ko-KR" i="1" dirty="0"/>
              <a:t> array is </a:t>
            </a:r>
            <a:r>
              <a:rPr lang="en-US" altLang="ko-KR" i="1" dirty="0">
                <a:solidFill>
                  <a:srgbClr val="FF0000"/>
                </a:solidFill>
              </a:rPr>
              <a:t>programmable</a:t>
            </a:r>
            <a:r>
              <a:rPr lang="en-US" altLang="ko-KR" dirty="0"/>
              <a:t> and </a:t>
            </a:r>
            <a:r>
              <a:rPr lang="en-US" altLang="ko-KR" i="1" dirty="0">
                <a:solidFill>
                  <a:srgbClr val="3333FF"/>
                </a:solidFill>
              </a:rPr>
              <a:t>OR </a:t>
            </a:r>
            <a:r>
              <a:rPr lang="en-US" altLang="ko-KR" i="1" dirty="0"/>
              <a:t>array is </a:t>
            </a:r>
            <a:r>
              <a:rPr lang="en-US" altLang="ko-KR" i="1" dirty="0">
                <a:solidFill>
                  <a:srgbClr val="3333FF"/>
                </a:solidFill>
              </a:rPr>
              <a:t>fixed</a:t>
            </a:r>
            <a:r>
              <a:rPr lang="en-US" altLang="ko-KR" dirty="0"/>
              <a:t>.</a:t>
            </a:r>
          </a:p>
        </p:txBody>
      </p:sp>
      <p:grpSp>
        <p:nvGrpSpPr>
          <p:cNvPr id="37893" name="Group 13"/>
          <p:cNvGrpSpPr>
            <a:grpSpLocks/>
          </p:cNvGrpSpPr>
          <p:nvPr/>
        </p:nvGrpSpPr>
        <p:grpSpPr bwMode="auto">
          <a:xfrm>
            <a:off x="2855914" y="2636838"/>
            <a:ext cx="5400675" cy="3852862"/>
            <a:chOff x="839" y="1661"/>
            <a:chExt cx="3402" cy="2427"/>
          </a:xfrm>
        </p:grpSpPr>
        <p:pic>
          <p:nvPicPr>
            <p:cNvPr id="37894" name="Picture 11" descr="roth+f09-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661"/>
              <a:ext cx="3402" cy="2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5" name="Text Box 12"/>
            <p:cNvSpPr txBox="1">
              <a:spLocks noChangeArrowheads="1"/>
            </p:cNvSpPr>
            <p:nvPr/>
          </p:nvSpPr>
          <p:spPr bwMode="auto">
            <a:xfrm>
              <a:off x="2744" y="1683"/>
              <a:ext cx="419" cy="25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sz="2000"/>
                <a:t>PAL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51384" y="1484314"/>
            <a:ext cx="4122738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Programmable Array Logic (PAL)</a:t>
            </a:r>
            <a:endParaRPr kumimoji="0" lang="en-US" altLang="ko-KR" sz="2000" baseline="-25000">
              <a:solidFill>
                <a:schemeClr val="tx2"/>
              </a:solidFill>
            </a:endParaRP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775348" y="2781300"/>
            <a:ext cx="6697435" cy="3384550"/>
            <a:chOff x="768" y="1584"/>
            <a:chExt cx="4416" cy="2035"/>
          </a:xfrm>
        </p:grpSpPr>
        <p:pic>
          <p:nvPicPr>
            <p:cNvPr id="38918" name="Picture 5" descr="roth+u09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84"/>
              <a:ext cx="2832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19" name="Picture 6" descr="roth+u09-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2736"/>
              <a:ext cx="1905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20" name="Rectangle 7"/>
            <p:cNvSpPr>
              <a:spLocks noChangeArrowheads="1"/>
            </p:cNvSpPr>
            <p:nvPr/>
          </p:nvSpPr>
          <p:spPr bwMode="auto">
            <a:xfrm>
              <a:off x="4032" y="2400"/>
              <a:ext cx="1152" cy="288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lang="en-US" altLang="ko-KR" sz="2000" dirty="0">
                  <a:cs typeface="Arial" panose="020B0604020202020204" pitchFamily="34" charset="0"/>
                </a:rPr>
                <a:t>logically equal</a:t>
              </a:r>
            </a:p>
          </p:txBody>
        </p:sp>
        <p:sp>
          <p:nvSpPr>
            <p:cNvPr id="38921" name="AutoShape 8"/>
            <p:cNvSpPr>
              <a:spLocks/>
            </p:cNvSpPr>
            <p:nvPr/>
          </p:nvSpPr>
          <p:spPr bwMode="auto">
            <a:xfrm>
              <a:off x="3696" y="1728"/>
              <a:ext cx="240" cy="1632"/>
            </a:xfrm>
            <a:prstGeom prst="rightBrace">
              <a:avLst>
                <a:gd name="adj1" fmla="val 56667"/>
                <a:gd name="adj2" fmla="val 5043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1054623" y="1916113"/>
            <a:ext cx="472598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/>
              <a:t>AND array is programmable</a:t>
            </a:r>
            <a:r>
              <a:rPr lang="en-US" altLang="ko-KR"/>
              <a:t> and </a:t>
            </a:r>
            <a:r>
              <a:rPr lang="en-US" altLang="ko-KR" i="1">
                <a:solidFill>
                  <a:srgbClr val="3333FF"/>
                </a:solidFill>
              </a:rPr>
              <a:t>OR array is fixed</a:t>
            </a:r>
            <a:r>
              <a:rPr lang="en-US" altLang="ko-KR"/>
              <a:t>.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6B0CA60-B60C-45B4-B752-69B4797C8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88913"/>
            <a:ext cx="11593287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4.9	Programmable Logic Devices (PLD)</a:t>
            </a:r>
          </a:p>
        </p:txBody>
      </p:sp>
      <p:pic>
        <p:nvPicPr>
          <p:cNvPr id="1026" name="Picture 2" descr="product primary image">
            <a:extLst>
              <a:ext uri="{FF2B5EF4-FFF2-40B4-BE49-F238E27FC236}">
                <a16:creationId xmlns:a16="http://schemas.microsoft.com/office/drawing/2014/main" id="{0A419E21-2A04-44F0-B5D9-4BE5CB96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1570543"/>
            <a:ext cx="3096344" cy="17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438" y="44450"/>
            <a:ext cx="8964612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4.1 Determination of Prime Implicants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2819400" y="2514600"/>
            <a:ext cx="594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9" name="Text Box 23"/>
              <p:cNvSpPr txBox="1">
                <a:spLocks noChangeArrowheads="1"/>
              </p:cNvSpPr>
              <p:nvPr/>
            </p:nvSpPr>
            <p:spPr bwMode="auto">
              <a:xfrm>
                <a:off x="695400" y="1745159"/>
                <a:ext cx="10945216" cy="19389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sz="2400" dirty="0">
                    <a:latin typeface="Arial" charset="0"/>
                  </a:rPr>
                  <a:t>Convert the given function into a </a:t>
                </a:r>
                <a:r>
                  <a:rPr lang="en-US" altLang="ko-KR" sz="2400" i="1" dirty="0">
                    <a:solidFill>
                      <a:srgbClr val="3333FF"/>
                    </a:solidFill>
                    <a:latin typeface="Arial" charset="0"/>
                  </a:rPr>
                  <a:t>sum-of </a:t>
                </a:r>
                <a:r>
                  <a:rPr lang="en-US" altLang="ko-KR" sz="2400" i="1" dirty="0" err="1">
                    <a:solidFill>
                      <a:srgbClr val="3333FF"/>
                    </a:solidFill>
                    <a:latin typeface="Arial" charset="0"/>
                  </a:rPr>
                  <a:t>minterms</a:t>
                </a:r>
                <a:r>
                  <a:rPr lang="en-US" altLang="ko-KR" sz="2400" dirty="0">
                    <a:latin typeface="Arial" charset="0"/>
                  </a:rPr>
                  <a:t> form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sz="2400" dirty="0">
                    <a:latin typeface="Arial" charset="0"/>
                  </a:rPr>
                  <a:t>The </a:t>
                </a:r>
                <a:r>
                  <a:rPr lang="en-US" altLang="ko-KR" sz="2400" dirty="0" err="1">
                    <a:latin typeface="Arial" charset="0"/>
                  </a:rPr>
                  <a:t>minterms</a:t>
                </a:r>
                <a:r>
                  <a:rPr lang="en-US" altLang="ko-KR" sz="2400" dirty="0">
                    <a:latin typeface="Arial" charset="0"/>
                  </a:rPr>
                  <a:t> are represented in binary notation </a:t>
                </a:r>
              </a:p>
              <a:p>
                <a:pPr marL="342900" indent="-342900">
                  <a:spcBef>
                    <a:spcPct val="50000"/>
                  </a:spcBef>
                  <a:buFont typeface="Arial" panose="020B0604020202020204" pitchFamily="34" charset="0"/>
                  <a:buChar char="•"/>
                </a:pPr>
                <a:r>
                  <a:rPr lang="en-US" altLang="ko-KR" sz="2400" dirty="0">
                    <a:latin typeface="Arial" charset="0"/>
                  </a:rPr>
                  <a:t>The two terms can be combined using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altLang="ko-KR" sz="2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2400" dirty="0">
                    <a:solidFill>
                      <a:srgbClr val="3333FF"/>
                    </a:solidFill>
                    <a:latin typeface="Arial" charset="0"/>
                  </a:rPr>
                  <a:t> </a:t>
                </a:r>
                <a:r>
                  <a:rPr lang="en-US" altLang="ko-KR" sz="2400" dirty="0">
                    <a:latin typeface="Arial" charset="0"/>
                  </a:rPr>
                  <a:t>if two terms differ in exactly </a:t>
                </a:r>
                <a:r>
                  <a:rPr lang="en-US" altLang="ko-KR" sz="2400" i="1" dirty="0">
                    <a:solidFill>
                      <a:srgbClr val="3333FF"/>
                    </a:solidFill>
                    <a:latin typeface="Arial" charset="0"/>
                  </a:rPr>
                  <a:t>one</a:t>
                </a:r>
                <a:r>
                  <a:rPr lang="en-US" altLang="ko-KR" sz="2400" dirty="0">
                    <a:latin typeface="Arial" charset="0"/>
                  </a:rPr>
                  <a:t> variable.</a:t>
                </a:r>
              </a:p>
            </p:txBody>
          </p:sp>
        </mc:Choice>
        <mc:Fallback xmlns="">
          <p:sp>
            <p:nvSpPr>
              <p:cNvPr id="411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00" y="1745159"/>
                <a:ext cx="10945216" cy="1938992"/>
              </a:xfrm>
              <a:prstGeom prst="rect">
                <a:avLst/>
              </a:prstGeom>
              <a:blipFill>
                <a:blip r:embed="rId2"/>
                <a:stretch>
                  <a:fillRect l="-724" t="-2201" b="-6604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4" descr="roth+u09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924176"/>
            <a:ext cx="832961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424114" y="4897439"/>
            <a:ext cx="7775575" cy="403225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000"/>
              <a:t>Connections to the AND gate inputs in a PAL is represented by </a:t>
            </a:r>
            <a:r>
              <a:rPr lang="en-US" altLang="ko-KR" sz="2000">
                <a:solidFill>
                  <a:srgbClr val="3333FF"/>
                </a:solidFill>
              </a:rPr>
              <a:t>X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828800" y="1600201"/>
            <a:ext cx="327660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dirty="0"/>
              <a:t>Programmable Array Logic</a:t>
            </a:r>
            <a:endParaRPr kumimoji="0" lang="en-US" altLang="ko-KR" sz="2000" baseline="-25000" dirty="0">
              <a:solidFill>
                <a:schemeClr val="tx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BC1180-AE81-46DC-9ABB-36528C8AE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88913"/>
            <a:ext cx="11593287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4.9	Programmable Logic Devices (PLD)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357062" y="1331913"/>
            <a:ext cx="2178968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PAL Segment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C651AB3-501A-41DB-8193-6C11E79DFEB4}"/>
              </a:ext>
            </a:extLst>
          </p:cNvPr>
          <p:cNvGrpSpPr/>
          <p:nvPr/>
        </p:nvGrpSpPr>
        <p:grpSpPr>
          <a:xfrm>
            <a:off x="335360" y="2244880"/>
            <a:ext cx="4832920" cy="2808312"/>
            <a:chOff x="808853" y="2348880"/>
            <a:chExt cx="4832920" cy="2808312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A822991D-2BD2-4A09-8778-B2CFB9C9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8853" y="2348880"/>
              <a:ext cx="4680520" cy="2641432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76C7EE50-A1A0-47F7-82FC-8F18FBE35446}"/>
                </a:ext>
              </a:extLst>
            </p:cNvPr>
            <p:cNvSpPr/>
            <p:nvPr/>
          </p:nvSpPr>
          <p:spPr>
            <a:xfrm>
              <a:off x="2927648" y="4653136"/>
              <a:ext cx="2561725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F32EE6F-21E2-4E1C-A8BF-FF7A5D131C58}"/>
                </a:ext>
              </a:extLst>
            </p:cNvPr>
            <p:cNvSpPr/>
            <p:nvPr/>
          </p:nvSpPr>
          <p:spPr>
            <a:xfrm>
              <a:off x="4007768" y="4149080"/>
              <a:ext cx="1634005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801DE5-C06A-4FDC-9210-2DD4CAD2E85F}"/>
              </a:ext>
            </a:extLst>
          </p:cNvPr>
          <p:cNvSpPr txBox="1"/>
          <p:nvPr/>
        </p:nvSpPr>
        <p:spPr>
          <a:xfrm>
            <a:off x="1271464" y="5168351"/>
            <a:ext cx="1965603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Unprogrammed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BA57B7-1D56-425D-BE93-3CF8204535B3}"/>
              </a:ext>
            </a:extLst>
          </p:cNvPr>
          <p:cNvSpPr txBox="1"/>
          <p:nvPr/>
        </p:nvSpPr>
        <p:spPr>
          <a:xfrm>
            <a:off x="7536160" y="5168351"/>
            <a:ext cx="1665841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/>
              <a:t>Programmed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069A731-84AE-46EF-9E59-96570D6D00A3}"/>
              </a:ext>
            </a:extLst>
          </p:cNvPr>
          <p:cNvGrpSpPr/>
          <p:nvPr/>
        </p:nvGrpSpPr>
        <p:grpSpPr>
          <a:xfrm>
            <a:off x="5447928" y="2244880"/>
            <a:ext cx="6511484" cy="2646368"/>
            <a:chOff x="5447928" y="2244880"/>
            <a:chExt cx="6511484" cy="2646368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E7D3AE9-19A5-45E1-9EFE-BD50896D9FB6}"/>
                </a:ext>
              </a:extLst>
            </p:cNvPr>
            <p:cNvGrpSpPr/>
            <p:nvPr/>
          </p:nvGrpSpPr>
          <p:grpSpPr>
            <a:xfrm>
              <a:off x="5447928" y="2244880"/>
              <a:ext cx="5303074" cy="2646368"/>
              <a:chOff x="6387371" y="2348880"/>
              <a:chExt cx="5303074" cy="2646368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31595A9C-D7E8-4937-9DBB-4989CB58E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7371" y="2348880"/>
                <a:ext cx="5187391" cy="2641432"/>
              </a:xfrm>
              <a:prstGeom prst="rect">
                <a:avLst/>
              </a:prstGeom>
            </p:spPr>
          </p:pic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18873E96-C583-4EE9-93D2-47F3771FC408}"/>
                  </a:ext>
                </a:extLst>
              </p:cNvPr>
              <p:cNvSpPr/>
              <p:nvPr/>
            </p:nvSpPr>
            <p:spPr>
              <a:xfrm>
                <a:off x="9984432" y="4491192"/>
                <a:ext cx="1706013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5D9C9E-D93D-4A1B-AEB1-9E065B94D02D}"/>
                    </a:ext>
                  </a:extLst>
                </p:cNvPr>
                <p:cNvSpPr txBox="1"/>
                <p:nvPr/>
              </p:nvSpPr>
              <p:spPr>
                <a:xfrm>
                  <a:off x="10534343" y="3370300"/>
                  <a:ext cx="14250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75D9C9E-D93D-4A1B-AEB1-9E065B94D0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4343" y="3370300"/>
                  <a:ext cx="1425069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F81B69DB-5906-47FB-9E26-2B7923B59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88913"/>
            <a:ext cx="11593287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4.9	Programmable Logic Devices (PLD)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B819364-0719-45CF-8849-41E1EE5A07F0}"/>
              </a:ext>
            </a:extLst>
          </p:cNvPr>
          <p:cNvGrpSpPr/>
          <p:nvPr/>
        </p:nvGrpSpPr>
        <p:grpSpPr>
          <a:xfrm>
            <a:off x="480984" y="1341438"/>
            <a:ext cx="10886348" cy="4895874"/>
            <a:chOff x="480984" y="1341438"/>
            <a:chExt cx="10886348" cy="4895874"/>
          </a:xfrm>
        </p:grpSpPr>
        <p:pic>
          <p:nvPicPr>
            <p:cNvPr id="41989" name="Picture 4" descr="roth+f09-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4" y="1341438"/>
              <a:ext cx="6119843" cy="4895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0" name="Object 5"/>
                <p:cNvSpPr txBox="1"/>
                <p:nvPr/>
              </p:nvSpPr>
              <p:spPr bwMode="auto">
                <a:xfrm>
                  <a:off x="6163508" y="3603603"/>
                  <a:ext cx="5203824" cy="331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𝑌𝐶</m:t>
                        </m:r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990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3508" y="3603603"/>
                  <a:ext cx="5203824" cy="331788"/>
                </a:xfrm>
                <a:prstGeom prst="rect">
                  <a:avLst/>
                </a:prstGeom>
                <a:blipFill>
                  <a:blip r:embed="rId3"/>
                  <a:stretch>
                    <a:fillRect b="-25455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91" name="Object 6"/>
                <p:cNvSpPr txBox="1"/>
                <p:nvPr/>
              </p:nvSpPr>
              <p:spPr bwMode="auto">
                <a:xfrm>
                  <a:off x="6023992" y="5287407"/>
                  <a:ext cx="3871240" cy="3317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𝐶𝑜𝑢𝑡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sSub>
                          <m:sSubPr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1991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23992" y="5287407"/>
                  <a:ext cx="3871240" cy="331788"/>
                </a:xfrm>
                <a:prstGeom prst="rect">
                  <a:avLst/>
                </a:prstGeom>
                <a:blipFill>
                  <a:blip r:embed="rId4"/>
                  <a:stretch>
                    <a:fillRect b="-25455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988" name="Text Box 3"/>
            <p:cNvSpPr txBox="1">
              <a:spLocks noChangeArrowheads="1"/>
            </p:cNvSpPr>
            <p:nvPr/>
          </p:nvSpPr>
          <p:spPr bwMode="auto">
            <a:xfrm>
              <a:off x="5080001" y="1377951"/>
              <a:ext cx="5203825" cy="39687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  <a:effectLst/>
            <a:extLst/>
          </p:spPr>
          <p:txBody>
            <a:bodyPr>
              <a:spAutoFit/>
            </a:bodyPr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2000"/>
                <a:t>Implementation of a Full Adder Using a PAL</a:t>
              </a:r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FAC93031-B402-4AB6-BA99-A0BC26BBE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88913"/>
            <a:ext cx="11593287" cy="11430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4.9	Programmable Logic Devices (PLD)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188913"/>
            <a:ext cx="1159328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sz="4000" dirty="0">
                <a:solidFill>
                  <a:srgbClr val="009900"/>
                </a:solidFill>
                <a:latin typeface="Arial Narrow" panose="020B0606020202030204" pitchFamily="34" charset="0"/>
              </a:rPr>
              <a:t>4.10  Complex Programmable Logic Devices (CPLD)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04554" y="1268760"/>
            <a:ext cx="568831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Basic Architecture of Xilinx XCR3064XL CPLD</a:t>
            </a:r>
            <a:endParaRPr kumimoji="0" lang="en-US" altLang="ko-KR" sz="180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11899CE-54CD-4E22-B81A-4FC43E092D3D}"/>
              </a:ext>
            </a:extLst>
          </p:cNvPr>
          <p:cNvGrpSpPr/>
          <p:nvPr/>
        </p:nvGrpSpPr>
        <p:grpSpPr>
          <a:xfrm>
            <a:off x="191344" y="1746233"/>
            <a:ext cx="11602105" cy="4520333"/>
            <a:chOff x="191344" y="1746233"/>
            <a:chExt cx="11602105" cy="4520333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A58DD2B5-5628-4313-8D54-F193600D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344" y="2049159"/>
              <a:ext cx="11602105" cy="4217407"/>
            </a:xfrm>
            <a:prstGeom prst="rect">
              <a:avLst/>
            </a:prstGeom>
          </p:spPr>
        </p:pic>
        <p:sp>
          <p:nvSpPr>
            <p:cNvPr id="43013" name="Text Box 6"/>
            <p:cNvSpPr txBox="1">
              <a:spLocks noChangeArrowheads="1"/>
            </p:cNvSpPr>
            <p:nvPr/>
          </p:nvSpPr>
          <p:spPr bwMode="auto">
            <a:xfrm>
              <a:off x="704554" y="1746233"/>
              <a:ext cx="4587875" cy="336550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 dirty="0"/>
                <a:t>4 Function Blocks: programmable AND-OR array</a:t>
              </a: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4377AA8-9DD9-4707-AA65-AE2AB389EA3D}"/>
                </a:ext>
              </a:extLst>
            </p:cNvPr>
            <p:cNvSpPr/>
            <p:nvPr/>
          </p:nvSpPr>
          <p:spPr>
            <a:xfrm>
              <a:off x="3111420" y="2300362"/>
              <a:ext cx="1368152" cy="1128638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AC81F92-C61B-4FB2-BD67-052267AAE0A1}"/>
                </a:ext>
              </a:extLst>
            </p:cNvPr>
            <p:cNvSpPr/>
            <p:nvPr/>
          </p:nvSpPr>
          <p:spPr>
            <a:xfrm>
              <a:off x="7968208" y="2278252"/>
              <a:ext cx="1368152" cy="1128638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AA0CFF7-EA10-40D6-B8DB-97EED1E111B3}"/>
                </a:ext>
              </a:extLst>
            </p:cNvPr>
            <p:cNvSpPr/>
            <p:nvPr/>
          </p:nvSpPr>
          <p:spPr>
            <a:xfrm>
              <a:off x="3133597" y="4182811"/>
              <a:ext cx="1368152" cy="1128638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E50960B-C31A-4064-A11B-F3FA3F66AF0F}"/>
                </a:ext>
              </a:extLst>
            </p:cNvPr>
            <p:cNvSpPr/>
            <p:nvPr/>
          </p:nvSpPr>
          <p:spPr>
            <a:xfrm>
              <a:off x="7955497" y="4160410"/>
              <a:ext cx="1368152" cy="1128638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014" name="Text Box 7"/>
            <p:cNvSpPr txBox="1">
              <a:spLocks noChangeArrowheads="1"/>
            </p:cNvSpPr>
            <p:nvPr/>
          </p:nvSpPr>
          <p:spPr bwMode="auto">
            <a:xfrm>
              <a:off x="6240016" y="1817844"/>
              <a:ext cx="4113213" cy="336550"/>
            </a:xfrm>
            <a:prstGeom prst="rect">
              <a:avLst/>
            </a:prstGeom>
            <a:solidFill>
              <a:srgbClr val="CC00FF">
                <a:alpha val="20000"/>
              </a:srgbClr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16 Macrocells per Block: flip-flop and MUXs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AEF5605D-E5BD-4224-9CB3-1A284B004591}"/>
                </a:ext>
              </a:extLst>
            </p:cNvPr>
            <p:cNvSpPr/>
            <p:nvPr/>
          </p:nvSpPr>
          <p:spPr>
            <a:xfrm>
              <a:off x="2375795" y="2300362"/>
              <a:ext cx="735625" cy="1106528"/>
            </a:xfrm>
            <a:prstGeom prst="rect">
              <a:avLst/>
            </a:prstGeom>
            <a:solidFill>
              <a:srgbClr val="CC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6F18E15-2455-463B-9082-E85D14D97477}"/>
                </a:ext>
              </a:extLst>
            </p:cNvPr>
            <p:cNvSpPr/>
            <p:nvPr/>
          </p:nvSpPr>
          <p:spPr>
            <a:xfrm>
              <a:off x="2375794" y="4171465"/>
              <a:ext cx="735625" cy="1106528"/>
            </a:xfrm>
            <a:prstGeom prst="rect">
              <a:avLst/>
            </a:prstGeom>
            <a:solidFill>
              <a:srgbClr val="CC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31F64A4-CD1C-4DB8-A31B-1F32BC0D02DA}"/>
                </a:ext>
              </a:extLst>
            </p:cNvPr>
            <p:cNvSpPr/>
            <p:nvPr/>
          </p:nvSpPr>
          <p:spPr>
            <a:xfrm>
              <a:off x="9336360" y="2300362"/>
              <a:ext cx="735625" cy="1106528"/>
            </a:xfrm>
            <a:prstGeom prst="rect">
              <a:avLst/>
            </a:prstGeom>
            <a:solidFill>
              <a:srgbClr val="CC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8603924-18DF-48F6-BFA3-9147DF232426}"/>
                </a:ext>
              </a:extLst>
            </p:cNvPr>
            <p:cNvSpPr/>
            <p:nvPr/>
          </p:nvSpPr>
          <p:spPr>
            <a:xfrm>
              <a:off x="9323649" y="4157862"/>
              <a:ext cx="735625" cy="1106528"/>
            </a:xfrm>
            <a:prstGeom prst="rect">
              <a:avLst/>
            </a:prstGeom>
            <a:solidFill>
              <a:srgbClr val="CC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135560" y="1331913"/>
            <a:ext cx="832824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dirty="0"/>
              <a:t>CPLD Function Block and </a:t>
            </a:r>
            <a:r>
              <a:rPr kumimoji="0" lang="en-US" altLang="ko-KR" sz="2000" dirty="0" err="1"/>
              <a:t>Macrocell</a:t>
            </a:r>
            <a:r>
              <a:rPr kumimoji="0" lang="en-US" altLang="ko-KR" sz="2000" dirty="0"/>
              <a:t> </a:t>
            </a:r>
            <a:r>
              <a:rPr kumimoji="0" lang="en-US" altLang="ko-KR" sz="1800" dirty="0"/>
              <a:t>(A Simplified Version of XCR3064XL)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8A191C-07AC-45C4-9E47-0736D4543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88913"/>
            <a:ext cx="1159328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sz="4000" dirty="0">
                <a:solidFill>
                  <a:srgbClr val="009900"/>
                </a:solidFill>
                <a:latin typeface="Arial Narrow" panose="020B0606020202030204" pitchFamily="34" charset="0"/>
              </a:rPr>
              <a:t>4.10  Complex Programmable Logic Devices (CPLD)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99416F5-485C-4A9A-BD6B-D49AA1EE4D8D}"/>
              </a:ext>
            </a:extLst>
          </p:cNvPr>
          <p:cNvGrpSpPr/>
          <p:nvPr/>
        </p:nvGrpSpPr>
        <p:grpSpPr>
          <a:xfrm>
            <a:off x="695400" y="1798428"/>
            <a:ext cx="9433048" cy="4870659"/>
            <a:chOff x="695400" y="1798428"/>
            <a:chExt cx="9433048" cy="4870659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997907C7-1793-41F4-9276-BEF881A4B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400" y="1798428"/>
              <a:ext cx="9433048" cy="4870659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7C0E8C4-5B4D-46BF-AA2B-24E0043F53E1}"/>
                </a:ext>
              </a:extLst>
            </p:cNvPr>
            <p:cNvSpPr/>
            <p:nvPr/>
          </p:nvSpPr>
          <p:spPr>
            <a:xfrm>
              <a:off x="695400" y="1798428"/>
              <a:ext cx="4104456" cy="4438884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996BC6B6-7528-42D0-B5A8-CB138A301536}"/>
                </a:ext>
              </a:extLst>
            </p:cNvPr>
            <p:cNvSpPr/>
            <p:nvPr/>
          </p:nvSpPr>
          <p:spPr>
            <a:xfrm>
              <a:off x="4812905" y="3429000"/>
              <a:ext cx="3011287" cy="2808312"/>
            </a:xfrm>
            <a:prstGeom prst="rect">
              <a:avLst/>
            </a:prstGeom>
            <a:solidFill>
              <a:srgbClr val="CC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3A2D054D-3F1D-4C98-881E-0C2341596EEB}"/>
                </a:ext>
              </a:extLst>
            </p:cNvPr>
            <p:cNvSpPr/>
            <p:nvPr/>
          </p:nvSpPr>
          <p:spPr>
            <a:xfrm>
              <a:off x="7824193" y="3429000"/>
              <a:ext cx="2088232" cy="2808312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188913"/>
            <a:ext cx="1166529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4.11  Field Programmable Gate Arrays (FPGA)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07368" y="1438551"/>
            <a:ext cx="3312368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dirty="0"/>
              <a:t>Layout of a typical FPGA</a:t>
            </a:r>
            <a:endParaRPr kumimoji="0" lang="en-US" altLang="ko-KR" sz="2000" baseline="-25000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E78E2DF-9691-4BBD-B8FC-4F22FF154222}"/>
              </a:ext>
            </a:extLst>
          </p:cNvPr>
          <p:cNvGrpSpPr/>
          <p:nvPr/>
        </p:nvGrpSpPr>
        <p:grpSpPr>
          <a:xfrm>
            <a:off x="3863752" y="1322785"/>
            <a:ext cx="5661937" cy="5222228"/>
            <a:chOff x="3863752" y="1322785"/>
            <a:chExt cx="5661937" cy="5222228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A0AB0025-901B-4AFC-BFD6-AEA69E72E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3752" y="1322785"/>
              <a:ext cx="5661937" cy="5222228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8773C8BC-C407-47A9-AF83-F173CC5E95D6}"/>
                </a:ext>
              </a:extLst>
            </p:cNvPr>
            <p:cNvSpPr/>
            <p:nvPr/>
          </p:nvSpPr>
          <p:spPr>
            <a:xfrm>
              <a:off x="6393971" y="2329002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21AA0F0-636B-4252-AEC5-7A1EB12C11D0}"/>
                </a:ext>
              </a:extLst>
            </p:cNvPr>
            <p:cNvSpPr/>
            <p:nvPr/>
          </p:nvSpPr>
          <p:spPr>
            <a:xfrm>
              <a:off x="5145275" y="2325736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84AF7280-9A18-4683-B2E1-FB7E325452A7}"/>
                </a:ext>
              </a:extLst>
            </p:cNvPr>
            <p:cNvSpPr/>
            <p:nvPr/>
          </p:nvSpPr>
          <p:spPr>
            <a:xfrm>
              <a:off x="8862684" y="2324056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4844735-83C0-43FD-8607-8A261841530C}"/>
                </a:ext>
              </a:extLst>
            </p:cNvPr>
            <p:cNvSpPr/>
            <p:nvPr/>
          </p:nvSpPr>
          <p:spPr>
            <a:xfrm>
              <a:off x="7622789" y="2338941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2790AE96-A1F1-415B-A6A1-84810FE888DC}"/>
                </a:ext>
              </a:extLst>
            </p:cNvPr>
            <p:cNvSpPr/>
            <p:nvPr/>
          </p:nvSpPr>
          <p:spPr>
            <a:xfrm>
              <a:off x="6393971" y="4695689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7408EF1B-AA5D-4562-9681-C374D0DF3AF0}"/>
                </a:ext>
              </a:extLst>
            </p:cNvPr>
            <p:cNvSpPr/>
            <p:nvPr/>
          </p:nvSpPr>
          <p:spPr>
            <a:xfrm>
              <a:off x="5145275" y="4692423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6E303217-DFAA-410E-B861-099B195BE7C2}"/>
                </a:ext>
              </a:extLst>
            </p:cNvPr>
            <p:cNvSpPr/>
            <p:nvPr/>
          </p:nvSpPr>
          <p:spPr>
            <a:xfrm>
              <a:off x="8862684" y="4690743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0C46525-FB35-4BDA-A5C4-2F39B9ED0E71}"/>
                </a:ext>
              </a:extLst>
            </p:cNvPr>
            <p:cNvSpPr/>
            <p:nvPr/>
          </p:nvSpPr>
          <p:spPr>
            <a:xfrm>
              <a:off x="7622789" y="4705628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3733CF7E-50A1-4D68-92E7-02E5CD738A78}"/>
                </a:ext>
              </a:extLst>
            </p:cNvPr>
            <p:cNvSpPr/>
            <p:nvPr/>
          </p:nvSpPr>
          <p:spPr>
            <a:xfrm>
              <a:off x="6393971" y="5877272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9E60F3BC-A161-4C5F-8810-1C1076722D1C}"/>
                </a:ext>
              </a:extLst>
            </p:cNvPr>
            <p:cNvSpPr/>
            <p:nvPr/>
          </p:nvSpPr>
          <p:spPr>
            <a:xfrm>
              <a:off x="5145275" y="5874006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E5E1589-A22F-4AAA-BC07-246706D7A38F}"/>
                </a:ext>
              </a:extLst>
            </p:cNvPr>
            <p:cNvSpPr/>
            <p:nvPr/>
          </p:nvSpPr>
          <p:spPr>
            <a:xfrm>
              <a:off x="8862684" y="5872326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8501653-C78E-4A3F-A648-A6298EA2D3C3}"/>
                </a:ext>
              </a:extLst>
            </p:cNvPr>
            <p:cNvSpPr/>
            <p:nvPr/>
          </p:nvSpPr>
          <p:spPr>
            <a:xfrm>
              <a:off x="7622789" y="5887211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EDF1E04B-15F4-43CE-B369-A9015DD225C4}"/>
                </a:ext>
              </a:extLst>
            </p:cNvPr>
            <p:cNvSpPr/>
            <p:nvPr/>
          </p:nvSpPr>
          <p:spPr>
            <a:xfrm>
              <a:off x="6395090" y="3515280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57A5201-B948-4DA5-A53F-1D237D7837FA}"/>
                </a:ext>
              </a:extLst>
            </p:cNvPr>
            <p:cNvSpPr/>
            <p:nvPr/>
          </p:nvSpPr>
          <p:spPr>
            <a:xfrm>
              <a:off x="5146394" y="3512014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4AD4E3F-E444-49D3-995F-3435D46E377B}"/>
                </a:ext>
              </a:extLst>
            </p:cNvPr>
            <p:cNvSpPr/>
            <p:nvPr/>
          </p:nvSpPr>
          <p:spPr>
            <a:xfrm>
              <a:off x="8863803" y="3510334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E71ED117-C48A-45E5-8647-6BA95C6ECEE1}"/>
                </a:ext>
              </a:extLst>
            </p:cNvPr>
            <p:cNvSpPr/>
            <p:nvPr/>
          </p:nvSpPr>
          <p:spPr>
            <a:xfrm>
              <a:off x="7623908" y="3525219"/>
              <a:ext cx="270000" cy="396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7C4AA786-E507-4495-88E1-A70B1E2F5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13" y="2489602"/>
            <a:ext cx="3315662" cy="331566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45207" y="1375941"/>
            <a:ext cx="498728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 dirty="0"/>
              <a:t>Simplified </a:t>
            </a:r>
            <a:r>
              <a:rPr kumimoji="0" lang="en-US" altLang="ko-KR" sz="2000" dirty="0">
                <a:solidFill>
                  <a:srgbClr val="3333FF"/>
                </a:solidFill>
              </a:rPr>
              <a:t>Configurable</a:t>
            </a:r>
            <a:r>
              <a:rPr kumimoji="0" lang="en-US" altLang="ko-KR" sz="2000" dirty="0"/>
              <a:t> Logic Block (CLB)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11712D0-DAFF-48B9-8D69-41E8D9201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352" y="188913"/>
            <a:ext cx="1166529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sz="4000" dirty="0">
                <a:solidFill>
                  <a:srgbClr val="009900"/>
                </a:solidFill>
                <a:latin typeface="Arial" panose="020B0604020202020204" pitchFamily="34" charset="0"/>
              </a:rPr>
              <a:t>4.11  Field Programmable Gate Arrays (FPGA)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F5D1E-3993-45A7-A34C-7E1376E989CB}"/>
              </a:ext>
            </a:extLst>
          </p:cNvPr>
          <p:cNvSpPr txBox="1"/>
          <p:nvPr/>
        </p:nvSpPr>
        <p:spPr>
          <a:xfrm>
            <a:off x="263352" y="2422629"/>
            <a:ext cx="248016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800" dirty="0"/>
              <a:t>LUT: </a:t>
            </a:r>
            <a:r>
              <a:rPr lang="en-US" altLang="ko-KR" sz="1800" dirty="0">
                <a:solidFill>
                  <a:srgbClr val="3333FF"/>
                </a:solidFill>
              </a:rPr>
              <a:t>L</a:t>
            </a:r>
            <a:r>
              <a:rPr lang="en-US" altLang="ko-KR" sz="1800" dirty="0"/>
              <a:t>ook </a:t>
            </a:r>
            <a:r>
              <a:rPr lang="en-US" altLang="ko-KR" sz="1800" dirty="0">
                <a:solidFill>
                  <a:srgbClr val="3333FF"/>
                </a:solidFill>
              </a:rPr>
              <a:t>U</a:t>
            </a:r>
            <a:r>
              <a:rPr lang="en-US" altLang="ko-KR" sz="1800" dirty="0"/>
              <a:t>p </a:t>
            </a:r>
            <a:r>
              <a:rPr lang="en-US" altLang="ko-KR" sz="1800" dirty="0">
                <a:solidFill>
                  <a:srgbClr val="3333FF"/>
                </a:solidFill>
              </a:rPr>
              <a:t>T</a:t>
            </a:r>
            <a:r>
              <a:rPr lang="en-US" altLang="ko-KR" sz="1800" dirty="0"/>
              <a:t>able</a:t>
            </a:r>
          </a:p>
          <a:p>
            <a:r>
              <a:rPr lang="en-US" altLang="ko-KR" sz="1800" dirty="0"/>
              <a:t>        </a:t>
            </a:r>
            <a:r>
              <a:rPr lang="en-US" altLang="ko-KR" sz="1800" i="1" dirty="0">
                <a:solidFill>
                  <a:schemeClr val="accent2">
                    <a:lumMod val="75000"/>
                  </a:schemeClr>
                </a:solidFill>
              </a:rPr>
              <a:t>Reprogrammable</a:t>
            </a:r>
            <a:endParaRPr lang="ko-KR" altLang="en-US" sz="1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EB623C7-0022-42E0-82B1-E25E6FB0CCAC}"/>
              </a:ext>
            </a:extLst>
          </p:cNvPr>
          <p:cNvGrpSpPr/>
          <p:nvPr/>
        </p:nvGrpSpPr>
        <p:grpSpPr>
          <a:xfrm>
            <a:off x="2855640" y="2060847"/>
            <a:ext cx="8617505" cy="4466435"/>
            <a:chOff x="2855640" y="2060847"/>
            <a:chExt cx="8617505" cy="4466435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EFA0B3A-A17A-4DEC-9C54-26D66D1CE63F}"/>
                </a:ext>
              </a:extLst>
            </p:cNvPr>
            <p:cNvGrpSpPr/>
            <p:nvPr/>
          </p:nvGrpSpPr>
          <p:grpSpPr>
            <a:xfrm>
              <a:off x="2855640" y="2060847"/>
              <a:ext cx="6745297" cy="4466435"/>
              <a:chOff x="3167127" y="1825591"/>
              <a:chExt cx="6984776" cy="4701692"/>
            </a:xfrm>
          </p:grpSpPr>
          <p:pic>
            <p:nvPicPr>
              <p:cNvPr id="2" name="그림 1">
                <a:extLst>
                  <a:ext uri="{FF2B5EF4-FFF2-40B4-BE49-F238E27FC236}">
                    <a16:creationId xmlns:a16="http://schemas.microsoft.com/office/drawing/2014/main" id="{4714FD11-F1C9-45A0-A4D2-3AE584660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167127" y="1825591"/>
                <a:ext cx="6984776" cy="4701692"/>
              </a:xfrm>
              <a:prstGeom prst="rect">
                <a:avLst/>
              </a:prstGeom>
            </p:spPr>
          </p:pic>
          <p:sp>
            <p:nvSpPr>
              <p:cNvPr id="46086" name="Text Box 6"/>
              <p:cNvSpPr txBox="1">
                <a:spLocks noChangeArrowheads="1"/>
              </p:cNvSpPr>
              <p:nvPr/>
            </p:nvSpPr>
            <p:spPr bwMode="auto">
              <a:xfrm>
                <a:off x="3988148" y="3183929"/>
                <a:ext cx="9556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200" b="1" dirty="0">
                    <a:solidFill>
                      <a:srgbClr val="3333FF"/>
                    </a:solidFill>
                  </a:rPr>
                  <a:t>Function Generator</a:t>
                </a:r>
              </a:p>
            </p:txBody>
          </p:sp>
          <p:sp>
            <p:nvSpPr>
              <p:cNvPr id="46087" name="Text Box 7"/>
              <p:cNvSpPr txBox="1">
                <a:spLocks noChangeArrowheads="1"/>
              </p:cNvSpPr>
              <p:nvPr/>
            </p:nvSpPr>
            <p:spPr bwMode="auto">
              <a:xfrm>
                <a:off x="3935760" y="5348064"/>
                <a:ext cx="9556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r>
                  <a:rPr lang="en-US" altLang="ko-KR" sz="1200" b="1">
                    <a:solidFill>
                      <a:srgbClr val="3333FF"/>
                    </a:solidFill>
                  </a:rPr>
                  <a:t>Function Generator</a:t>
                </a:r>
              </a:p>
            </p:txBody>
          </p:sp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A5F42B83-F30C-454E-B015-85A24BE49DA0}"/>
                  </a:ext>
                </a:extLst>
              </p:cNvPr>
              <p:cNvSpPr/>
              <p:nvPr/>
            </p:nvSpPr>
            <p:spPr>
              <a:xfrm>
                <a:off x="3945698" y="2445074"/>
                <a:ext cx="1008063" cy="1343966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FC549AAF-3B7C-4A96-A6B7-A2F5CBAB8812}"/>
                  </a:ext>
                </a:extLst>
              </p:cNvPr>
              <p:cNvSpPr/>
              <p:nvPr/>
            </p:nvSpPr>
            <p:spPr>
              <a:xfrm>
                <a:off x="3968270" y="4626386"/>
                <a:ext cx="1008063" cy="1343966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688307-B82D-4A08-A454-CB36514E1CFB}"/>
                </a:ext>
              </a:extLst>
            </p:cNvPr>
            <p:cNvSpPr txBox="1"/>
            <p:nvPr/>
          </p:nvSpPr>
          <p:spPr>
            <a:xfrm>
              <a:off x="9600937" y="3568379"/>
              <a:ext cx="187220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Combinational </a:t>
              </a:r>
            </a:p>
            <a:p>
              <a:r>
                <a:rPr lang="en-US" altLang="ko-KR" sz="1600" dirty="0"/>
                <a:t>Output</a:t>
              </a:r>
              <a:endParaRPr lang="ko-KR" altLang="en-US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FF1BD3-2D4B-4908-B369-4BFE51E852C0}"/>
                </a:ext>
              </a:extLst>
            </p:cNvPr>
            <p:cNvSpPr txBox="1"/>
            <p:nvPr/>
          </p:nvSpPr>
          <p:spPr>
            <a:xfrm>
              <a:off x="9600937" y="5612969"/>
              <a:ext cx="1872208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Combinational </a:t>
              </a:r>
            </a:p>
            <a:p>
              <a:r>
                <a:rPr lang="en-US" altLang="ko-KR" sz="1600" dirty="0"/>
                <a:t>Output</a:t>
              </a:r>
              <a:endParaRPr lang="ko-KR" altLang="en-US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06B3A9-98E0-412B-97C4-75B0274FB0C1}"/>
                </a:ext>
              </a:extLst>
            </p:cNvPr>
            <p:cNvSpPr txBox="1"/>
            <p:nvPr/>
          </p:nvSpPr>
          <p:spPr>
            <a:xfrm>
              <a:off x="9600937" y="2631315"/>
              <a:ext cx="1872208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Flip-flop Output</a:t>
              </a:r>
              <a:endParaRPr lang="ko-KR" altLang="en-US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0251E4-18F7-4BC5-9D0E-B68FA33DA8BC}"/>
                </a:ext>
              </a:extLst>
            </p:cNvPr>
            <p:cNvSpPr txBox="1"/>
            <p:nvPr/>
          </p:nvSpPr>
          <p:spPr>
            <a:xfrm>
              <a:off x="9600937" y="4674622"/>
              <a:ext cx="1872208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Flip-flop Output</a:t>
              </a:r>
              <a:endParaRPr lang="ko-KR" altLang="en-US" sz="1600" dirty="0"/>
            </a:p>
          </p:txBody>
        </p:sp>
        <p:sp>
          <p:nvSpPr>
            <p:cNvPr id="6" name="사다리꼴 5">
              <a:extLst>
                <a:ext uri="{FF2B5EF4-FFF2-40B4-BE49-F238E27FC236}">
                  <a16:creationId xmlns:a16="http://schemas.microsoft.com/office/drawing/2014/main" id="{3FF5148A-5D64-4DCB-B163-5DEF308E6BB1}"/>
                </a:ext>
              </a:extLst>
            </p:cNvPr>
            <p:cNvSpPr/>
            <p:nvPr/>
          </p:nvSpPr>
          <p:spPr>
            <a:xfrm rot="5400000">
              <a:off x="6334780" y="2443924"/>
              <a:ext cx="798404" cy="360040"/>
            </a:xfrm>
            <a:prstGeom prst="trapezoid">
              <a:avLst>
                <a:gd name="adj" fmla="val 38803"/>
              </a:avLst>
            </a:prstGeom>
            <a:solidFill>
              <a:srgbClr val="92D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사다리꼴 18">
              <a:extLst>
                <a:ext uri="{FF2B5EF4-FFF2-40B4-BE49-F238E27FC236}">
                  <a16:creationId xmlns:a16="http://schemas.microsoft.com/office/drawing/2014/main" id="{369E14F6-0133-46A0-85BF-09AAE3401A4A}"/>
                </a:ext>
              </a:extLst>
            </p:cNvPr>
            <p:cNvSpPr/>
            <p:nvPr/>
          </p:nvSpPr>
          <p:spPr>
            <a:xfrm rot="5400000">
              <a:off x="6334780" y="3454308"/>
              <a:ext cx="798404" cy="360040"/>
            </a:xfrm>
            <a:prstGeom prst="trapezoid">
              <a:avLst>
                <a:gd name="adj" fmla="val 38803"/>
              </a:avLst>
            </a:prstGeom>
            <a:solidFill>
              <a:srgbClr val="92D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사다리꼴 19">
              <a:extLst>
                <a:ext uri="{FF2B5EF4-FFF2-40B4-BE49-F238E27FC236}">
                  <a16:creationId xmlns:a16="http://schemas.microsoft.com/office/drawing/2014/main" id="{DBA72E70-67CF-4EF0-8EA2-F3664CF7A716}"/>
                </a:ext>
              </a:extLst>
            </p:cNvPr>
            <p:cNvSpPr/>
            <p:nvPr/>
          </p:nvSpPr>
          <p:spPr>
            <a:xfrm rot="5400000">
              <a:off x="6334780" y="4475176"/>
              <a:ext cx="798404" cy="360040"/>
            </a:xfrm>
            <a:prstGeom prst="trapezoid">
              <a:avLst>
                <a:gd name="adj" fmla="val 38803"/>
              </a:avLst>
            </a:prstGeom>
            <a:solidFill>
              <a:srgbClr val="92D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사다리꼴 20">
              <a:extLst>
                <a:ext uri="{FF2B5EF4-FFF2-40B4-BE49-F238E27FC236}">
                  <a16:creationId xmlns:a16="http://schemas.microsoft.com/office/drawing/2014/main" id="{338B782C-F186-4F05-86D6-A3AD7C8BE5F7}"/>
                </a:ext>
              </a:extLst>
            </p:cNvPr>
            <p:cNvSpPr/>
            <p:nvPr/>
          </p:nvSpPr>
          <p:spPr>
            <a:xfrm rot="5400000">
              <a:off x="6334780" y="5474025"/>
              <a:ext cx="798404" cy="360040"/>
            </a:xfrm>
            <a:prstGeom prst="trapezoid">
              <a:avLst>
                <a:gd name="adj" fmla="val 38803"/>
              </a:avLst>
            </a:prstGeom>
            <a:solidFill>
              <a:srgbClr val="92D05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95400" y="1484784"/>
            <a:ext cx="7435850" cy="396875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/>
              <a:t>Implementation of a Function Generator (Lookup Table, </a:t>
            </a:r>
            <a:r>
              <a:rPr kumimoji="0" lang="en-US" altLang="ko-KR" sz="2000" b="1" i="1"/>
              <a:t>LUT</a:t>
            </a:r>
            <a:r>
              <a:rPr kumimoji="0" lang="en-US" altLang="ko-KR" sz="2000"/>
              <a:t>)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C6CA572-1EC9-46BD-9341-932B8219800B}"/>
              </a:ext>
            </a:extLst>
          </p:cNvPr>
          <p:cNvSpPr txBox="1">
            <a:spLocks noChangeArrowheads="1"/>
          </p:cNvSpPr>
          <p:nvPr/>
        </p:nvSpPr>
        <p:spPr>
          <a:xfrm>
            <a:off x="263352" y="188913"/>
            <a:ext cx="11665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en-US" altLang="ko-KR" sz="4000">
                <a:solidFill>
                  <a:srgbClr val="009900"/>
                </a:solidFill>
                <a:latin typeface="Arial" panose="020B0604020202020204" pitchFamily="34" charset="0"/>
              </a:rPr>
              <a:t>4.11  Field Programmable Gate Arrays (FPGA)</a:t>
            </a:r>
            <a:endParaRPr kumimoji="0" lang="en-US" altLang="ko-KR" sz="4000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E6455A2-1C44-4984-A0D3-FA3F5EBF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36559"/>
            <a:ext cx="7002582" cy="4207853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B16F3363-81C1-4114-804E-C7C90C5C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1412876"/>
            <a:ext cx="73914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 dirty="0"/>
              <a:t> IC (Integrated Circuit)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/>
              <a:t> SSI (Small-Scale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/>
              <a:t> MSI (Medium-Scale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/>
              <a:t> LSI (Large-Scale Integration)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 dirty="0"/>
              <a:t> VLSI (Very-Large-Scale Integration)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Multiplexers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Three-state Buffer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Decoders and Encoders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ROMs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PLD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PLA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CPLD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 dirty="0"/>
              <a:t> FPGA</a:t>
            </a:r>
          </a:p>
        </p:txBody>
      </p:sp>
    </p:spTree>
    <p:extLst>
      <p:ext uri="{BB962C8B-B14F-4D97-AF65-F5344CB8AC3E}">
        <p14:creationId xmlns:p14="http://schemas.microsoft.com/office/powerpoint/2010/main" val="437466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Dscf005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8509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4.1 Determination of Prime Implicants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767408" y="1484314"/>
            <a:ext cx="15113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 Example 1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4096273" y="4641888"/>
            <a:ext cx="6853853" cy="400110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Two terms </a:t>
            </a:r>
            <a:r>
              <a:rPr lang="en-US" altLang="ko-KR" i="1">
                <a:solidFill>
                  <a:srgbClr val="3333FF"/>
                </a:solidFill>
                <a:latin typeface="Arial" charset="0"/>
              </a:rPr>
              <a:t>differ in two variables</a:t>
            </a:r>
            <a:r>
              <a:rPr lang="en-US" altLang="ko-KR">
                <a:latin typeface="Arial" charset="0"/>
              </a:rPr>
              <a:t>, so it cannot be combined.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54" name="Text Box 10"/>
              <p:cNvSpPr txBox="1">
                <a:spLocks noChangeArrowheads="1"/>
              </p:cNvSpPr>
              <p:nvPr/>
            </p:nvSpPr>
            <p:spPr bwMode="auto">
              <a:xfrm>
                <a:off x="5501684" y="2204283"/>
                <a:ext cx="5196404" cy="400110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dirty="0">
                    <a:latin typeface="Arial" charset="0"/>
                  </a:rPr>
                  <a:t>The dash(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ko-KR" dirty="0">
                    <a:latin typeface="Arial" charset="0"/>
                  </a:rPr>
                  <a:t>) indicates a missing variable</a:t>
                </a:r>
              </a:p>
            </p:txBody>
          </p:sp>
        </mc:Choice>
        <mc:Fallback xmlns="">
          <p:sp>
            <p:nvSpPr>
              <p:cNvPr id="10855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1684" y="2204283"/>
                <a:ext cx="5196404" cy="400110"/>
              </a:xfrm>
              <a:prstGeom prst="rect">
                <a:avLst/>
              </a:prstGeom>
              <a:blipFill>
                <a:blip r:embed="rId2"/>
                <a:stretch>
                  <a:fillRect l="-1291" t="-7692" b="-2923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767408" y="3933826"/>
            <a:ext cx="15113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D04347-E86B-49E3-8B7E-77395274F9C1}"/>
                  </a:ext>
                </a:extLst>
              </p:cNvPr>
              <p:cNvSpPr txBox="1"/>
              <p:nvPr/>
            </p:nvSpPr>
            <p:spPr>
              <a:xfrm>
                <a:off x="1258371" y="1988840"/>
                <a:ext cx="4028154" cy="830997"/>
              </a:xfrm>
              <a:prstGeom prst="rect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m:rPr>
                          <m:aln/>
                        </m:rP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1 0 1 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altLang="ko-KR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1 0 1 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aln/>
                        </m:rP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1 0 1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D04347-E86B-49E3-8B7E-77395274F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1" y="1988840"/>
                <a:ext cx="402815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30FB7-BD23-4B44-897C-190EB4DA0735}"/>
                  </a:ext>
                </a:extLst>
              </p:cNvPr>
              <p:cNvSpPr txBox="1"/>
              <p:nvPr/>
            </p:nvSpPr>
            <p:spPr>
              <a:xfrm>
                <a:off x="1258371" y="4426445"/>
                <a:ext cx="2618602" cy="830997"/>
              </a:xfrm>
              <a:prstGeom prst="rect">
                <a:avLst/>
              </a:prstGeom>
              <a:ln w="12700">
                <a:solidFill>
                  <a:srgbClr val="92D05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aln/>
                        </m:rP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𝐵𝐶𝐷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US" altLang="ko-KR" sz="2400" b="0" i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altLang="ko-KR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0 1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aln/>
                        </m:rP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0 1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1 0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530FB7-BD23-4B44-897C-190EB4DA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1" y="4426445"/>
                <a:ext cx="261860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524000" y="206376"/>
            <a:ext cx="914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4.1 Determination of Prime Implicants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35360" y="1341439"/>
            <a:ext cx="11449271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Arial" charset="0"/>
              </a:rPr>
              <a:t>Given binary </a:t>
            </a:r>
            <a:r>
              <a:rPr lang="en-US" altLang="ko-KR" dirty="0" err="1">
                <a:latin typeface="Arial" charset="0"/>
              </a:rPr>
              <a:t>minterms</a:t>
            </a:r>
            <a:r>
              <a:rPr lang="en-US" altLang="ko-KR" dirty="0">
                <a:latin typeface="Arial" charset="0"/>
              </a:rPr>
              <a:t> are </a:t>
            </a:r>
            <a:r>
              <a:rPr lang="en-US" altLang="ko-KR" dirty="0">
                <a:solidFill>
                  <a:srgbClr val="3333FF"/>
                </a:solidFill>
                <a:latin typeface="Arial" charset="0"/>
              </a:rPr>
              <a:t>sorted</a:t>
            </a:r>
            <a:r>
              <a:rPr lang="en-US" altLang="ko-KR" dirty="0">
                <a:latin typeface="Arial" charset="0"/>
              </a:rPr>
              <a:t> into groups according to the </a:t>
            </a:r>
            <a:r>
              <a:rPr lang="en-US" altLang="ko-KR" dirty="0">
                <a:solidFill>
                  <a:srgbClr val="3333FF"/>
                </a:solidFill>
                <a:latin typeface="Arial" charset="0"/>
              </a:rPr>
              <a:t>number of 1’s</a:t>
            </a:r>
            <a:r>
              <a:rPr lang="en-US" altLang="ko-KR" dirty="0">
                <a:latin typeface="Arial" charset="0"/>
              </a:rPr>
              <a:t> in each term.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335360" y="2204865"/>
            <a:ext cx="15113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 </a:t>
            </a:r>
            <a:r>
              <a:rPr lang="en-US" altLang="ko-KR">
                <a:latin typeface="Arial" charset="0"/>
              </a:rPr>
              <a:t>Example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8687742" y="2132857"/>
            <a:ext cx="2736850" cy="360363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8687742" y="2564657"/>
            <a:ext cx="2736850" cy="1152525"/>
          </a:xfrm>
          <a:prstGeom prst="rect">
            <a:avLst/>
          </a:prstGeom>
          <a:solidFill>
            <a:srgbClr val="0000FF">
              <a:alpha val="2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8687742" y="3788619"/>
            <a:ext cx="2736850" cy="1655763"/>
          </a:xfrm>
          <a:prstGeom prst="rect">
            <a:avLst/>
          </a:prstGeom>
          <a:solidFill>
            <a:srgbClr val="008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8687742" y="5517407"/>
            <a:ext cx="2736850" cy="792163"/>
          </a:xfrm>
          <a:prstGeom prst="rect">
            <a:avLst/>
          </a:prstGeom>
          <a:solidFill>
            <a:srgbClr val="FF6600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34167"/>
              </p:ext>
            </p:extLst>
          </p:nvPr>
        </p:nvGraphicFramePr>
        <p:xfrm>
          <a:off x="8688286" y="2137338"/>
          <a:ext cx="2736306" cy="4172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2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 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223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 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22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223">
                <a:tc v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223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 2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22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23">
                <a:tc v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223">
                <a:tc v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22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 3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223">
                <a:tc vMerge="1"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  <a:endParaRPr lang="ko-KR" altLang="en-US" sz="2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5360" y="2780929"/>
                <a:ext cx="5201489" cy="837665"/>
              </a:xfrm>
              <a:prstGeom prst="rect">
                <a:avLst/>
              </a:prstGeom>
              <a:solidFill>
                <a:srgbClr val="EDF0AE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(0, 1, 2, 5, 6, 7, 8, 9, 10, 14)</m:t>
                          </m:r>
                        </m:e>
                      </m:nary>
                    </m:oMath>
                  </m:oMathPara>
                </a14:m>
                <a:endParaRPr lang="ko-KR" altLang="en-US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780929"/>
                <a:ext cx="5201489" cy="837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25B8D61A-3444-4663-88FA-676535075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271953"/>
                  </p:ext>
                </p:extLst>
              </p:nvPr>
            </p:nvGraphicFramePr>
            <p:xfrm>
              <a:off x="6088563" y="2174937"/>
              <a:ext cx="1872208" cy="417223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2102">
                      <a:extLst>
                        <a:ext uri="{9D8B030D-6E8A-4147-A177-3AD203B41FA5}">
                          <a16:colId xmlns:a16="http://schemas.microsoft.com/office/drawing/2014/main" val="2946596543"/>
                        </a:ext>
                      </a:extLst>
                    </a:gridCol>
                    <a:gridCol w="960106">
                      <a:extLst>
                        <a:ext uri="{9D8B030D-6E8A-4147-A177-3AD203B41FA5}">
                          <a16:colId xmlns:a16="http://schemas.microsoft.com/office/drawing/2014/main" val="68039098"/>
                        </a:ext>
                      </a:extLst>
                    </a:gridCol>
                  </a:tblGrid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0000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215835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0001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009371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0010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525170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0101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2495438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0110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5187673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0111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9858818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1000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82269079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1001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629174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1010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4162960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ko-KR" sz="20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2000" b="0" dirty="0"/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1110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59545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>
                <a:extLst>
                  <a:ext uri="{FF2B5EF4-FFF2-40B4-BE49-F238E27FC236}">
                    <a16:creationId xmlns:a16="http://schemas.microsoft.com/office/drawing/2014/main" id="{25B8D61A-3444-4663-88FA-6765350758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271953"/>
                  </p:ext>
                </p:extLst>
              </p:nvPr>
            </p:nvGraphicFramePr>
            <p:xfrm>
              <a:off x="6088563" y="2174937"/>
              <a:ext cx="1872208" cy="417223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912102">
                      <a:extLst>
                        <a:ext uri="{9D8B030D-6E8A-4147-A177-3AD203B41FA5}">
                          <a16:colId xmlns:a16="http://schemas.microsoft.com/office/drawing/2014/main" val="2946596543"/>
                        </a:ext>
                      </a:extLst>
                    </a:gridCol>
                    <a:gridCol w="960106">
                      <a:extLst>
                        <a:ext uri="{9D8B030D-6E8A-4147-A177-3AD203B41FA5}">
                          <a16:colId xmlns:a16="http://schemas.microsoft.com/office/drawing/2014/main" val="68039098"/>
                        </a:ext>
                      </a:extLst>
                    </a:gridCol>
                  </a:tblGrid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1449" r="-106667" b="-9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0000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215835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102941" r="-106667" b="-8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0001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009371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200000" r="-106667" b="-7115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0010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525170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304412" r="-106667" b="-622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0101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2495438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398551" r="-106667" b="-5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0110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45187673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498551" r="-106667" b="-4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0111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9858818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607353" r="-106667" b="-3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1000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82269079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697101" r="-106667" b="-2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1001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629174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808824" r="-106667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1010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4162960"/>
                      </a:ext>
                    </a:extLst>
                  </a:tr>
                  <a:tr h="41722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36000" marR="36000" marT="36000" marB="36000" anchor="ctr" anchorCtr="1">
                        <a:blipFill>
                          <a:blip r:embed="rId3"/>
                          <a:stretch>
                            <a:fillRect l="-667" t="-895652" r="-106667" b="-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b="0" dirty="0">
                              <a:latin typeface="Consolas" panose="020B0609020204030204" pitchFamily="49" charset="0"/>
                            </a:rPr>
                            <a:t>1110</a:t>
                          </a:r>
                          <a:endParaRPr lang="ko-KR" altLang="en-US" b="0" dirty="0">
                            <a:latin typeface="Consolas" panose="020B0609020204030204" pitchFamily="49" charset="0"/>
                          </a:endParaRPr>
                        </a:p>
                      </a:txBody>
                      <a:tcPr marL="36000" marR="36000" marT="36000" marB="36000" anchor="ctr" anchorCtr="1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559545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4.1 Determination of Prime Implicants</a:t>
            </a:r>
          </a:p>
        </p:txBody>
      </p:sp>
      <p:graphicFrame>
        <p:nvGraphicFramePr>
          <p:cNvPr id="72581" name="Group 192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5502229"/>
              </p:ext>
            </p:extLst>
          </p:nvPr>
        </p:nvGraphicFramePr>
        <p:xfrm>
          <a:off x="407368" y="2205038"/>
          <a:ext cx="2912303" cy="3679200"/>
        </p:xfrm>
        <a:graphic>
          <a:graphicData uri="http://schemas.openxmlformats.org/drawingml/2006/table">
            <a:tbl>
              <a:tblPr/>
              <a:tblGrid>
                <a:gridCol w="112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9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6417"/>
                  </a:ext>
                </a:extLst>
              </a:tr>
              <a:tr h="342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544571"/>
                  </a:ext>
                </a:extLst>
              </a:tr>
              <a:tr h="33886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9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4483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702914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196540"/>
                  </a:ext>
                </a:extLst>
              </a:tr>
              <a:tr h="34855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7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835719"/>
                  </a:ext>
                </a:extLst>
              </a:tr>
            </a:tbl>
          </a:graphicData>
        </a:graphic>
      </p:graphicFrame>
      <p:graphicFrame>
        <p:nvGraphicFramePr>
          <p:cNvPr id="72597" name="Group 194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09140528"/>
              </p:ext>
            </p:extLst>
          </p:nvPr>
        </p:nvGraphicFramePr>
        <p:xfrm>
          <a:off x="4511824" y="2205038"/>
          <a:ext cx="2304256" cy="4502160"/>
        </p:xfrm>
        <a:graphic>
          <a:graphicData uri="http://schemas.openxmlformats.org/drawingml/2006/table">
            <a:tbl>
              <a:tblPr/>
              <a:tblGrid>
                <a:gridCol w="92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0, 2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00-0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1, 5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0-01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1, 9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2, 6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0-10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8, 9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8,10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10-0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5, 7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01-1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6, 7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6,14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-110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10,14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1-10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1685" name="Text Box 1029"/>
          <p:cNvSpPr txBox="1">
            <a:spLocks noChangeArrowheads="1"/>
          </p:cNvSpPr>
          <p:nvPr/>
        </p:nvSpPr>
        <p:spPr bwMode="auto">
          <a:xfrm>
            <a:off x="551384" y="1268414"/>
            <a:ext cx="468052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 </a:t>
            </a:r>
            <a:r>
              <a:rPr lang="en-US" altLang="ko-KR" dirty="0">
                <a:latin typeface="Arial" charset="0"/>
              </a:rPr>
              <a:t>Determination of Prime Implicants (1)</a:t>
            </a:r>
          </a:p>
        </p:txBody>
      </p:sp>
      <p:graphicFrame>
        <p:nvGraphicFramePr>
          <p:cNvPr id="72556" name="Group 1900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11470191"/>
              </p:ext>
            </p:extLst>
          </p:nvPr>
        </p:nvGraphicFramePr>
        <p:xfrm>
          <a:off x="7824788" y="2205038"/>
          <a:ext cx="2780264" cy="2048256"/>
        </p:xfrm>
        <a:graphic>
          <a:graphicData uri="http://schemas.openxmlformats.org/drawingml/2006/table">
            <a:tbl>
              <a:tblPr/>
              <a:tblGrid>
                <a:gridCol w="161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0, 1, 8, 9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0, 2, 8,10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0, 8, 1, 9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0, 8, 2,10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-0-0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-0-0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2, 6,10,14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2,10, 6,14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--10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--10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557" name="Text Box 1901"/>
          <p:cNvSpPr txBox="1">
            <a:spLocks noChangeArrowheads="1"/>
          </p:cNvSpPr>
          <p:nvPr/>
        </p:nvSpPr>
        <p:spPr bwMode="auto">
          <a:xfrm>
            <a:off x="1200571" y="1773239"/>
            <a:ext cx="12001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</a:t>
            </a:r>
          </a:p>
        </p:txBody>
      </p:sp>
      <p:sp>
        <p:nvSpPr>
          <p:cNvPr id="72558" name="Text Box 1902"/>
          <p:cNvSpPr txBox="1">
            <a:spLocks noChangeArrowheads="1"/>
          </p:cNvSpPr>
          <p:nvPr/>
        </p:nvSpPr>
        <p:spPr bwMode="auto">
          <a:xfrm>
            <a:off x="4870598" y="1773239"/>
            <a:ext cx="12700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II</a:t>
            </a:r>
          </a:p>
        </p:txBody>
      </p:sp>
      <p:sp>
        <p:nvSpPr>
          <p:cNvPr id="72559" name="Text Box 1903"/>
          <p:cNvSpPr txBox="1">
            <a:spLocks noChangeArrowheads="1"/>
          </p:cNvSpPr>
          <p:nvPr/>
        </p:nvSpPr>
        <p:spPr bwMode="auto">
          <a:xfrm>
            <a:off x="8256588" y="1773239"/>
            <a:ext cx="13398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8000"/>
                </a:solidFill>
                <a:latin typeface="Arial" charset="0"/>
              </a:rPr>
              <a:t>4.1 Determination of Prime Implicants</a:t>
            </a:r>
          </a:p>
        </p:txBody>
      </p:sp>
      <p:graphicFrame>
        <p:nvGraphicFramePr>
          <p:cNvPr id="72581" name="Group 192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2098942"/>
              </p:ext>
            </p:extLst>
          </p:nvPr>
        </p:nvGraphicFramePr>
        <p:xfrm>
          <a:off x="407368" y="2205038"/>
          <a:ext cx="2912303" cy="3679200"/>
        </p:xfrm>
        <a:graphic>
          <a:graphicData uri="http://schemas.openxmlformats.org/drawingml/2006/table">
            <a:tbl>
              <a:tblPr/>
              <a:tblGrid>
                <a:gridCol w="1126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96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966417"/>
                  </a:ext>
                </a:extLst>
              </a:tr>
              <a:tr h="3420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544571"/>
                  </a:ext>
                </a:extLst>
              </a:tr>
              <a:tr h="338868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9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4483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702914"/>
                  </a:ext>
                </a:extLst>
              </a:tr>
              <a:tr h="3388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196540"/>
                  </a:ext>
                </a:extLst>
              </a:tr>
              <a:tr h="34855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group 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7</a:t>
                      </a:r>
                    </a:p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√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835719"/>
                  </a:ext>
                </a:extLst>
              </a:tr>
            </a:tbl>
          </a:graphicData>
        </a:graphic>
      </p:graphicFrame>
      <p:graphicFrame>
        <p:nvGraphicFramePr>
          <p:cNvPr id="72597" name="Group 1941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511824" y="2205038"/>
          <a:ext cx="2304256" cy="4502160"/>
        </p:xfrm>
        <a:graphic>
          <a:graphicData uri="http://schemas.openxmlformats.org/drawingml/2006/table">
            <a:tbl>
              <a:tblPr/>
              <a:tblGrid>
                <a:gridCol w="922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000-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0, 2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00-0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1, 5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0-01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1, 9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2, 6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0-10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8, 9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100-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8,10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10-0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5, 7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01-1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6, 7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011-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6,14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-110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10,14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1-10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1685" name="Text Box 1029"/>
          <p:cNvSpPr txBox="1">
            <a:spLocks noChangeArrowheads="1"/>
          </p:cNvSpPr>
          <p:nvPr/>
        </p:nvSpPr>
        <p:spPr bwMode="auto">
          <a:xfrm>
            <a:off x="551384" y="1268414"/>
            <a:ext cx="468052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 </a:t>
            </a:r>
            <a:r>
              <a:rPr lang="en-US" altLang="ko-KR" dirty="0">
                <a:latin typeface="Arial" charset="0"/>
              </a:rPr>
              <a:t>Determination of Prime Implicants (2)</a:t>
            </a:r>
          </a:p>
        </p:txBody>
      </p:sp>
      <p:graphicFrame>
        <p:nvGraphicFramePr>
          <p:cNvPr id="72556" name="Group 1900"/>
          <p:cNvGraphicFramePr>
            <a:graphicFrameLocks noGrp="1"/>
          </p:cNvGraphicFramePr>
          <p:nvPr>
            <p:ph sz="quarter" idx="3"/>
          </p:nvPr>
        </p:nvGraphicFramePr>
        <p:xfrm>
          <a:off x="7824788" y="2205038"/>
          <a:ext cx="2780264" cy="2048256"/>
        </p:xfrm>
        <a:graphic>
          <a:graphicData uri="http://schemas.openxmlformats.org/drawingml/2006/table">
            <a:tbl>
              <a:tblPr/>
              <a:tblGrid>
                <a:gridCol w="1619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0, 1, 8, 9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0, 2, 8,10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0, 8, 1, 9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0, 8, 2,10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-0-0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-00-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-0-0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2, 6,10,14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2,10, 6,14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--10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--10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557" name="Text Box 1901"/>
          <p:cNvSpPr txBox="1">
            <a:spLocks noChangeArrowheads="1"/>
          </p:cNvSpPr>
          <p:nvPr/>
        </p:nvSpPr>
        <p:spPr bwMode="auto">
          <a:xfrm>
            <a:off x="1200571" y="1773239"/>
            <a:ext cx="12001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</a:t>
            </a:r>
          </a:p>
        </p:txBody>
      </p:sp>
      <p:sp>
        <p:nvSpPr>
          <p:cNvPr id="72558" name="Text Box 1902"/>
          <p:cNvSpPr txBox="1">
            <a:spLocks noChangeArrowheads="1"/>
          </p:cNvSpPr>
          <p:nvPr/>
        </p:nvSpPr>
        <p:spPr bwMode="auto">
          <a:xfrm>
            <a:off x="4870598" y="1773239"/>
            <a:ext cx="127000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II</a:t>
            </a:r>
          </a:p>
        </p:txBody>
      </p:sp>
      <p:sp>
        <p:nvSpPr>
          <p:cNvPr id="72559" name="Text Box 1903"/>
          <p:cNvSpPr txBox="1">
            <a:spLocks noChangeArrowheads="1"/>
          </p:cNvSpPr>
          <p:nvPr/>
        </p:nvSpPr>
        <p:spPr bwMode="auto">
          <a:xfrm>
            <a:off x="8256588" y="1773239"/>
            <a:ext cx="1339850" cy="3968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>
                <a:latin typeface="Arial" charset="0"/>
              </a:rPr>
              <a:t>Column III</a:t>
            </a:r>
          </a:p>
        </p:txBody>
      </p:sp>
    </p:spTree>
    <p:extLst>
      <p:ext uri="{BB962C8B-B14F-4D97-AF65-F5344CB8AC3E}">
        <p14:creationId xmlns:p14="http://schemas.microsoft.com/office/powerpoint/2010/main" val="965053667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2856</Words>
  <Application>Microsoft Office PowerPoint</Application>
  <PresentationFormat>와이드스크린</PresentationFormat>
  <Paragraphs>1279</Paragraphs>
  <Slides>59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59</vt:i4>
      </vt:variant>
    </vt:vector>
  </HeadingPairs>
  <TitlesOfParts>
    <vt:vector size="72" baseType="lpstr">
      <vt:lpstr>Cambria Math</vt:lpstr>
      <vt:lpstr>Arial Narrow</vt:lpstr>
      <vt:lpstr>Adobe Fan Heiti Std B</vt:lpstr>
      <vt:lpstr>Arial</vt:lpstr>
      <vt:lpstr>Calibri</vt:lpstr>
      <vt:lpstr>Times New Roman</vt:lpstr>
      <vt:lpstr>Consolas</vt:lpstr>
      <vt:lpstr>맑은 고딕</vt:lpstr>
      <vt:lpstr>Calibri Light</vt:lpstr>
      <vt:lpstr>굴림</vt:lpstr>
      <vt:lpstr>기본 디자인</vt:lpstr>
      <vt:lpstr>Office 테마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4.1 Determination of Prime Implicants</vt:lpstr>
      <vt:lpstr>4.1 Determination of Prime Implicants</vt:lpstr>
      <vt:lpstr>PowerPoint 프레젠테이션</vt:lpstr>
      <vt:lpstr>4.1 Determination of Prime Implicants</vt:lpstr>
      <vt:lpstr>4.1 Determination of Prime Implicants</vt:lpstr>
      <vt:lpstr>4.1 Determination of Prime Implicants</vt:lpstr>
      <vt:lpstr>4.1 Determination of Prime Implicants</vt:lpstr>
      <vt:lpstr>4.2 The Prime Implicant Chart</vt:lpstr>
      <vt:lpstr>4.2 The Prime Implicant Chart</vt:lpstr>
      <vt:lpstr>4.2 The Prime Implicant Chart</vt:lpstr>
      <vt:lpstr>4.2 The Prime Implicant Chart</vt:lpstr>
      <vt:lpstr>4.3 Gate Delays</vt:lpstr>
      <vt:lpstr>4.3 Gate Delays</vt:lpstr>
      <vt:lpstr>4.3  Gate Delays - Hazards</vt:lpstr>
      <vt:lpstr>PowerPoint 프레젠테이션</vt:lpstr>
      <vt:lpstr>PowerPoint 프레젠테이션</vt:lpstr>
      <vt:lpstr>Summary</vt:lpstr>
      <vt:lpstr>PowerPoint 프레젠테이션</vt:lpstr>
      <vt:lpstr>PowerPoint 프레젠테이션</vt:lpstr>
      <vt:lpstr>Objectives</vt:lpstr>
      <vt:lpstr>4.5 Multiplexers</vt:lpstr>
      <vt:lpstr>4.5 Multiplexers</vt:lpstr>
      <vt:lpstr>4.5 Multiplexers</vt:lpstr>
      <vt:lpstr>4.5 Multiplexers</vt:lpstr>
      <vt:lpstr>4.5 Multiplexers</vt:lpstr>
      <vt:lpstr>4.5 Multiplexers</vt:lpstr>
      <vt:lpstr>4.6 Three-State Buffers</vt:lpstr>
      <vt:lpstr>4.6 Three-State Buffers</vt:lpstr>
      <vt:lpstr>4.6 Three-State Buffers</vt:lpstr>
      <vt:lpstr>4.6 Three-State Buffers</vt:lpstr>
      <vt:lpstr>4.6 Three-State Buffers</vt:lpstr>
      <vt:lpstr>4.6 Three-State Buffers</vt:lpstr>
      <vt:lpstr>4.6 Three-State Buffers</vt:lpstr>
      <vt:lpstr>4.6 Three-State Buffers</vt:lpstr>
      <vt:lpstr>4.7 Decoders and Encoders</vt:lpstr>
      <vt:lpstr>4.7 Decoders and Encoders</vt:lpstr>
      <vt:lpstr>4.7 Decoders and Encoders</vt:lpstr>
      <vt:lpstr>4.7 Decoders and Encoders</vt:lpstr>
      <vt:lpstr>4.8 Read-Only Memories</vt:lpstr>
      <vt:lpstr>4.8 Read-Only Memories</vt:lpstr>
      <vt:lpstr>4.8 Read-Only Memories</vt:lpstr>
      <vt:lpstr>4.8 Read-Only Memories</vt:lpstr>
      <vt:lpstr>4.9 Programmable Logic Devices (PLD)</vt:lpstr>
      <vt:lpstr>4.9 Programmable Logic Devices (PLD)</vt:lpstr>
      <vt:lpstr>4.9 Programmable Logic Devices (PLD)</vt:lpstr>
      <vt:lpstr>4.9 Programmable Logic Devices (PLD)</vt:lpstr>
      <vt:lpstr>4.9 Programmable Logic Devices (PLD)</vt:lpstr>
      <vt:lpstr>4.9 Programmable Logic Devices (PLD)</vt:lpstr>
      <vt:lpstr>4.10  Complex Programmable Logic Devices (CPLD)</vt:lpstr>
      <vt:lpstr>4.10  Complex Programmable Logic Devices (CPLD)</vt:lpstr>
      <vt:lpstr>4.11  Field Programmable Gate Arrays (FPGA)</vt:lpstr>
      <vt:lpstr>4.11  Field Programmable Gate Arrays (FPGA)</vt:lpstr>
      <vt:lpstr>PowerPoint 프레젠테이션</vt:lpstr>
      <vt:lpstr>Summary</vt:lpstr>
      <vt:lpstr>PowerPoint 프레젠테이션</vt:lpstr>
    </vt:vector>
  </TitlesOfParts>
  <Company>Inje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디지털 시스템 및 마이크로컴퓨터 4주차 강의 파일</dc:title>
  <dc:creator>Jongman Cho</dc:creator>
  <cp:lastModifiedBy>조종만</cp:lastModifiedBy>
  <cp:revision>358</cp:revision>
  <dcterms:created xsi:type="dcterms:W3CDTF">2003-08-14T08:31:30Z</dcterms:created>
  <dcterms:modified xsi:type="dcterms:W3CDTF">2021-03-22T02:18:35Z</dcterms:modified>
</cp:coreProperties>
</file>