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sldIdLst>
    <p:sldId id="359" r:id="rId3"/>
    <p:sldId id="360" r:id="rId4"/>
    <p:sldId id="286" r:id="rId5"/>
    <p:sldId id="323" r:id="rId6"/>
    <p:sldId id="338" r:id="rId7"/>
    <p:sldId id="339" r:id="rId8"/>
    <p:sldId id="365" r:id="rId9"/>
    <p:sldId id="361" r:id="rId10"/>
    <p:sldId id="366" r:id="rId11"/>
    <p:sldId id="340" r:id="rId12"/>
    <p:sldId id="362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1" r:id="rId22"/>
    <p:sldId id="350" r:id="rId23"/>
    <p:sldId id="352" r:id="rId24"/>
    <p:sldId id="353" r:id="rId25"/>
    <p:sldId id="354" r:id="rId26"/>
    <p:sldId id="364" r:id="rId27"/>
    <p:sldId id="330" r:id="rId28"/>
    <p:sldId id="306" r:id="rId29"/>
    <p:sldId id="307" r:id="rId30"/>
    <p:sldId id="356" r:id="rId31"/>
    <p:sldId id="324" r:id="rId32"/>
    <p:sldId id="311" r:id="rId33"/>
    <p:sldId id="331" r:id="rId34"/>
    <p:sldId id="312" r:id="rId35"/>
    <p:sldId id="290" r:id="rId36"/>
    <p:sldId id="313" r:id="rId37"/>
    <p:sldId id="314" r:id="rId38"/>
    <p:sldId id="367" r:id="rId39"/>
    <p:sldId id="317" r:id="rId40"/>
    <p:sldId id="335" r:id="rId41"/>
    <p:sldId id="291" r:id="rId42"/>
    <p:sldId id="336" r:id="rId43"/>
    <p:sldId id="318" r:id="rId44"/>
    <p:sldId id="319" r:id="rId45"/>
    <p:sldId id="363" r:id="rId46"/>
    <p:sldId id="357" r:id="rId47"/>
    <p:sldId id="358" r:id="rId48"/>
    <p:sldId id="293" r:id="rId49"/>
    <p:sldId id="325" r:id="rId50"/>
  </p:sldIdLst>
  <p:sldSz cx="12192000" cy="6858000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6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DBD"/>
    <a:srgbClr val="FF0000"/>
    <a:srgbClr val="3333FF"/>
    <a:srgbClr val="66FF33"/>
    <a:srgbClr val="983D0A"/>
    <a:srgbClr val="0066FF"/>
    <a:srgbClr val="EDF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7341" autoAdjust="0"/>
  </p:normalViewPr>
  <p:slideViewPr>
    <p:cSldViewPr showGuides="1">
      <p:cViewPr varScale="1">
        <p:scale>
          <a:sx n="143" d="100"/>
          <a:sy n="143" d="100"/>
        </p:scale>
        <p:origin x="132" y="294"/>
      </p:cViewPr>
      <p:guideLst>
        <p:guide orient="horz" pos="161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C1A93-2AEE-4531-9C89-932BCE49A4C2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457B5-3BEF-492A-8BC1-80BE996D32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93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E457B5-3BEF-492A-8BC1-80BE996D3296}" type="slidenum">
              <a:rPr lang="ko-KR" altLang="en-US" smtClean="0"/>
              <a:t>48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490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1869-16A1-4316-B94E-81F7761A7C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516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835DB-446A-4ADF-A514-8F04570BE02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555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E2935-AD62-4DDF-80AB-8A2DAFE8B7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1936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693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132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901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61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3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509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469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5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FE291-EED2-4F44-A95C-1DB5F3F05A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5605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773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102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B8EB0-EC60-4364-8C07-E30271590145}" type="datetimeFigureOut">
              <a:rPr lang="ko-KR" altLang="en-US" smtClean="0"/>
              <a:t>2022-04-04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69A2-0F0C-44CD-BB60-C86A2ABDF5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06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63A7F-EE91-4DB2-AF97-C1B48A1E8B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2937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98F6D-6414-4456-B65C-565800CED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158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566A1-AC1E-4B3F-8D4F-35A4C23A8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408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5B021-FD1A-4EC1-BDF0-0111BC748F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537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99DF8-F0A7-4D93-89A6-311F37066A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043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48FDB-D28B-470A-B54C-A649B450D1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418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2FE69-201D-4159-84F5-3E72C8B302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50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40769"/>
            <a:ext cx="10972800" cy="478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 smtClean="0"/>
            </a:lvl1pPr>
          </a:lstStyle>
          <a:p>
            <a:pPr>
              <a:defRPr/>
            </a:pPr>
            <a:fld id="{1478B36D-DED2-492F-940A-47D91017E0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1143000"/>
            <a:ext cx="12192000" cy="762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latinLnBrk="1" hangingPunct="1">
              <a:defRPr/>
            </a:pPr>
            <a:endParaRPr lang="ko-KR" altLang="en-US" sz="16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ea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D777-11D5-4DF3-9B3D-AE263E5E306D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143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18" Type="http://schemas.openxmlformats.org/officeDocument/2006/relationships/image" Target="../media/image108.png"/><Relationship Id="rId21" Type="http://schemas.openxmlformats.org/officeDocument/2006/relationships/image" Target="../media/image111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17" Type="http://schemas.openxmlformats.org/officeDocument/2006/relationships/image" Target="../media/image107.png"/><Relationship Id="rId2" Type="http://schemas.openxmlformats.org/officeDocument/2006/relationships/image" Target="../media/image13.png"/><Relationship Id="rId16" Type="http://schemas.openxmlformats.org/officeDocument/2006/relationships/image" Target="../media/image106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01.png"/><Relationship Id="rId15" Type="http://schemas.openxmlformats.org/officeDocument/2006/relationships/image" Target="../media/image105.png"/><Relationship Id="rId10" Type="http://schemas.openxmlformats.org/officeDocument/2006/relationships/image" Target="../media/image100.png"/><Relationship Id="rId19" Type="http://schemas.openxmlformats.org/officeDocument/2006/relationships/image" Target="../media/image109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Relationship Id="rId22" Type="http://schemas.openxmlformats.org/officeDocument/2006/relationships/image" Target="../media/image1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1196752"/>
            <a:ext cx="83820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디지털시스템 및 마이크로 컴퓨터 </a:t>
            </a:r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I</a:t>
            </a: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 Narrow" pitchFamily="34" charset="0"/>
              <a:ea typeface="굴림" pitchFamily="50" charset="-127"/>
              <a:cs typeface="+mn-cs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000" dirty="0">
                <a:solidFill>
                  <a:srgbClr val="0033CC"/>
                </a:solidFill>
              </a:rPr>
              <a:t>5</a:t>
            </a:r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주차</a:t>
            </a:r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강의</a:t>
            </a:r>
            <a:endParaRPr kumimoji="1" lang="en-US" altLang="ko-KR" sz="40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굴림" pitchFamily="50" charset="-127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17282" y="6659374"/>
            <a:ext cx="64793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Apr.,</a:t>
            </a:r>
            <a:r>
              <a:rPr kumimoji="1" lang="en-US" altLang="ko-KR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01</a:t>
            </a:r>
            <a:r>
              <a:rPr kumimoji="1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6C006-1618-45D4-8B1E-F09588E3D123}"/>
              </a:ext>
            </a:extLst>
          </p:cNvPr>
          <p:cNvSpPr txBox="1"/>
          <p:nvPr/>
        </p:nvSpPr>
        <p:spPr>
          <a:xfrm>
            <a:off x="3883696" y="4091588"/>
            <a:ext cx="44246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dirty="0"/>
              <a:t>인제대학교 의용공학부</a:t>
            </a:r>
            <a:endParaRPr lang="en-US" altLang="ko-KR" sz="3200" dirty="0"/>
          </a:p>
          <a:p>
            <a:pPr algn="ctr"/>
            <a:endParaRPr lang="en-US" altLang="ko-KR" sz="3200" dirty="0"/>
          </a:p>
          <a:p>
            <a:pPr algn="ctr"/>
            <a:r>
              <a:rPr lang="ko-KR" altLang="en-US" sz="3200" dirty="0">
                <a:solidFill>
                  <a:srgbClr val="3333FF"/>
                </a:solidFill>
              </a:rPr>
              <a:t>조 종만 교수</a:t>
            </a:r>
          </a:p>
        </p:txBody>
      </p:sp>
    </p:spTree>
    <p:extLst>
      <p:ext uri="{BB962C8B-B14F-4D97-AF65-F5344CB8AC3E}">
        <p14:creationId xmlns:p14="http://schemas.microsoft.com/office/powerpoint/2010/main" val="3978405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820202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Modules (</a:t>
            </a:r>
            <a:r>
              <a:rPr kumimoji="0" lang="en-US" altLang="ko-KR" sz="3600" i="1" dirty="0">
                <a:solidFill>
                  <a:srgbClr val="3333FF"/>
                </a:solidFill>
              </a:rPr>
              <a:t>Architecture</a:t>
            </a:r>
            <a:r>
              <a:rPr kumimoji="0" lang="en-US" altLang="ko-KR" sz="36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63364" y="2924944"/>
            <a:ext cx="3888234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1800">
                <a:solidFill>
                  <a:schemeClr val="tx2"/>
                </a:solidFill>
              </a:rPr>
              <a:t>Example: </a:t>
            </a:r>
            <a:r>
              <a:rPr kumimoji="0" lang="en-US" altLang="ko-KR">
                <a:solidFill>
                  <a:schemeClr val="tx2"/>
                </a:solidFill>
              </a:rPr>
              <a:t>Architecture</a:t>
            </a:r>
            <a:r>
              <a:rPr kumimoji="0" lang="en-US" altLang="ko-KR" sz="1800">
                <a:solidFill>
                  <a:schemeClr val="tx2"/>
                </a:solidFill>
              </a:rPr>
              <a:t> Declaration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3765274" y="1355726"/>
            <a:ext cx="7194376" cy="1477328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architecture-name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entity-name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[declarations]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architecture body </a:t>
            </a:r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concurrent statements only</a:t>
            </a:r>
            <a:endParaRPr lang="en-US" altLang="ko-K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[architecture] [architecture-name];</a:t>
            </a:r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263353" y="1355726"/>
            <a:ext cx="3384376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r>
              <a:rPr kumimoji="0" lang="en-US" altLang="ko-KR" dirty="0">
                <a:solidFill>
                  <a:schemeClr val="tx2"/>
                </a:solidFill>
              </a:rPr>
              <a:t> declaration form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4293096"/>
            <a:ext cx="3403047" cy="1080120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F8E85455-0691-450C-A340-F747EE48F989}"/>
              </a:ext>
            </a:extLst>
          </p:cNvPr>
          <p:cNvGrpSpPr/>
          <p:nvPr/>
        </p:nvGrpSpPr>
        <p:grpSpPr>
          <a:xfrm>
            <a:off x="4799856" y="2924944"/>
            <a:ext cx="5400601" cy="3754874"/>
            <a:chOff x="4583832" y="2928126"/>
            <a:chExt cx="5400601" cy="3754874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C1FB3BD9-C991-4F85-9A81-32EC57C5D364}"/>
                </a:ext>
              </a:extLst>
            </p:cNvPr>
            <p:cNvSpPr/>
            <p:nvPr/>
          </p:nvSpPr>
          <p:spPr>
            <a:xfrm>
              <a:off x="4612953" y="5040609"/>
              <a:ext cx="5371479" cy="1616538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8979798-2750-4588-855D-D5D01A982C00}"/>
                </a:ext>
              </a:extLst>
            </p:cNvPr>
            <p:cNvSpPr txBox="1"/>
            <p:nvPr/>
          </p:nvSpPr>
          <p:spPr>
            <a:xfrm>
              <a:off x="4583832" y="2928126"/>
              <a:ext cx="5400601" cy="3754874"/>
            </a:xfrm>
            <a:prstGeom prst="rect">
              <a:avLst/>
            </a:prstGeom>
            <a:noFill/>
            <a:ln>
              <a:solidFill>
                <a:srgbClr val="983D0A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700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library </a:t>
              </a:r>
              <a:r>
                <a:rPr lang="en-US" altLang="ko-KR" sz="1700" dirty="0" err="1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ieee</a:t>
              </a:r>
              <a:r>
                <a:rPr lang="en-US" altLang="ko-KR" sz="1700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1700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use ieee.std_logic_1164.all;</a:t>
              </a:r>
            </a:p>
            <a:p>
              <a:endParaRPr lang="en-US" altLang="ko-KR" sz="17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entity</a:t>
              </a:r>
              <a:r>
                <a:rPr lang="en-US" altLang="ko-KR" sz="17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port</a:t>
              </a:r>
              <a:r>
                <a:rPr lang="en-US" altLang="ko-KR" sz="17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(A, B, D: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sz="1700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E: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r>
                <a:rPr lang="en-US" altLang="ko-KR" sz="17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sz="17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endParaRPr lang="en-US" altLang="ko-KR" sz="17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architecture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gates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signal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C: </a:t>
              </a:r>
              <a:r>
                <a:rPr lang="en-US" altLang="ko-KR" sz="1700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begin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C &lt;= A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and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B; </a:t>
              </a:r>
              <a:endParaRPr lang="en-US" altLang="ko-KR" sz="17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E &lt;= C</a:t>
              </a:r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8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or</a:t>
              </a:r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D;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</a:t>
              </a:r>
              <a:endParaRPr lang="en-US" altLang="ko-KR" sz="17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gates;</a:t>
              </a:r>
              <a:endParaRPr lang="ko-KR" altLang="en-US" sz="17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485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813" y="274638"/>
            <a:ext cx="8686800" cy="778098"/>
          </a:xfrm>
        </p:spPr>
        <p:txBody>
          <a:bodyPr/>
          <a:lstStyle/>
          <a:p>
            <a:pPr eaLnBrk="1" hangingPunct="1"/>
            <a:r>
              <a:rPr kumimoji="0" lang="en-US" altLang="ko-KR" sz="31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</a:t>
            </a:r>
            <a:r>
              <a:rPr kumimoji="0" lang="en-US" altLang="ko-KR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kumimoji="0" lang="en-US" altLang="ko-KR" sz="31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VHDL Architectures</a:t>
            </a:r>
            <a:endParaRPr kumimoji="0" lang="en-US" altLang="ko-KR" sz="31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1340769"/>
            <a:ext cx="11377264" cy="4374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24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 body can contain any or all of the following VHDL </a:t>
            </a:r>
            <a:r>
              <a:rPr lang="en-US" altLang="ko-K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Each model can contain </a:t>
            </a:r>
            <a:r>
              <a:rPr lang="en-US" altLang="ko-K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lang="en-US" altLang="ko-K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statements and / or </a:t>
            </a:r>
            <a:r>
              <a:rPr lang="en-US" altLang="ko-K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sequential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 statements.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Behavioral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Highest level of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Describes a system in terms of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it does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(or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it behaves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Data-flow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Components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from libraries are connected together.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Designs are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hierarchical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1033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813" y="274638"/>
            <a:ext cx="8686800" cy="778098"/>
          </a:xfrm>
        </p:spPr>
        <p:txBody>
          <a:bodyPr/>
          <a:lstStyle/>
          <a:p>
            <a:pPr eaLnBrk="1" hangingPunct="1"/>
            <a:r>
              <a:rPr kumimoji="0" lang="en-US" altLang="ko-KR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31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</a:t>
            </a:r>
            <a:endParaRPr kumimoji="0" lang="en-US" altLang="ko-KR" sz="31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3392" y="1556793"/>
            <a:ext cx="11017224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Each concurrent statement is interpreted as acting in 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concurrently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) to other concurrent statements.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Four types of concurrent statements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Concurrent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signal assignment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signal assignment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signal assignment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i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statement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statement is a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concurrent statement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that contains a series of </a:t>
            </a:r>
            <a:r>
              <a:rPr lang="en-US" altLang="ko-KR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sequential statements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which will be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executed in a sequential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manner, one after the other.</a:t>
            </a:r>
          </a:p>
        </p:txBody>
      </p:sp>
    </p:spTree>
    <p:extLst>
      <p:ext uri="{BB962C8B-B14F-4D97-AF65-F5344CB8AC3E}">
        <p14:creationId xmlns:p14="http://schemas.microsoft.com/office/powerpoint/2010/main" val="140046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813" y="274638"/>
            <a:ext cx="8686800" cy="778098"/>
          </a:xfrm>
        </p:spPr>
        <p:txBody>
          <a:bodyPr/>
          <a:lstStyle/>
          <a:p>
            <a:pPr eaLnBrk="1" hangingPunct="1"/>
            <a:r>
              <a:rPr kumimoji="0" lang="en-US" altLang="ko-KR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Sequential</a:t>
            </a:r>
            <a:r>
              <a:rPr kumimoji="0" lang="en-US" altLang="ko-KR" sz="31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</a:t>
            </a:r>
            <a:endParaRPr kumimoji="0" lang="en-US" altLang="ko-KR" sz="31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7408" y="1556792"/>
            <a:ext cx="10513168" cy="2349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Statements appearing within the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statement are sequential statements.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Three types of sequential statements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 assignment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2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344453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 Signal Assignment Statement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91545" y="1234926"/>
            <a:ext cx="7776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The order of the following concurrent statement is unimportant.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320" y="5229200"/>
            <a:ext cx="3323856" cy="14021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7368" y="1700809"/>
            <a:ext cx="54006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800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  <a:endParaRPr lang="en-US" altLang="ko-K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port (A,B,D: in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E: out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architecture gates of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signal C: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begin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 &lt;= A and B; 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concurrent statements</a:t>
            </a:r>
            <a:endParaRPr lang="en-US" altLang="ko-KR" sz="18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 &lt;= C or D;  </a:t>
            </a:r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concurrent statements</a:t>
            </a:r>
            <a:endParaRPr lang="en-US" altLang="ko-KR" sz="18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end gates;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28048" y="1700808"/>
            <a:ext cx="5256585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sz="1800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  <a:endParaRPr lang="en-US" altLang="ko-K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port (A,B,D: in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E: out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architecture gates of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signal C: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begin</a:t>
            </a:r>
          </a:p>
          <a:p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 &lt;= C or D;  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concurrent statements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 &lt;= A and B;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concurrent statements</a:t>
            </a:r>
            <a:endParaRPr lang="en-US" altLang="ko-KR" sz="18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end gates;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7694" y="264131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/>
              <a:t>≡</a:t>
            </a:r>
            <a:endParaRPr lang="ko-KR" altLang="en-US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60F8567-32DF-41A4-A56C-3B3E0951AE01}"/>
              </a:ext>
            </a:extLst>
          </p:cNvPr>
          <p:cNvSpPr/>
          <p:nvPr/>
        </p:nvSpPr>
        <p:spPr>
          <a:xfrm>
            <a:off x="947428" y="4240600"/>
            <a:ext cx="1764196" cy="504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3F2873F-DB72-454A-A636-3249DAF045FD}"/>
              </a:ext>
            </a:extLst>
          </p:cNvPr>
          <p:cNvSpPr/>
          <p:nvPr/>
        </p:nvSpPr>
        <p:spPr>
          <a:xfrm>
            <a:off x="7032104" y="4240600"/>
            <a:ext cx="1764196" cy="504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4832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 Signal Assignment </a:t>
            </a:r>
            <a:r>
              <a:rPr kumimoji="0" lang="en-US" altLang="ko-KR" sz="3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1268761"/>
            <a:ext cx="11377264" cy="70788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1152000" indent="-1260000"/>
            <a:r>
              <a:rPr lang="en-US" altLang="ko-KR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: Write the VHDL code that implements a 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three-input NAND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gate. The three input signals are named A, B and C and the output signal name is F.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1544" y="2208832"/>
            <a:ext cx="5040560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nand3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port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(A, B, C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nand3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my_nand3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nand3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F &lt;= not (A and B and C);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my_nand3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1C8FC420-EE4E-4BB3-A441-354BC65B3A39}"/>
              </a:ext>
            </a:extLst>
          </p:cNvPr>
          <p:cNvGrpSpPr/>
          <p:nvPr/>
        </p:nvGrpSpPr>
        <p:grpSpPr>
          <a:xfrm>
            <a:off x="7752184" y="2564904"/>
            <a:ext cx="3148051" cy="1397000"/>
            <a:chOff x="7752184" y="2564904"/>
            <a:chExt cx="3148051" cy="1397000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52184" y="2564904"/>
              <a:ext cx="3148051" cy="139700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0276661-D7E6-44BB-A799-D0114A6059AB}"/>
                </a:ext>
              </a:extLst>
            </p:cNvPr>
            <p:cNvSpPr txBox="1"/>
            <p:nvPr/>
          </p:nvSpPr>
          <p:spPr>
            <a:xfrm>
              <a:off x="8809080" y="3032571"/>
              <a:ext cx="103425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latin typeface="Consolas" panose="020B0609020204030204" pitchFamily="49" charset="0"/>
                </a:rPr>
                <a:t>nand3</a:t>
              </a:r>
              <a:endParaRPr lang="ko-KR" altLang="en-US" sz="2400" dirty="0">
                <a:latin typeface="Consolas" panose="020B0609020204030204" pitchFamily="49" charset="0"/>
              </a:endParaRPr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7A307D2E-C472-4BE5-8875-E2D42CEAC210}"/>
              </a:ext>
            </a:extLst>
          </p:cNvPr>
          <p:cNvSpPr/>
          <p:nvPr/>
        </p:nvSpPr>
        <p:spPr>
          <a:xfrm>
            <a:off x="2279576" y="5284038"/>
            <a:ext cx="3384376" cy="28654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4C34EC-4875-4C79-A9A7-7E04FAEECDE3}"/>
                  </a:ext>
                </a:extLst>
              </p:cNvPr>
              <p:cNvSpPr txBox="1"/>
              <p:nvPr/>
            </p:nvSpPr>
            <p:spPr>
              <a:xfrm>
                <a:off x="10194785" y="3592572"/>
                <a:ext cx="1410899" cy="369332"/>
              </a:xfrm>
              <a:prstGeom prst="rect">
                <a:avLst/>
              </a:prstGeom>
              <a:solidFill>
                <a:srgbClr val="D6EDBD"/>
              </a:solidFill>
              <a:ln>
                <a:solidFill>
                  <a:srgbClr val="92D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𝐴𝐵𝐶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)′</m:t>
                      </m:r>
                    </m:oMath>
                  </m:oMathPara>
                </a14:m>
                <a:endParaRPr lang="ko-KR" alt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4C34EC-4875-4C79-A9A7-7E04FAEEC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785" y="3592572"/>
                <a:ext cx="1410899" cy="369332"/>
              </a:xfrm>
              <a:prstGeom prst="rect">
                <a:avLst/>
              </a:prstGeom>
              <a:blipFill>
                <a:blip r:embed="rId3"/>
                <a:stretch>
                  <a:fillRect b="-14286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1683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 Signal Assignment </a:t>
            </a:r>
            <a:r>
              <a:rPr kumimoji="0" lang="en-US" altLang="ko-KR" sz="3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5360" y="1268760"/>
                <a:ext cx="11521280" cy="70788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152000" indent="-1260000"/>
                <a:r>
                  <a:rPr lang="en-US" altLang="ko-KR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Write the VHDL code to implement the function expressed by the following logic equation: 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3=</m:t>
                    </m:r>
                    <m:sSup>
                      <m:sSupPr>
                        <m:ctrlP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p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en-US" altLang="ko-KR" sz="2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1268760"/>
                <a:ext cx="11521280" cy="707886"/>
              </a:xfrm>
              <a:prstGeom prst="rect">
                <a:avLst/>
              </a:prstGeom>
              <a:blipFill>
                <a:blip r:embed="rId2"/>
                <a:stretch>
                  <a:fillRect l="-476" t="-2542" r="-317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39416" y="2227882"/>
            <a:ext cx="6696744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port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(L, M, N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F3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F3 &lt;= ((not L) and (not M) and N) or (L and M);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9608E2E6-1BAD-47B1-90FF-316A5CB6FDE0}"/>
              </a:ext>
            </a:extLst>
          </p:cNvPr>
          <p:cNvGrpSpPr/>
          <p:nvPr/>
        </p:nvGrpSpPr>
        <p:grpSpPr>
          <a:xfrm>
            <a:off x="8328248" y="2634577"/>
            <a:ext cx="3300376" cy="1435100"/>
            <a:chOff x="8328248" y="2634577"/>
            <a:chExt cx="3300376" cy="1435100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8248" y="2634577"/>
              <a:ext cx="3300376" cy="14351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7E6EEAE-7F75-4A8E-9325-325B8DC7E4F8}"/>
                </a:ext>
              </a:extLst>
            </p:cNvPr>
            <p:cNvSpPr txBox="1"/>
            <p:nvPr/>
          </p:nvSpPr>
          <p:spPr>
            <a:xfrm>
              <a:off x="9330544" y="3083976"/>
              <a:ext cx="1204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ckt_f3</a:t>
              </a:r>
              <a:endParaRPr lang="ko-KR" altLang="en-US" sz="2400" dirty="0"/>
            </a:p>
          </p:txBody>
        </p:sp>
      </p:grpSp>
      <p:sp>
        <p:nvSpPr>
          <p:cNvPr id="9" name="직사각형 8">
            <a:extLst>
              <a:ext uri="{FF2B5EF4-FFF2-40B4-BE49-F238E27FC236}">
                <a16:creationId xmlns:a16="http://schemas.microsoft.com/office/drawing/2014/main" id="{62EF43C6-F2AD-4CFE-BBE0-AC92752319B6}"/>
              </a:ext>
            </a:extLst>
          </p:cNvPr>
          <p:cNvSpPr/>
          <p:nvPr/>
        </p:nvSpPr>
        <p:spPr>
          <a:xfrm>
            <a:off x="1127448" y="5302700"/>
            <a:ext cx="6048672" cy="28654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200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32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 Signal Assignment </a:t>
            </a:r>
            <a:r>
              <a:rPr kumimoji="0" lang="en-US" altLang="ko-KR" sz="3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9376" y="1268760"/>
                <a:ext cx="11377264" cy="707886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1152000" indent="-1260000"/>
                <a:r>
                  <a:rPr lang="en-US" altLang="ko-KR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Write the VHDL code to implement the function expressed by the following logic equation: 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3=</m:t>
                    </m:r>
                    <m:sSup>
                      <m:sSupPr>
                        <m:ctrlP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p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en-US" altLang="ko-KR" sz="2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1268760"/>
                <a:ext cx="11377264" cy="707886"/>
              </a:xfrm>
              <a:prstGeom prst="rect">
                <a:avLst/>
              </a:prstGeom>
              <a:blipFill>
                <a:blip r:embed="rId2"/>
                <a:stretch>
                  <a:fillRect l="-535" t="-2542" r="-1552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79376" y="2060848"/>
            <a:ext cx="6624735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port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(L, M, N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F3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signal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A1, A2: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intermediate signals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A1 &lt;= ((not L) and (not M) and N);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A2 &lt;= L and M;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F3 &lt;= A1 or A2;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my_ckt_f3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7D6C3CF0-463A-445E-B791-DCF5A4D6E509}"/>
              </a:ext>
            </a:extLst>
          </p:cNvPr>
          <p:cNvGrpSpPr/>
          <p:nvPr/>
        </p:nvGrpSpPr>
        <p:grpSpPr>
          <a:xfrm>
            <a:off x="7752184" y="2762063"/>
            <a:ext cx="3300376" cy="1435100"/>
            <a:chOff x="7752184" y="2762063"/>
            <a:chExt cx="3300376" cy="1435100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52184" y="2762063"/>
              <a:ext cx="3300376" cy="14351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E5307A8-00E7-49AB-A35B-E55B7EAEB5E0}"/>
                </a:ext>
              </a:extLst>
            </p:cNvPr>
            <p:cNvSpPr txBox="1"/>
            <p:nvPr/>
          </p:nvSpPr>
          <p:spPr>
            <a:xfrm>
              <a:off x="8760296" y="3255367"/>
              <a:ext cx="1204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ckt_f3</a:t>
              </a:r>
              <a:endParaRPr lang="ko-KR" altLang="en-US" sz="2400" dirty="0"/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57896383-F51C-42D2-8E4B-E069E0B21564}"/>
              </a:ext>
            </a:extLst>
          </p:cNvPr>
          <p:cNvSpPr/>
          <p:nvPr/>
        </p:nvSpPr>
        <p:spPr>
          <a:xfrm>
            <a:off x="767408" y="4590856"/>
            <a:ext cx="6264696" cy="27830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467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1995488" y="1916832"/>
            <a:ext cx="7416824" cy="1200329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signal_name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expression1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condition1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else      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expression2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condition2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else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  </a:t>
            </a: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expressionN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1995488" y="1412777"/>
            <a:ext cx="7416824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dirty="0"/>
              <a:t>General form of a </a:t>
            </a:r>
            <a:r>
              <a:rPr lang="en-US" altLang="ko-KR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Conditional Signal Assignment</a:t>
            </a:r>
            <a:r>
              <a:rPr lang="en-US" altLang="ko-KR" dirty="0"/>
              <a:t> statement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Signal Assignment </a:t>
            </a:r>
            <a:r>
              <a:rPr kumimoji="0" lang="en-US" altLang="ko-KR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</a:t>
            </a:r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altLang="ko-KR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when-else</a:t>
            </a:r>
            <a:br>
              <a:rPr kumimoji="0" lang="en-US" altLang="ko-K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1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939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4607" y="1268760"/>
            <a:ext cx="8614563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: 4-to-1 MUX</a:t>
            </a:r>
            <a:endParaRPr lang="en-US" altLang="ko-KR" sz="20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4608" y="1772816"/>
            <a:ext cx="8614563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mux4to1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port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(I3, I2, I1, I0: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A,B: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F: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mux4to1;</a:t>
            </a:r>
          </a:p>
          <a:p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my_mux4to1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mux4to1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F &lt;= I0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A='0' and B='0'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I1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A='0' and B='1'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I2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A='1' and B='0'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I3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A='1' and B='1'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'0';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my_mux4to1;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2388950"/>
            <a:ext cx="1973508" cy="2940527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Signal Assignment </a:t>
            </a:r>
            <a:r>
              <a:rPr kumimoji="0" lang="en-US" altLang="ko-KR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</a:t>
            </a:r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altLang="ko-KR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when-else</a:t>
            </a:r>
            <a:br>
              <a:rPr kumimoji="0" lang="en-US" altLang="ko-K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1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32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2060849"/>
            <a:ext cx="83820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lvl="0" algn="ctr" eaLnBrk="1" latinLnBrk="1" hangingPunct="1"/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Part</a:t>
            </a:r>
            <a:r>
              <a:rPr kumimoji="1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1</a:t>
            </a:r>
            <a:b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b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r>
              <a:rPr lang="en-US" altLang="ko-KR" sz="4000" dirty="0"/>
              <a:t>Introduction to VHDL (1)</a:t>
            </a:r>
            <a:endParaRPr kumimoji="1" lang="en-US" altLang="ko-KR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57097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4607" y="1268760"/>
            <a:ext cx="5207497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: 4-to-1 MUX (</a:t>
            </a:r>
            <a:r>
              <a:rPr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solution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20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824608" y="188640"/>
            <a:ext cx="86868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Arial" charset="0"/>
                <a:ea typeface="굴림" pitchFamily="50" charset="-127"/>
              </a:defRPr>
            </a:lvl9pPr>
          </a:lstStyle>
          <a:p>
            <a:pPr eaLnBrk="1" hangingPunct="1"/>
            <a:r>
              <a:rPr kumimoji="0" lang="en-US" altLang="ko-KR" sz="2800" i="1" ker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Signal Assignment </a:t>
            </a:r>
            <a:r>
              <a:rPr kumimoji="0" lang="en-US" altLang="ko-KR" sz="2800" ker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</a:t>
            </a:r>
            <a:r>
              <a:rPr kumimoji="0" lang="en-US" altLang="ko-KR" sz="2800" i="1" ker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altLang="ko-KR" sz="2800" ker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when-else</a:t>
            </a:r>
            <a:br>
              <a:rPr kumimoji="0" lang="en-US" altLang="ko-KR" sz="2400" i="1" ker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1800" kern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1800" i="1" ker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1800" ker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400" kern="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0A5ACE8C-74DD-480B-A102-FEFB1178BDCE}"/>
              </a:ext>
            </a:extLst>
          </p:cNvPr>
          <p:cNvGrpSpPr/>
          <p:nvPr/>
        </p:nvGrpSpPr>
        <p:grpSpPr>
          <a:xfrm>
            <a:off x="1824607" y="1724610"/>
            <a:ext cx="8614563" cy="5016758"/>
            <a:chOff x="1824607" y="1724610"/>
            <a:chExt cx="8614563" cy="5016758"/>
          </a:xfrm>
        </p:grpSpPr>
        <p:sp>
          <p:nvSpPr>
            <p:cNvPr id="4" name="TextBox 3"/>
            <p:cNvSpPr txBox="1"/>
            <p:nvPr/>
          </p:nvSpPr>
          <p:spPr>
            <a:xfrm>
              <a:off x="1824607" y="1724610"/>
              <a:ext cx="8614563" cy="50167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 library declaration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library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IEEE;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use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IEEE.std_logic_1164.all;</a:t>
              </a:r>
            </a:p>
            <a:p>
              <a:r>
                <a:rPr lang="en-US" altLang="ko-KR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--entity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entity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mux4to1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port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(I3, I2, I1, I0: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  A,B: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    F: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mux4to1;</a:t>
              </a:r>
            </a:p>
            <a:p>
              <a:r>
                <a:rPr lang="en-US" altLang="ko-KR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--architecture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architecture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my_mux4to1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mux4to1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signal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: </a:t>
              </a:r>
              <a:r>
                <a:rPr lang="en-US" altLang="ko-KR" i="1" dirty="0" err="1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std_logic_vector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(1 </a:t>
              </a:r>
              <a:r>
                <a:rPr lang="en-US" altLang="ko-KR" dirty="0" err="1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downto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0);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begin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&lt;= A&amp;B;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F &lt;= I0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=“00”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else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I1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=“01”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else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I2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=“10”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else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I3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=“11”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else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'0';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my_mux4to1;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2010" y="2680186"/>
              <a:ext cx="1855730" cy="2765038"/>
            </a:xfrm>
            <a:prstGeom prst="rect">
              <a:avLst/>
            </a:prstGeom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39AF3046-1E29-4A38-8E59-83A32A209D00}"/>
                </a:ext>
              </a:extLst>
            </p:cNvPr>
            <p:cNvSpPr/>
            <p:nvPr/>
          </p:nvSpPr>
          <p:spPr>
            <a:xfrm>
              <a:off x="2034260" y="4456568"/>
              <a:ext cx="4781820" cy="252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114A2F80-AB83-4F68-AB03-14FA668C979A}"/>
                </a:ext>
              </a:extLst>
            </p:cNvPr>
            <p:cNvSpPr/>
            <p:nvPr/>
          </p:nvSpPr>
          <p:spPr>
            <a:xfrm>
              <a:off x="2034260" y="4941168"/>
              <a:ext cx="1397444" cy="252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08C92113-1101-44E6-8EA3-EAF3421B1432}"/>
                </a:ext>
              </a:extLst>
            </p:cNvPr>
            <p:cNvSpPr/>
            <p:nvPr/>
          </p:nvSpPr>
          <p:spPr>
            <a:xfrm>
              <a:off x="3998040" y="5189442"/>
              <a:ext cx="504056" cy="975862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3EC9A66-4FDC-4916-A839-E4CDF0FE0952}"/>
              </a:ext>
            </a:extLst>
          </p:cNvPr>
          <p:cNvSpPr txBox="1"/>
          <p:nvPr/>
        </p:nvSpPr>
        <p:spPr>
          <a:xfrm>
            <a:off x="8014971" y="1296630"/>
            <a:ext cx="2441694" cy="400110"/>
          </a:xfrm>
          <a:prstGeom prst="rect">
            <a:avLst/>
          </a:prstGeom>
          <a:solidFill>
            <a:srgbClr val="FFFF00">
              <a:alpha val="18000"/>
            </a:srgbClr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000" i="1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83091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19536" y="1268760"/>
                <a:ext cx="83529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52000" indent="-1260000"/>
                <a:r>
                  <a:rPr lang="en-US" altLang="ko-KR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Conditional signal assignment statement for the function: 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3=</m:t>
                    </m:r>
                    <m:sSup>
                      <m:sSupPr>
                        <m:ctrlP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p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en-US" altLang="ko-KR" sz="2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1268760"/>
                <a:ext cx="8352928" cy="707886"/>
              </a:xfrm>
              <a:prstGeom prst="rect">
                <a:avLst/>
              </a:prstGeom>
              <a:blipFill>
                <a:blip r:embed="rId2"/>
                <a:stretch>
                  <a:fillRect l="-803" t="-344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19536" y="2060849"/>
            <a:ext cx="8614563" cy="42165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ckt_f3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port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(L, M, N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F3	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ckt_f3;</a:t>
            </a: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my_ckt_f3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ckt_f3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F3 &lt;= '1'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(L = '0' AND M = '0' AND N = '1')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'1'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(L = '1' AND M = '1')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'0';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my_ckt_f3;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Signal Assignment </a:t>
            </a:r>
            <a:r>
              <a:rPr kumimoji="0" lang="en-US" altLang="ko-KR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</a:t>
            </a:r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en-US" altLang="ko-KR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when-else</a:t>
            </a:r>
            <a:br>
              <a:rPr kumimoji="0" lang="en-US" altLang="ko-K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1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26A72E36-3DBB-44A2-9738-C0CF89754243}"/>
              </a:ext>
            </a:extLst>
          </p:cNvPr>
          <p:cNvGrpSpPr/>
          <p:nvPr/>
        </p:nvGrpSpPr>
        <p:grpSpPr>
          <a:xfrm>
            <a:off x="7189267" y="2492896"/>
            <a:ext cx="3300376" cy="1435100"/>
            <a:chOff x="7189267" y="2492896"/>
            <a:chExt cx="3300376" cy="1435100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89267" y="2492896"/>
              <a:ext cx="3300376" cy="14351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4F4EC2B-0337-494C-B18D-6E3844E57AD6}"/>
                </a:ext>
              </a:extLst>
            </p:cNvPr>
            <p:cNvSpPr txBox="1"/>
            <p:nvPr/>
          </p:nvSpPr>
          <p:spPr>
            <a:xfrm>
              <a:off x="8188727" y="3000864"/>
              <a:ext cx="1204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ckt_f3</a:t>
              </a:r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2903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2387588" y="1988840"/>
            <a:ext cx="7416824" cy="1600438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choose_expression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select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signal_name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expression1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choice1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expression2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choice2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	 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expressionN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choiceN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2387588" y="1484785"/>
            <a:ext cx="7416824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dirty="0"/>
              <a:t>General form of a </a:t>
            </a:r>
            <a:r>
              <a:rPr lang="en-US" altLang="ko-KR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Selected Signal Assignment</a:t>
            </a:r>
            <a:r>
              <a:rPr lang="en-US" altLang="ko-KR" dirty="0"/>
              <a:t> statement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Signal Assignment </a:t>
            </a:r>
            <a:r>
              <a:rPr kumimoji="0" lang="en-US" altLang="ko-KR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-</a:t>
            </a:r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 select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065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99" y="1408710"/>
            <a:ext cx="2759225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: 4-to-1 MUX </a:t>
            </a:r>
            <a:endParaRPr lang="en-US" altLang="ko-KR" sz="20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62" y="2492896"/>
            <a:ext cx="1829492" cy="2725944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Signal Assignment </a:t>
            </a:r>
            <a:r>
              <a:rPr kumimoji="0" lang="en-US" altLang="ko-KR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-</a:t>
            </a:r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 select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18E3B93B-EF6D-43E7-885C-1836242A08D9}"/>
              </a:ext>
            </a:extLst>
          </p:cNvPr>
          <p:cNvGrpSpPr/>
          <p:nvPr/>
        </p:nvGrpSpPr>
        <p:grpSpPr>
          <a:xfrm>
            <a:off x="3503712" y="1406381"/>
            <a:ext cx="6984776" cy="5262979"/>
            <a:chOff x="3503712" y="1406381"/>
            <a:chExt cx="6984776" cy="5262979"/>
          </a:xfrm>
        </p:grpSpPr>
        <p:sp>
          <p:nvSpPr>
            <p:cNvPr id="4" name="TextBox 3"/>
            <p:cNvSpPr txBox="1"/>
            <p:nvPr/>
          </p:nvSpPr>
          <p:spPr>
            <a:xfrm>
              <a:off x="3503712" y="1406381"/>
              <a:ext cx="6984776" cy="52629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 library declaration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library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IEEE;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use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IEEE.std_logic_1164.all;</a:t>
              </a:r>
            </a:p>
            <a:p>
              <a:r>
                <a:rPr lang="en-US" altLang="ko-KR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--entity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entity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mux4to1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port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(I3, I2, I1, I0: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  A,B: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    F: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mux4to1;</a:t>
              </a:r>
            </a:p>
            <a:p>
              <a:r>
                <a:rPr lang="en-US" altLang="ko-KR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--architecture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architecture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my_mux4to1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mux4to1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signal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: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std_logic_vector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(1 </a:t>
              </a:r>
              <a:r>
                <a:rPr lang="en-US" altLang="ko-KR" dirty="0" err="1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downto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0);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begin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&lt;= A&amp;B;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with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sel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select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F &lt;= I0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"00", 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I1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"01", 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I2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"10", 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 I3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"11", 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  '0'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 others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my_mux4to1;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C7248DF6-C8FF-4BD7-A6D5-3E9FC7C9639E}"/>
                </a:ext>
              </a:extLst>
            </p:cNvPr>
            <p:cNvSpPr/>
            <p:nvPr/>
          </p:nvSpPr>
          <p:spPr>
            <a:xfrm>
              <a:off x="4233520" y="6087480"/>
              <a:ext cx="1836000" cy="252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9281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11424" y="1247964"/>
                <a:ext cx="10687192" cy="400110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  <a:r>
                  <a:rPr lang="en-US" altLang="ko-KR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Selected signal assignment statement: 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3=</m:t>
                    </m:r>
                    <m:sSup>
                      <m:sSupPr>
                        <m:ctrlP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p>
                        <m:r>
                          <a:rPr lang="en-US" altLang="ko-KR" sz="20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′∙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ko-KR" sz="20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endParaRPr lang="en-US" altLang="ko-KR" sz="2000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24" y="1247964"/>
                <a:ext cx="10687192" cy="400110"/>
              </a:xfrm>
              <a:prstGeom prst="rect">
                <a:avLst/>
              </a:prstGeom>
              <a:blipFill>
                <a:blip r:embed="rId2"/>
                <a:stretch>
                  <a:fillRect l="-570" t="-5970" b="-26866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4608" y="188640"/>
            <a:ext cx="8686800" cy="864096"/>
          </a:xfrm>
        </p:spPr>
        <p:txBody>
          <a:bodyPr/>
          <a:lstStyle/>
          <a:p>
            <a:pPr eaLnBrk="1" hangingPunct="1"/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Signal Assignment </a:t>
            </a:r>
            <a:r>
              <a:rPr kumimoji="0" lang="en-US" altLang="ko-KR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 -</a:t>
            </a:r>
            <a:r>
              <a:rPr kumimoji="0" lang="en-US" altLang="ko-KR" sz="2800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 select</a:t>
            </a:r>
            <a:br>
              <a:rPr kumimoji="0" lang="en-US" altLang="ko-K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ko-K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kumimoji="0" lang="en-US" altLang="ko-KR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Concurrent</a:t>
            </a:r>
            <a:r>
              <a:rPr kumimoji="0" lang="en-US" altLang="ko-KR" sz="2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Statements)</a:t>
            </a:r>
            <a:endParaRPr kumimoji="0" lang="en-US" altLang="ko-K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464152" y="1797019"/>
                <a:ext cx="4134464" cy="157184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altLang="ko-KR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eqArrPr>
                        <m:e>
                          <m:r>
                            <a:rPr lang="en-US" altLang="ko-KR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3&amp;=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e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&amp;=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ko-K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altLang="ko-K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𝑁</m:t>
                              </m:r>
                            </m:e>
                          </m:d>
                        </m:e>
                        <m:e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&amp;=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e>
                        <m:e>
                          <m:r>
                            <a:rPr lang="en-US" altLang="ko-KR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&amp;=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altLang="ko-KR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altLang="ko-K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1, 6, 7</m:t>
                                  </m:r>
                                </m:e>
                              </m:d>
                            </m:e>
                          </m:nary>
                        </m:e>
                      </m:eqArr>
                    </m:oMath>
                  </m:oMathPara>
                </a14:m>
                <a:endParaRPr lang="en-US" altLang="ko-KR" sz="1800" dirty="0"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152" y="1797019"/>
                <a:ext cx="4134464" cy="15718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그룹 1">
            <a:extLst>
              <a:ext uri="{FF2B5EF4-FFF2-40B4-BE49-F238E27FC236}">
                <a16:creationId xmlns:a16="http://schemas.microsoft.com/office/drawing/2014/main" id="{1C347DD9-E23A-4EFF-AA83-CFB6AC200C66}"/>
              </a:ext>
            </a:extLst>
          </p:cNvPr>
          <p:cNvGrpSpPr/>
          <p:nvPr/>
        </p:nvGrpSpPr>
        <p:grpSpPr>
          <a:xfrm>
            <a:off x="7752184" y="3591633"/>
            <a:ext cx="3600400" cy="1565559"/>
            <a:chOff x="7896200" y="3519625"/>
            <a:chExt cx="3600400" cy="1565559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96200" y="3519625"/>
              <a:ext cx="3600400" cy="1565559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B087BB7-58F2-41C7-94FC-72A6302BC61F}"/>
                </a:ext>
              </a:extLst>
            </p:cNvPr>
            <p:cNvSpPr txBox="1"/>
            <p:nvPr/>
          </p:nvSpPr>
          <p:spPr>
            <a:xfrm>
              <a:off x="9045672" y="3975895"/>
              <a:ext cx="1204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ckt_f3</a:t>
              </a:r>
              <a:endParaRPr lang="ko-KR" altLang="en-US" sz="2400" dirty="0"/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E69CEADD-6FC0-43E7-BF7E-C7140DE15F13}"/>
              </a:ext>
            </a:extLst>
          </p:cNvPr>
          <p:cNvGrpSpPr/>
          <p:nvPr/>
        </p:nvGrpSpPr>
        <p:grpSpPr>
          <a:xfrm>
            <a:off x="911424" y="1772816"/>
            <a:ext cx="6056796" cy="4539704"/>
            <a:chOff x="911424" y="1772816"/>
            <a:chExt cx="6056796" cy="4539704"/>
          </a:xfrm>
        </p:grpSpPr>
        <p:sp>
          <p:nvSpPr>
            <p:cNvPr id="4" name="TextBox 3"/>
            <p:cNvSpPr txBox="1"/>
            <p:nvPr/>
          </p:nvSpPr>
          <p:spPr>
            <a:xfrm>
              <a:off x="911424" y="1772816"/>
              <a:ext cx="6056796" cy="4539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700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 library declaration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library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IEEE;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use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IEEE.std_logic_1164.all;</a:t>
              </a:r>
            </a:p>
            <a:p>
              <a:r>
                <a:rPr lang="en-US" altLang="ko-KR" sz="1700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--entity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entity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ckt_f3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port(L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, M, N: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F3: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ckt_f3;</a:t>
              </a:r>
            </a:p>
            <a:p>
              <a:r>
                <a:rPr lang="en-US" altLang="ko-KR" sz="1800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--architecture</a:t>
              </a:r>
              <a:endParaRPr lang="en-US" altLang="ko-KR" sz="1700" dirty="0">
                <a:solidFill>
                  <a:srgbClr val="66FF33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architecture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my_ckt_f3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ckt_f3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signal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sig: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std_logic_vector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(2 </a:t>
              </a:r>
              <a:r>
                <a:rPr lang="en-US" altLang="ko-KR" sz="17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downto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0); 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begin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sig &lt;= L &amp; M &amp; N; </a:t>
              </a:r>
              <a:r>
                <a:rPr lang="en-US" altLang="ko-KR" sz="1700" dirty="0">
                  <a:solidFill>
                    <a:srgbClr val="00B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-- concatenation operator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with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sig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select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F3 &lt;= '1'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"001"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|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"110"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|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"111"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,</a:t>
              </a:r>
            </a:p>
            <a:p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'0' 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when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others</a:t>
              </a:r>
              <a:r>
                <a:rPr lang="en-US" altLang="ko-KR" sz="17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17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sz="1700" dirty="0">
                  <a:latin typeface="Consolas" panose="020B0609020204030204" pitchFamily="49" charset="0"/>
                  <a:cs typeface="Consolas" panose="020B0609020204030204" pitchFamily="49" charset="0"/>
                </a:rPr>
                <a:t> my_ckt_f3;</a:t>
              </a:r>
              <a:endParaRPr lang="ko-KR" altLang="en-US" sz="17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B1C8D374-EE74-46A3-B7BE-D00EA3784635}"/>
                </a:ext>
              </a:extLst>
            </p:cNvPr>
            <p:cNvSpPr/>
            <p:nvPr/>
          </p:nvSpPr>
          <p:spPr>
            <a:xfrm>
              <a:off x="2011000" y="5729344"/>
              <a:ext cx="2016224" cy="252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CABE8082-8080-44F4-B84C-07FAA843DB29}"/>
                </a:ext>
              </a:extLst>
            </p:cNvPr>
            <p:cNvSpPr/>
            <p:nvPr/>
          </p:nvSpPr>
          <p:spPr>
            <a:xfrm>
              <a:off x="1078056" y="4423052"/>
              <a:ext cx="4945936" cy="252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5340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2060849"/>
            <a:ext cx="83820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lvl="0" algn="ctr" eaLnBrk="1" latinLnBrk="1" hangingPunct="1"/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Part</a:t>
            </a:r>
            <a:r>
              <a:rPr kumimoji="1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2</a:t>
            </a:r>
            <a:b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br>
              <a:rPr kumimoji="1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EC8C00"/>
                </a:solidFill>
                <a:effectLst/>
                <a:uLnTx/>
                <a:uFillTx/>
                <a:latin typeface="Arial Narrow" pitchFamily="34" charset="0"/>
                <a:ea typeface="굴림" pitchFamily="50" charset="-127"/>
                <a:cs typeface="+mn-cs"/>
              </a:rPr>
            </a:br>
            <a:r>
              <a:rPr lang="en-US" altLang="ko-KR" sz="4000" dirty="0"/>
              <a:t>Introduction to VHDL (2)</a:t>
            </a:r>
            <a:endParaRPr kumimoji="1" lang="en-US" altLang="ko-KR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42095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551384" y="1399042"/>
            <a:ext cx="8380412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Example: Entity</a:t>
            </a:r>
            <a:r>
              <a:rPr kumimoji="0" lang="en-US" altLang="ko-KR" dirty="0"/>
              <a:t> and </a:t>
            </a:r>
            <a:r>
              <a:rPr kumimoji="0" lang="en-US" altLang="ko-KR" dirty="0">
                <a:solidFill>
                  <a:schemeClr val="tx2"/>
                </a:solidFill>
              </a:rPr>
              <a:t>Architecture Declaration for A </a:t>
            </a:r>
            <a:r>
              <a:rPr kumimoji="0" lang="en-US" altLang="ko-KR" dirty="0">
                <a:solidFill>
                  <a:srgbClr val="3333FF"/>
                </a:solidFill>
              </a:rPr>
              <a:t>Full Adder</a:t>
            </a:r>
            <a:r>
              <a:rPr kumimoji="0" lang="en-US" altLang="ko-KR" dirty="0">
                <a:solidFill>
                  <a:schemeClr val="tx2"/>
                </a:solidFill>
              </a:rPr>
              <a:t> Module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560235" y="3765753"/>
            <a:ext cx="6596430" cy="1698927"/>
          </a:xfrm>
          <a:prstGeom prst="rect">
            <a:avLst/>
          </a:prstGeom>
          <a:solidFill>
            <a:srgbClr val="FFFF00">
              <a:alpha val="16000"/>
            </a:srgbClr>
          </a:solidFill>
          <a:ln>
            <a:solidFill>
              <a:srgbClr val="983D0A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Equations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  <a:endParaRPr lang="en-US" altLang="ko-K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Sum  &lt;= X </a:t>
            </a:r>
            <a:r>
              <a:rPr lang="en-US" altLang="ko-KR" sz="18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Y </a:t>
            </a:r>
            <a:r>
              <a:rPr lang="en-US" altLang="ko-KR" sz="18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&lt;= (X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Y)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(X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(Y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Equations;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91210"/>
          </a:xfrm>
        </p:spPr>
        <p:txBody>
          <a:bodyPr/>
          <a:lstStyle/>
          <a:p>
            <a:pPr eaLnBrk="1" hangingPunct="1"/>
            <a:r>
              <a:rPr kumimoji="0" lang="en-US" altLang="ko-KR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kumimoji="0" lang="en-US" altLang="ko-KR" sz="3600" dirty="0">
                <a:solidFill>
                  <a:srgbClr val="FF0000"/>
                </a:solidFill>
              </a:rPr>
              <a:t> </a:t>
            </a:r>
            <a:r>
              <a:rPr kumimoji="0" lang="en-US" altLang="ko-KR" sz="3600" dirty="0">
                <a:solidFill>
                  <a:srgbClr val="3333FF"/>
                </a:solidFill>
              </a:rPr>
              <a:t>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787" y="2492896"/>
            <a:ext cx="4743606" cy="1200329"/>
          </a:xfrm>
          <a:prstGeom prst="rect">
            <a:avLst/>
          </a:prstGeom>
          <a:solidFill>
            <a:schemeClr val="accent6">
              <a:lumMod val="20000"/>
              <a:lumOff val="80000"/>
              <a:alpha val="19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(X, Y,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, Sum: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6744072" y="2356651"/>
            <a:ext cx="3873867" cy="1126115"/>
            <a:chOff x="2394519" y="5886474"/>
            <a:chExt cx="3153558" cy="782886"/>
          </a:xfrm>
        </p:grpSpPr>
        <p:sp>
          <p:nvSpPr>
            <p:cNvPr id="2" name="직사각형 1"/>
            <p:cNvSpPr/>
            <p:nvPr/>
          </p:nvSpPr>
          <p:spPr>
            <a:xfrm>
              <a:off x="3347864" y="5897610"/>
              <a:ext cx="1224136" cy="771750"/>
            </a:xfrm>
            <a:prstGeom prst="rect">
              <a:avLst/>
            </a:prstGeom>
            <a:solidFill>
              <a:srgbClr val="92D050">
                <a:alpha val="10000"/>
              </a:srgbClr>
            </a:solidFill>
            <a:ln w="12700">
              <a:solidFill>
                <a:srgbClr val="983D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err="1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FullAdder</a:t>
              </a:r>
              <a:endParaRPr lang="ko-KR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4" name="직선 화살표 연결선 3"/>
            <p:cNvCxnSpPr/>
            <p:nvPr/>
          </p:nvCxnSpPr>
          <p:spPr>
            <a:xfrm>
              <a:off x="2843808" y="6021288"/>
              <a:ext cx="504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618940" y="5886474"/>
              <a:ext cx="241675" cy="23536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X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12" name="직선 화살표 연결선 11"/>
            <p:cNvCxnSpPr/>
            <p:nvPr/>
          </p:nvCxnSpPr>
          <p:spPr>
            <a:xfrm>
              <a:off x="2843808" y="6252928"/>
              <a:ext cx="504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618940" y="6114049"/>
              <a:ext cx="241675" cy="23536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Y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14" name="직선 화살표 연결선 13"/>
            <p:cNvCxnSpPr/>
            <p:nvPr/>
          </p:nvCxnSpPr>
          <p:spPr>
            <a:xfrm>
              <a:off x="2843808" y="6484568"/>
              <a:ext cx="504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394519" y="6341624"/>
              <a:ext cx="424367" cy="23536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Cin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4572000" y="6055897"/>
              <a:ext cx="504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/>
            <p:nvPr/>
          </p:nvCxnSpPr>
          <p:spPr>
            <a:xfrm>
              <a:off x="4572000" y="6525344"/>
              <a:ext cx="50405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032365" y="5934854"/>
              <a:ext cx="515712" cy="23536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Cout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32365" y="6382400"/>
              <a:ext cx="424367" cy="23536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Sum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800036"/>
          </a:xfrm>
        </p:spPr>
        <p:txBody>
          <a:bodyPr/>
          <a:lstStyle/>
          <a:p>
            <a:pPr eaLnBrk="1" hangingPunct="1"/>
            <a:r>
              <a:rPr kumimoji="0" lang="en-US" altLang="ko-KR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kumimoji="0" lang="en-US" altLang="ko-KR" sz="3600" dirty="0">
                <a:solidFill>
                  <a:srgbClr val="FF0000"/>
                </a:solidFill>
              </a:rPr>
              <a:t> </a:t>
            </a:r>
            <a:r>
              <a:rPr kumimoji="0" lang="en-US" altLang="ko-KR" sz="3600" dirty="0">
                <a:solidFill>
                  <a:srgbClr val="3333FF"/>
                </a:solidFill>
              </a:rPr>
              <a:t>Model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248713" y="1406885"/>
            <a:ext cx="576103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Application of the </a:t>
            </a:r>
            <a:r>
              <a:rPr kumimoji="0" lang="en-US" altLang="ko-KR" b="1" i="1">
                <a:solidFill>
                  <a:schemeClr val="tx2"/>
                </a:solidFill>
                <a:latin typeface="Times New Roman" panose="02020603050405020304" pitchFamily="18" charset="0"/>
              </a:rPr>
              <a:t>FullAdder</a:t>
            </a:r>
            <a:r>
              <a:rPr kumimoji="0" lang="en-US" altLang="ko-KR">
                <a:solidFill>
                  <a:schemeClr val="tx2"/>
                </a:solidFill>
              </a:rPr>
              <a:t>: 4-Bit Full Adder</a:t>
            </a: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CC6CEB1D-18AB-492A-B0C0-09A7B8FDFAD3}"/>
              </a:ext>
            </a:extLst>
          </p:cNvPr>
          <p:cNvGrpSpPr/>
          <p:nvPr/>
        </p:nvGrpSpPr>
        <p:grpSpPr>
          <a:xfrm>
            <a:off x="1628756" y="1988840"/>
            <a:ext cx="9147763" cy="4102371"/>
            <a:chOff x="598149" y="3027481"/>
            <a:chExt cx="7658091" cy="2961869"/>
          </a:xfrm>
        </p:grpSpPr>
        <p:sp>
          <p:nvSpPr>
            <p:cNvPr id="52" name="Line 25">
              <a:extLst>
                <a:ext uri="{FF2B5EF4-FFF2-40B4-BE49-F238E27FC236}">
                  <a16:creationId xmlns:a16="http://schemas.microsoft.com/office/drawing/2014/main" id="{20158505-DA6F-42C4-BD2E-8426A0302E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3602" y="4515641"/>
              <a:ext cx="684213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3" name="Line 29">
              <a:extLst>
                <a:ext uri="{FF2B5EF4-FFF2-40B4-BE49-F238E27FC236}">
                  <a16:creationId xmlns:a16="http://schemas.microsoft.com/office/drawing/2014/main" id="{0533CBF1-0B36-4BE9-A197-84641E67F2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8436" y="3976607"/>
              <a:ext cx="0" cy="1071562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4" name="Line 115">
              <a:extLst>
                <a:ext uri="{FF2B5EF4-FFF2-40B4-BE49-F238E27FC236}">
                  <a16:creationId xmlns:a16="http://schemas.microsoft.com/office/drawing/2014/main" id="{5F843125-B501-4E46-9EBB-DF359FA12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7815" y="5063739"/>
              <a:ext cx="1368425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DD085CDB-49D3-4F52-AC25-05B45E8BFD7C}"/>
                </a:ext>
              </a:extLst>
            </p:cNvPr>
            <p:cNvSpPr/>
            <p:nvPr/>
          </p:nvSpPr>
          <p:spPr>
            <a:xfrm rot="16200000">
              <a:off x="2999444" y="4059021"/>
              <a:ext cx="1206066" cy="936104"/>
            </a:xfrm>
            <a:prstGeom prst="rect">
              <a:avLst/>
            </a:prstGeom>
            <a:solidFill>
              <a:srgbClr val="92D050">
                <a:alpha val="4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</a:t>
              </a:r>
            </a:p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Adder</a:t>
              </a:r>
              <a:endParaRPr lang="ko-KR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6" name="직선 화살표 연결선 55">
              <a:extLst>
                <a:ext uri="{FF2B5EF4-FFF2-40B4-BE49-F238E27FC236}">
                  <a16:creationId xmlns:a16="http://schemas.microsoft.com/office/drawing/2014/main" id="{E56B3FCE-DB4B-47E7-91CB-BD35E48F78B0}"/>
                </a:ext>
              </a:extLst>
            </p:cNvPr>
            <p:cNvCxnSpPr/>
            <p:nvPr/>
          </p:nvCxnSpPr>
          <p:spPr>
            <a:xfrm rot="16200000">
              <a:off x="3058372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화살표 연결선 56">
              <a:extLst>
                <a:ext uri="{FF2B5EF4-FFF2-40B4-BE49-F238E27FC236}">
                  <a16:creationId xmlns:a16="http://schemas.microsoft.com/office/drawing/2014/main" id="{D5897E9C-97C1-4BCB-A8F9-417DDBEE3D01}"/>
                </a:ext>
              </a:extLst>
            </p:cNvPr>
            <p:cNvCxnSpPr/>
            <p:nvPr/>
          </p:nvCxnSpPr>
          <p:spPr>
            <a:xfrm rot="16200000">
              <a:off x="3562731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화살표 연결선 57">
              <a:extLst>
                <a:ext uri="{FF2B5EF4-FFF2-40B4-BE49-F238E27FC236}">
                  <a16:creationId xmlns:a16="http://schemas.microsoft.com/office/drawing/2014/main" id="{595D67B1-0DDD-498D-854E-FF5DA7E0E28A}"/>
                </a:ext>
              </a:extLst>
            </p:cNvPr>
            <p:cNvCxnSpPr/>
            <p:nvPr/>
          </p:nvCxnSpPr>
          <p:spPr>
            <a:xfrm rot="16200000">
              <a:off x="3351990" y="3668577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7C92A7C5-96F4-4225-A061-D43DCCFC5CD5}"/>
                </a:ext>
              </a:extLst>
            </p:cNvPr>
            <p:cNvSpPr/>
            <p:nvPr/>
          </p:nvSpPr>
          <p:spPr>
            <a:xfrm rot="16200000">
              <a:off x="4610070" y="4059021"/>
              <a:ext cx="1206066" cy="936104"/>
            </a:xfrm>
            <a:prstGeom prst="rect">
              <a:avLst/>
            </a:prstGeom>
            <a:solidFill>
              <a:srgbClr val="92D050">
                <a:alpha val="4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</a:t>
              </a:r>
            </a:p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Adder</a:t>
              </a:r>
              <a:endParaRPr lang="ko-KR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0" name="직선 화살표 연결선 59">
              <a:extLst>
                <a:ext uri="{FF2B5EF4-FFF2-40B4-BE49-F238E27FC236}">
                  <a16:creationId xmlns:a16="http://schemas.microsoft.com/office/drawing/2014/main" id="{591021E9-B223-487F-B676-0F415D8051AC}"/>
                </a:ext>
              </a:extLst>
            </p:cNvPr>
            <p:cNvCxnSpPr/>
            <p:nvPr/>
          </p:nvCxnSpPr>
          <p:spPr>
            <a:xfrm rot="16200000">
              <a:off x="4668998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>
              <a:extLst>
                <a:ext uri="{FF2B5EF4-FFF2-40B4-BE49-F238E27FC236}">
                  <a16:creationId xmlns:a16="http://schemas.microsoft.com/office/drawing/2014/main" id="{F85C9300-EDB7-4E02-8467-AADBDA78A630}"/>
                </a:ext>
              </a:extLst>
            </p:cNvPr>
            <p:cNvCxnSpPr/>
            <p:nvPr/>
          </p:nvCxnSpPr>
          <p:spPr>
            <a:xfrm rot="16200000">
              <a:off x="5173357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화살표 연결선 61">
              <a:extLst>
                <a:ext uri="{FF2B5EF4-FFF2-40B4-BE49-F238E27FC236}">
                  <a16:creationId xmlns:a16="http://schemas.microsoft.com/office/drawing/2014/main" id="{4316F5EF-35A5-460B-BA43-A59E801FF515}"/>
                </a:ext>
              </a:extLst>
            </p:cNvPr>
            <p:cNvCxnSpPr/>
            <p:nvPr/>
          </p:nvCxnSpPr>
          <p:spPr>
            <a:xfrm rot="16200000">
              <a:off x="4962616" y="3668577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직사각형 62">
              <a:extLst>
                <a:ext uri="{FF2B5EF4-FFF2-40B4-BE49-F238E27FC236}">
                  <a16:creationId xmlns:a16="http://schemas.microsoft.com/office/drawing/2014/main" id="{116BEB29-1665-4F64-A9A2-A7F13FC2D891}"/>
                </a:ext>
              </a:extLst>
            </p:cNvPr>
            <p:cNvSpPr/>
            <p:nvPr/>
          </p:nvSpPr>
          <p:spPr>
            <a:xfrm rot="16200000">
              <a:off x="6220697" y="4059021"/>
              <a:ext cx="1206066" cy="936104"/>
            </a:xfrm>
            <a:prstGeom prst="rect">
              <a:avLst/>
            </a:prstGeom>
            <a:solidFill>
              <a:srgbClr val="92D050">
                <a:alpha val="4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</a:t>
              </a:r>
            </a:p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Adder</a:t>
              </a:r>
              <a:endParaRPr lang="ko-KR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4" name="직선 화살표 연결선 63">
              <a:extLst>
                <a:ext uri="{FF2B5EF4-FFF2-40B4-BE49-F238E27FC236}">
                  <a16:creationId xmlns:a16="http://schemas.microsoft.com/office/drawing/2014/main" id="{A93B6322-DF11-446F-A347-FC65DF9923E7}"/>
                </a:ext>
              </a:extLst>
            </p:cNvPr>
            <p:cNvCxnSpPr/>
            <p:nvPr/>
          </p:nvCxnSpPr>
          <p:spPr>
            <a:xfrm rot="16200000">
              <a:off x="6279625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A6B9961A-FA92-41C7-B63B-200B0B2BAF96}"/>
                </a:ext>
              </a:extLst>
            </p:cNvPr>
            <p:cNvCxnSpPr/>
            <p:nvPr/>
          </p:nvCxnSpPr>
          <p:spPr>
            <a:xfrm rot="16200000">
              <a:off x="6783984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화살표 연결선 65">
              <a:extLst>
                <a:ext uri="{FF2B5EF4-FFF2-40B4-BE49-F238E27FC236}">
                  <a16:creationId xmlns:a16="http://schemas.microsoft.com/office/drawing/2014/main" id="{48B2715A-9228-4E59-A219-BD0A815B7C7D}"/>
                </a:ext>
              </a:extLst>
            </p:cNvPr>
            <p:cNvCxnSpPr/>
            <p:nvPr/>
          </p:nvCxnSpPr>
          <p:spPr>
            <a:xfrm rot="16200000">
              <a:off x="6573243" y="3668577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직사각형 66">
              <a:extLst>
                <a:ext uri="{FF2B5EF4-FFF2-40B4-BE49-F238E27FC236}">
                  <a16:creationId xmlns:a16="http://schemas.microsoft.com/office/drawing/2014/main" id="{D81AAACD-DDD4-44B7-BF33-87C9E810F86C}"/>
                </a:ext>
              </a:extLst>
            </p:cNvPr>
            <p:cNvSpPr/>
            <p:nvPr/>
          </p:nvSpPr>
          <p:spPr>
            <a:xfrm rot="16200000">
              <a:off x="1388818" y="4059021"/>
              <a:ext cx="1206066" cy="936104"/>
            </a:xfrm>
            <a:prstGeom prst="rect">
              <a:avLst/>
            </a:prstGeom>
            <a:solidFill>
              <a:srgbClr val="92D050">
                <a:alpha val="4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</a:t>
              </a:r>
            </a:p>
            <a:p>
              <a:pPr algn="ctr"/>
              <a:r>
                <a:rPr lang="en-US" altLang="ko-K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Adder</a:t>
              </a:r>
              <a:endParaRPr lang="ko-KR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8" name="직선 화살표 연결선 67">
              <a:extLst>
                <a:ext uri="{FF2B5EF4-FFF2-40B4-BE49-F238E27FC236}">
                  <a16:creationId xmlns:a16="http://schemas.microsoft.com/office/drawing/2014/main" id="{CC1135D0-825E-4B99-BB50-3593A0E912C9}"/>
                </a:ext>
              </a:extLst>
            </p:cNvPr>
            <p:cNvCxnSpPr/>
            <p:nvPr/>
          </p:nvCxnSpPr>
          <p:spPr>
            <a:xfrm rot="16200000">
              <a:off x="1447746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화살표 연결선 68">
              <a:extLst>
                <a:ext uri="{FF2B5EF4-FFF2-40B4-BE49-F238E27FC236}">
                  <a16:creationId xmlns:a16="http://schemas.microsoft.com/office/drawing/2014/main" id="{409A9451-3014-4434-918C-0F86003CF74E}"/>
                </a:ext>
              </a:extLst>
            </p:cNvPr>
            <p:cNvCxnSpPr/>
            <p:nvPr/>
          </p:nvCxnSpPr>
          <p:spPr>
            <a:xfrm rot="16200000">
              <a:off x="1952105" y="5385570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id="{B8D7AD79-6DE2-4376-A48F-8A3AC72426C8}"/>
                </a:ext>
              </a:extLst>
            </p:cNvPr>
            <p:cNvCxnSpPr/>
            <p:nvPr/>
          </p:nvCxnSpPr>
          <p:spPr>
            <a:xfrm rot="16200000">
              <a:off x="1741364" y="3668577"/>
              <a:ext cx="5109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1CFD9F5C-8830-4F9E-94B5-D878484C235C}"/>
                </a:ext>
              </a:extLst>
            </p:cNvPr>
            <p:cNvCxnSpPr/>
            <p:nvPr/>
          </p:nvCxnSpPr>
          <p:spPr>
            <a:xfrm flipH="1">
              <a:off x="5698854" y="4515641"/>
              <a:ext cx="648000" cy="1"/>
            </a:xfrm>
            <a:prstGeom prst="line">
              <a:avLst/>
            </a:prstGeom>
            <a:ln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5D05B07F-1B92-421B-A961-2198F3D3CDEE}"/>
                </a:ext>
              </a:extLst>
            </p:cNvPr>
            <p:cNvCxnSpPr/>
            <p:nvPr/>
          </p:nvCxnSpPr>
          <p:spPr>
            <a:xfrm flipH="1">
              <a:off x="1009261" y="4515641"/>
              <a:ext cx="514537" cy="1"/>
            </a:xfrm>
            <a:prstGeom prst="line">
              <a:avLst/>
            </a:prstGeom>
            <a:ln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1627D473-E3D6-4DF8-98FC-324E5F593E68}"/>
                    </a:ext>
                  </a:extLst>
                </p:cNvPr>
                <p:cNvSpPr txBox="1"/>
                <p:nvPr/>
              </p:nvSpPr>
              <p:spPr>
                <a:xfrm>
                  <a:off x="598149" y="4287634"/>
                  <a:ext cx="46339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1627D473-E3D6-4DF8-98FC-324E5F593E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149" y="4287634"/>
                  <a:ext cx="463396" cy="33855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3C0A1599-FA5F-4DA3-AEA0-44EDD4AAD910}"/>
                    </a:ext>
                  </a:extLst>
                </p:cNvPr>
                <p:cNvSpPr txBox="1"/>
                <p:nvPr/>
              </p:nvSpPr>
              <p:spPr>
                <a:xfrm>
                  <a:off x="6578823" y="3028890"/>
                  <a:ext cx="49981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78823" y="3028890"/>
                  <a:ext cx="499816" cy="40011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142B618C-26E0-41FE-A886-B4776F9F6A90}"/>
                    </a:ext>
                  </a:extLst>
                </p:cNvPr>
                <p:cNvSpPr txBox="1"/>
                <p:nvPr/>
              </p:nvSpPr>
              <p:spPr>
                <a:xfrm>
                  <a:off x="4969165" y="3027481"/>
                  <a:ext cx="49385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9165" y="3027481"/>
                  <a:ext cx="493853" cy="40011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53CCEA1A-9498-410B-9795-825383C3AFF1}"/>
                    </a:ext>
                  </a:extLst>
                </p:cNvPr>
                <p:cNvSpPr txBox="1"/>
                <p:nvPr/>
              </p:nvSpPr>
              <p:spPr>
                <a:xfrm>
                  <a:off x="3362998" y="3027481"/>
                  <a:ext cx="49981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62998" y="3027481"/>
                  <a:ext cx="499816" cy="400110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F5F09D84-8825-4D26-B9E4-8F394AC64340}"/>
                    </a:ext>
                  </a:extLst>
                </p:cNvPr>
                <p:cNvSpPr txBox="1"/>
                <p:nvPr/>
              </p:nvSpPr>
              <p:spPr>
                <a:xfrm>
                  <a:off x="1752372" y="3027481"/>
                  <a:ext cx="49981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2372" y="3027481"/>
                  <a:ext cx="499816" cy="400110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402131D9-9A1B-4B14-A2C5-83CA268D2447}"/>
                    </a:ext>
                  </a:extLst>
                </p:cNvPr>
                <p:cNvSpPr txBox="1"/>
                <p:nvPr/>
              </p:nvSpPr>
              <p:spPr>
                <a:xfrm>
                  <a:off x="6271701" y="5589240"/>
                  <a:ext cx="53674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1701" y="5589240"/>
                  <a:ext cx="536749" cy="400110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DB75B17C-667C-4D3B-8C77-473FC118A98A}"/>
                    </a:ext>
                  </a:extLst>
                </p:cNvPr>
                <p:cNvSpPr txBox="1"/>
                <p:nvPr/>
              </p:nvSpPr>
              <p:spPr>
                <a:xfrm>
                  <a:off x="4657613" y="5589240"/>
                  <a:ext cx="53078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7613" y="5589240"/>
                  <a:ext cx="530786" cy="400110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7AA3E334-813B-4E05-9165-5AA5CFA573B6}"/>
                    </a:ext>
                  </a:extLst>
                </p:cNvPr>
                <p:cNvSpPr txBox="1"/>
                <p:nvPr/>
              </p:nvSpPr>
              <p:spPr>
                <a:xfrm>
                  <a:off x="3053731" y="5589240"/>
                  <a:ext cx="53674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3731" y="5589240"/>
                  <a:ext cx="536749" cy="400110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3ED1D28B-9D6A-4829-A9BD-91ECD9FED5C3}"/>
                    </a:ext>
                  </a:extLst>
                </p:cNvPr>
                <p:cNvSpPr txBox="1"/>
                <p:nvPr/>
              </p:nvSpPr>
              <p:spPr>
                <a:xfrm>
                  <a:off x="1442744" y="5589240"/>
                  <a:ext cx="53674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2744" y="5589240"/>
                  <a:ext cx="536749" cy="400110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48B7FD99-0EDD-4C82-834B-2D49A60CD80C}"/>
                    </a:ext>
                  </a:extLst>
                </p:cNvPr>
                <p:cNvSpPr txBox="1"/>
                <p:nvPr/>
              </p:nvSpPr>
              <p:spPr>
                <a:xfrm>
                  <a:off x="6774300" y="5589240"/>
                  <a:ext cx="5318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D54E4B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4300" y="5589240"/>
                  <a:ext cx="531876" cy="400110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2A7293E9-4BAD-4F38-8358-49BBA5C6C24D}"/>
                    </a:ext>
                  </a:extLst>
                </p:cNvPr>
                <p:cNvSpPr txBox="1"/>
                <p:nvPr/>
              </p:nvSpPr>
              <p:spPr>
                <a:xfrm>
                  <a:off x="5168167" y="5589240"/>
                  <a:ext cx="5259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D54E4B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68167" y="5589240"/>
                  <a:ext cx="525913" cy="400110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C826F9D0-793D-49EB-8225-21BBB5148A37}"/>
                    </a:ext>
                  </a:extLst>
                </p:cNvPr>
                <p:cNvSpPr txBox="1"/>
                <p:nvPr/>
              </p:nvSpPr>
              <p:spPr>
                <a:xfrm>
                  <a:off x="3554880" y="5589240"/>
                  <a:ext cx="5318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D54E4B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4880" y="5589240"/>
                  <a:ext cx="531876" cy="400110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5F060C0B-3DF4-4BAF-BAC0-25FF74DB6450}"/>
                    </a:ext>
                  </a:extLst>
                </p:cNvPr>
                <p:cNvSpPr txBox="1"/>
                <p:nvPr/>
              </p:nvSpPr>
              <p:spPr>
                <a:xfrm>
                  <a:off x="1942784" y="5589240"/>
                  <a:ext cx="5318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D54E4B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D54E4B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2784" y="5589240"/>
                  <a:ext cx="531876" cy="400110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156A5E7B-92A4-442F-8A95-1E861D253BD2}"/>
                    </a:ext>
                  </a:extLst>
                </p:cNvPr>
                <p:cNvSpPr txBox="1"/>
                <p:nvPr/>
              </p:nvSpPr>
              <p:spPr>
                <a:xfrm>
                  <a:off x="5806914" y="4143482"/>
                  <a:ext cx="5061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914" y="4143482"/>
                  <a:ext cx="506164" cy="400110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D7281A2D-5909-4EB0-A77F-C4CA2C1392B1}"/>
                </a:ext>
              </a:extLst>
            </p:cNvPr>
            <p:cNvCxnSpPr/>
            <p:nvPr/>
          </p:nvCxnSpPr>
          <p:spPr>
            <a:xfrm flipH="1">
              <a:off x="7311392" y="4515641"/>
              <a:ext cx="648000" cy="1"/>
            </a:xfrm>
            <a:prstGeom prst="line">
              <a:avLst/>
            </a:prstGeom>
            <a:ln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CD74E934-0678-40EA-AA3A-C69962808466}"/>
                    </a:ext>
                  </a:extLst>
                </p:cNvPr>
                <p:cNvSpPr txBox="1"/>
                <p:nvPr/>
              </p:nvSpPr>
              <p:spPr>
                <a:xfrm>
                  <a:off x="7419452" y="4143482"/>
                  <a:ext cx="42999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CD74E934-0678-40EA-AA3A-C6996280846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19452" y="4143482"/>
                  <a:ext cx="429990" cy="338554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9" name="직선 연결선 88">
              <a:extLst>
                <a:ext uri="{FF2B5EF4-FFF2-40B4-BE49-F238E27FC236}">
                  <a16:creationId xmlns:a16="http://schemas.microsoft.com/office/drawing/2014/main" id="{81032208-DE13-42A4-8C5D-6F7FA15F5055}"/>
                </a:ext>
              </a:extLst>
            </p:cNvPr>
            <p:cNvCxnSpPr/>
            <p:nvPr/>
          </p:nvCxnSpPr>
          <p:spPr>
            <a:xfrm flipH="1">
              <a:off x="4078128" y="4515641"/>
              <a:ext cx="648000" cy="1"/>
            </a:xfrm>
            <a:prstGeom prst="line">
              <a:avLst/>
            </a:prstGeom>
            <a:ln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56D0C2C4-4B0A-4DD7-9C40-D17A27DB8903}"/>
                    </a:ext>
                  </a:extLst>
                </p:cNvPr>
                <p:cNvSpPr txBox="1"/>
                <p:nvPr/>
              </p:nvSpPr>
              <p:spPr>
                <a:xfrm>
                  <a:off x="4186188" y="4143482"/>
                  <a:ext cx="51212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6188" y="4143482"/>
                  <a:ext cx="512128" cy="400110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1" name="직선 연결선 90">
              <a:extLst>
                <a:ext uri="{FF2B5EF4-FFF2-40B4-BE49-F238E27FC236}">
                  <a16:creationId xmlns:a16="http://schemas.microsoft.com/office/drawing/2014/main" id="{1DE9A835-D1D5-46F5-89F0-AFCDBC2D67CB}"/>
                </a:ext>
              </a:extLst>
            </p:cNvPr>
            <p:cNvCxnSpPr/>
            <p:nvPr/>
          </p:nvCxnSpPr>
          <p:spPr>
            <a:xfrm flipH="1">
              <a:off x="2467502" y="4515641"/>
              <a:ext cx="648000" cy="1"/>
            </a:xfrm>
            <a:prstGeom prst="line">
              <a:avLst/>
            </a:prstGeom>
            <a:ln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503551CE-A0B7-4D40-992F-D0200683E3A0}"/>
                    </a:ext>
                  </a:extLst>
                </p:cNvPr>
                <p:cNvSpPr txBox="1"/>
                <p:nvPr/>
              </p:nvSpPr>
              <p:spPr>
                <a:xfrm>
                  <a:off x="2575562" y="4143482"/>
                  <a:ext cx="51212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5562" y="4143482"/>
                  <a:ext cx="512128" cy="400110"/>
                </a:xfrm>
                <a:prstGeom prst="rect">
                  <a:avLst/>
                </a:prstGeom>
                <a:blipFill rotWithShape="0">
                  <a:blip r:embed="rId22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847850" y="1341438"/>
            <a:ext cx="6048350" cy="40011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Structural Description of the 4-Bit Full Adder (1 / 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47850" y="1916833"/>
            <a:ext cx="7416502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endParaRPr lang="en-US" altLang="ko-K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(X, Y,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, Sum: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altLang="ko-KR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my_fa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Sum  &lt;= X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Y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&lt;= (X and Y) or (X and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 or (Y and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my_fa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ko-KR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78098"/>
          </a:xfrm>
        </p:spPr>
        <p:txBody>
          <a:bodyPr/>
          <a:lstStyle/>
          <a:p>
            <a:pPr eaLnBrk="1" hangingPunct="1"/>
            <a:r>
              <a:rPr kumimoji="0" lang="en-US" altLang="ko-KR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kumimoji="0" lang="en-US" altLang="ko-KR" sz="3600" dirty="0">
                <a:solidFill>
                  <a:srgbClr val="FF0000"/>
                </a:solidFill>
              </a:rPr>
              <a:t> </a:t>
            </a:r>
            <a:r>
              <a:rPr kumimoji="0" lang="en-US" altLang="ko-KR" sz="3600" dirty="0">
                <a:solidFill>
                  <a:srgbClr val="3333FF"/>
                </a:solidFill>
              </a:rPr>
              <a:t>Model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847850" y="1341438"/>
            <a:ext cx="6048350" cy="40011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Structural Description of the 4-Bit Full Adder (2 / 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47850" y="1916832"/>
            <a:ext cx="8424614" cy="4832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 for 4-bit FA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 </a:t>
            </a:r>
            <a:r>
              <a:rPr lang="en-US" altLang="ko-KR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Adder4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is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(A, B: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0);    Ci: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S: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0);    Co: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Adder4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--architecture for 4-bit FA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my_adder4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Adder4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component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endParaRPr lang="en-US" altLang="ko-KR" sz="1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port (X, Y,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   </a:t>
            </a:r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Inputs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, Sum: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Outputs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component;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signal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C: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1);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begin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instantiate four copies of the </a:t>
            </a:r>
            <a:r>
              <a:rPr lang="en-US" altLang="ko-KR" sz="14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endParaRPr lang="en-US" altLang="ko-KR" sz="14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FA0: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 map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(A(0), B(0), Ci, C(1), S(0));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FA1: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 map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(A(1), B(1), C(1), C(2), S(1));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FA2: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 map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(A(2), B(2), C(2), C(3), S(2));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FA3: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FullAdder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 map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(A(3), B(3), C(3), Co, S(3));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my_adder4;</a:t>
            </a:r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endParaRPr lang="ko-KR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78098"/>
          </a:xfrm>
        </p:spPr>
        <p:txBody>
          <a:bodyPr/>
          <a:lstStyle/>
          <a:p>
            <a:pPr eaLnBrk="1" hangingPunct="1"/>
            <a:r>
              <a:rPr kumimoji="0" lang="en-US" altLang="ko-KR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kumimoji="0" lang="en-US" altLang="ko-KR" sz="3600" dirty="0">
                <a:solidFill>
                  <a:srgbClr val="FF0000"/>
                </a:solidFill>
              </a:rPr>
              <a:t> </a:t>
            </a:r>
            <a:r>
              <a:rPr kumimoji="0" lang="en-US" altLang="ko-KR" sz="3600" dirty="0">
                <a:solidFill>
                  <a:srgbClr val="3333FF"/>
                </a:solidFill>
              </a:rPr>
              <a:t>Model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F7CFAE1-536E-4027-9CA2-BD187D37C321}"/>
              </a:ext>
            </a:extLst>
          </p:cNvPr>
          <p:cNvSpPr/>
          <p:nvPr/>
        </p:nvSpPr>
        <p:spPr>
          <a:xfrm>
            <a:off x="2063552" y="4109578"/>
            <a:ext cx="4680520" cy="85104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4DA2AB4-1CB2-4207-A02D-D1FA902866A7}"/>
              </a:ext>
            </a:extLst>
          </p:cNvPr>
          <p:cNvSpPr/>
          <p:nvPr/>
        </p:nvSpPr>
        <p:spPr>
          <a:xfrm>
            <a:off x="2256208" y="5390339"/>
            <a:ext cx="5567984" cy="85104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92AE79-0F39-448B-A476-AB98C263D727}"/>
              </a:ext>
            </a:extLst>
          </p:cNvPr>
          <p:cNvSpPr txBox="1"/>
          <p:nvPr/>
        </p:nvSpPr>
        <p:spPr>
          <a:xfrm>
            <a:off x="8256240" y="2204864"/>
            <a:ext cx="2895344" cy="338554"/>
          </a:xfrm>
          <a:prstGeom prst="rect">
            <a:avLst/>
          </a:prstGeom>
          <a:solidFill>
            <a:srgbClr val="D6EDBD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  <a:highlight>
                  <a:srgbClr val="D6EDB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Adder4</a:t>
            </a:r>
            <a:r>
              <a:rPr lang="ko-KR" altLang="en-US" dirty="0">
                <a:highlight>
                  <a:srgbClr val="D6EDB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를 </a:t>
            </a:r>
            <a:r>
              <a:rPr lang="en-US" altLang="ko-KR" dirty="0">
                <a:highlight>
                  <a:srgbClr val="D6EDB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ko-KR" altLang="en-US" dirty="0">
                <a:highlight>
                  <a:srgbClr val="D6EDB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로 사용할 것</a:t>
            </a:r>
            <a:r>
              <a:rPr lang="en-US" altLang="ko-KR" dirty="0">
                <a:highlight>
                  <a:srgbClr val="D6EDBD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o-KR" altLang="en-US" dirty="0">
              <a:highlight>
                <a:srgbClr val="D6EDBD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5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0"/>
            <a:ext cx="8229600" cy="864394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Objectives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12F887-1070-4D1D-A4BC-71E98E1FC6EA}"/>
              </a:ext>
            </a:extLst>
          </p:cNvPr>
          <p:cNvSpPr txBox="1"/>
          <p:nvPr/>
        </p:nvSpPr>
        <p:spPr>
          <a:xfrm>
            <a:off x="407368" y="1484784"/>
            <a:ext cx="11377264" cy="280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tabLst>
                <a:tab pos="360000" algn="l"/>
              </a:tabLst>
            </a:pPr>
            <a:r>
              <a:rPr lang="en-US" altLang="ko-KR" sz="2000" dirty="0">
                <a:latin typeface="+mn-lt"/>
              </a:rPr>
              <a:t>Represent gates and combinational logic by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concurrent VHDL statements</a:t>
            </a:r>
            <a:r>
              <a:rPr lang="en-US" altLang="ko-KR" sz="2000" dirty="0">
                <a:latin typeface="+mn-lt"/>
              </a:rPr>
              <a:t>.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tabLst>
                <a:tab pos="360000" algn="l"/>
              </a:tabLst>
            </a:pPr>
            <a:r>
              <a:rPr lang="en-US" altLang="ko-KR" sz="2000" dirty="0">
                <a:latin typeface="+mn-lt"/>
              </a:rPr>
              <a:t>Given a set of concurrent VHDL statements, draw the corresponding combinational logic circuit.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tabLst>
                <a:tab pos="360000" algn="l"/>
              </a:tabLst>
            </a:pPr>
            <a:r>
              <a:rPr lang="en-US" altLang="ko-KR" sz="2000" dirty="0">
                <a:latin typeface="+mn-lt"/>
              </a:rPr>
              <a:t>Write a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VHDL code </a:t>
            </a:r>
            <a:r>
              <a:rPr lang="en-US" altLang="ko-KR" sz="2000" dirty="0">
                <a:latin typeface="+mn-lt"/>
              </a:rPr>
              <a:t>for a combinational circuit.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tabLst>
                <a:tab pos="360000" algn="l"/>
              </a:tabLst>
            </a:pP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Compile</a:t>
            </a:r>
            <a:r>
              <a:rPr lang="en-US" altLang="ko-KR" sz="2000" dirty="0">
                <a:latin typeface="+mn-lt"/>
              </a:rPr>
              <a:t> and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simulate</a:t>
            </a:r>
            <a:r>
              <a:rPr lang="en-US" altLang="ko-KR" sz="2000" dirty="0">
                <a:latin typeface="+mn-lt"/>
              </a:rPr>
              <a:t> a VHDL module.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tabLst>
                <a:tab pos="360000" algn="l"/>
              </a:tabLst>
            </a:pPr>
            <a:r>
              <a:rPr lang="en-US" altLang="ko-KR" sz="2000" dirty="0">
                <a:latin typeface="+mn-lt"/>
              </a:rPr>
              <a:t>Use the basic VHDL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operators</a:t>
            </a:r>
            <a:r>
              <a:rPr lang="en-US" altLang="ko-KR" sz="2000" dirty="0">
                <a:latin typeface="+mn-lt"/>
              </a:rPr>
              <a:t> and understand their order of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precedence</a:t>
            </a:r>
            <a:r>
              <a:rPr lang="en-US" altLang="ko-KR" sz="2000" dirty="0">
                <a:latin typeface="+mn-lt"/>
              </a:rPr>
              <a:t>.</a:t>
            </a:r>
          </a:p>
          <a:p>
            <a:pPr marL="457200" indent="-457200" eaLnBrk="1" hangingPunct="1">
              <a:lnSpc>
                <a:spcPct val="150000"/>
              </a:lnSpc>
              <a:buFont typeface="+mj-lt"/>
              <a:buAutoNum type="arabicPeriod"/>
              <a:tabLst>
                <a:tab pos="360000" algn="l"/>
              </a:tabLst>
            </a:pPr>
            <a:r>
              <a:rPr lang="en-US" altLang="ko-KR" sz="2000" dirty="0">
                <a:latin typeface="+mn-lt"/>
              </a:rPr>
              <a:t>Use the VHDL types : </a:t>
            </a:r>
            <a:r>
              <a:rPr lang="en-US" altLang="ko-KR" sz="2000" dirty="0" err="1">
                <a:solidFill>
                  <a:srgbClr val="3333FF"/>
                </a:solidFill>
                <a:latin typeface="+mn-lt"/>
              </a:rPr>
              <a:t>std_logic</a:t>
            </a:r>
            <a:r>
              <a:rPr lang="en-US" altLang="ko-KR" sz="2000" dirty="0">
                <a:latin typeface="+mn-lt"/>
              </a:rPr>
              <a:t>, </a:t>
            </a:r>
            <a:r>
              <a:rPr lang="en-US" altLang="ko-KR" sz="2000" dirty="0" err="1">
                <a:solidFill>
                  <a:srgbClr val="3333FF"/>
                </a:solidFill>
                <a:latin typeface="+mn-lt"/>
              </a:rPr>
              <a:t>std_logic_vector</a:t>
            </a:r>
            <a:r>
              <a:rPr lang="en-US" altLang="ko-KR" sz="2000" dirty="0">
                <a:latin typeface="+mn-lt"/>
              </a:rPr>
              <a:t>,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bit</a:t>
            </a:r>
            <a:r>
              <a:rPr lang="en-US" altLang="ko-KR" sz="2000" dirty="0">
                <a:latin typeface="+mn-lt"/>
              </a:rPr>
              <a:t>, </a:t>
            </a:r>
            <a:r>
              <a:rPr lang="en-US" altLang="ko-KR" sz="2000" dirty="0" err="1">
                <a:solidFill>
                  <a:srgbClr val="3333FF"/>
                </a:solidFill>
                <a:latin typeface="+mn-lt"/>
              </a:rPr>
              <a:t>bit_vector</a:t>
            </a:r>
            <a:r>
              <a:rPr lang="en-US" altLang="ko-KR" sz="2000" dirty="0">
                <a:latin typeface="+mn-lt"/>
              </a:rPr>
              <a:t>,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Boolean</a:t>
            </a:r>
            <a:r>
              <a:rPr lang="en-US" altLang="ko-KR" sz="2000" dirty="0">
                <a:latin typeface="+mn-lt"/>
              </a:rPr>
              <a:t>, and </a:t>
            </a:r>
            <a:r>
              <a:rPr lang="en-US" altLang="ko-KR" sz="2000" dirty="0">
                <a:solidFill>
                  <a:srgbClr val="3333FF"/>
                </a:solidFill>
                <a:latin typeface="+mn-lt"/>
              </a:rPr>
              <a:t>integer</a:t>
            </a:r>
            <a:r>
              <a:rPr lang="en-US" altLang="ko-KR" sz="2000" dirty="0"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99456" y="2951946"/>
            <a:ext cx="8340330" cy="1015663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component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component-name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port 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(list-of-interface-signals-and-their-types);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component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199455" y="4109010"/>
            <a:ext cx="8340331" cy="40011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label: component-name </a:t>
            </a: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(list-of-actual-signals);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981200" y="274638"/>
            <a:ext cx="8229600" cy="85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3600" dirty="0">
                <a:solidFill>
                  <a:srgbClr val="3333FF"/>
                </a:solidFill>
              </a:rPr>
              <a:t>VHDL Modules - Component</a:t>
            </a:r>
            <a:r>
              <a:rPr kumimoji="0" lang="en-US" altLang="ko-KR" sz="3600" dirty="0">
                <a:solidFill>
                  <a:srgbClr val="3333FF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67408" y="1700214"/>
            <a:ext cx="10585176" cy="40011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Components used within the architecture are declared at the </a:t>
            </a:r>
            <a:r>
              <a:rPr kumimoji="0" lang="en-US" altLang="ko-KR" i="1" dirty="0">
                <a:solidFill>
                  <a:schemeClr val="tx2"/>
                </a:solidFill>
              </a:rPr>
              <a:t>beginning</a:t>
            </a:r>
            <a:r>
              <a:rPr kumimoji="0" lang="en-US" altLang="ko-KR" dirty="0">
                <a:solidFill>
                  <a:schemeClr val="tx2"/>
                </a:solidFill>
              </a:rPr>
              <a:t> of the architecture.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767408" y="2454301"/>
            <a:ext cx="410368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Components Declaration Form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Signals and Constants</a:t>
            </a:r>
          </a:p>
        </p:txBody>
      </p:sp>
      <p:sp>
        <p:nvSpPr>
          <p:cNvPr id="28678" name="Text Box 14"/>
          <p:cNvSpPr txBox="1">
            <a:spLocks noChangeArrowheads="1"/>
          </p:cNvSpPr>
          <p:nvPr/>
        </p:nvSpPr>
        <p:spPr bwMode="auto">
          <a:xfrm>
            <a:off x="335360" y="1340768"/>
            <a:ext cx="410368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Internal </a:t>
            </a:r>
            <a:r>
              <a:rPr kumimoji="0" lang="en-US" altLang="ko-KR" dirty="0">
                <a:solidFill>
                  <a:srgbClr val="3333FF"/>
                </a:solidFill>
              </a:rPr>
              <a:t>Signal</a:t>
            </a:r>
            <a:r>
              <a:rPr kumimoji="0" lang="en-US" altLang="ko-KR" dirty="0">
                <a:solidFill>
                  <a:schemeClr val="tx2"/>
                </a:solidFill>
              </a:rPr>
              <a:t> Declaration Form</a:t>
            </a:r>
          </a:p>
        </p:txBody>
      </p:sp>
      <p:sp>
        <p:nvSpPr>
          <p:cNvPr id="28679" name="Text Box 15"/>
          <p:cNvSpPr txBox="1">
            <a:spLocks noChangeArrowheads="1"/>
          </p:cNvSpPr>
          <p:nvPr/>
        </p:nvSpPr>
        <p:spPr bwMode="auto">
          <a:xfrm>
            <a:off x="408385" y="2940968"/>
            <a:ext cx="129698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Example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A1233582-C617-4107-8A88-08185CA07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1" y="1827917"/>
            <a:ext cx="10166920" cy="40011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list_of_signal_names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type_name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[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constraint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] [:=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initial_value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9428AF8-5D2C-4C28-9676-7A9715873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56" y="3479400"/>
            <a:ext cx="10312280" cy="674031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A,B,C: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0):= “1111”;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-- A, B, and C are 4-bit vectors dimensioned 3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0 and initialized to 1111.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20D08AA-7795-4462-B749-6407FB84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56" y="5094758"/>
            <a:ext cx="10312280" cy="646331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E,F: integer 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range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0 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15;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-- E and F are integers range from 0 to 15, initialized by default to 0.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Signals and Constants</a:t>
            </a: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911425" y="1773238"/>
            <a:ext cx="9217023" cy="369332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constant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constant_name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type_name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[constraint] [:=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constant_value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</p:txBody>
      </p:sp>
      <p:sp>
        <p:nvSpPr>
          <p:cNvPr id="29700" name="Text Box 7"/>
          <p:cNvSpPr txBox="1">
            <a:spLocks noChangeArrowheads="1"/>
          </p:cNvSpPr>
          <p:nvPr/>
        </p:nvSpPr>
        <p:spPr bwMode="auto">
          <a:xfrm>
            <a:off x="911423" y="2915652"/>
            <a:ext cx="9217023" cy="701731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constant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limit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: integer := 17;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-- A constant named limit of type integer with a value of 17</a:t>
            </a:r>
          </a:p>
        </p:txBody>
      </p:sp>
      <p:sp>
        <p:nvSpPr>
          <p:cNvPr id="29701" name="Text Box 8"/>
          <p:cNvSpPr txBox="1">
            <a:spLocks noChangeArrowheads="1"/>
          </p:cNvSpPr>
          <p:nvPr/>
        </p:nvSpPr>
        <p:spPr bwMode="auto">
          <a:xfrm>
            <a:off x="911424" y="3709714"/>
            <a:ext cx="9217022" cy="78483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constant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delay1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: time := 5 ns;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-- A constant named delay1 of type time with the value of 5 ns</a:t>
            </a:r>
          </a:p>
        </p:txBody>
      </p:sp>
      <p:sp>
        <p:nvSpPr>
          <p:cNvPr id="29702" name="Text Box 9"/>
          <p:cNvSpPr txBox="1">
            <a:spLocks noChangeArrowheads="1"/>
          </p:cNvSpPr>
          <p:nvPr/>
        </p:nvSpPr>
        <p:spPr bwMode="auto">
          <a:xfrm>
            <a:off x="984449" y="5291916"/>
            <a:ext cx="4754562" cy="369332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A &lt;= B and C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after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delay1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29703" name="Text Box 10"/>
          <p:cNvSpPr txBox="1">
            <a:spLocks noChangeArrowheads="1"/>
          </p:cNvSpPr>
          <p:nvPr/>
        </p:nvSpPr>
        <p:spPr bwMode="auto">
          <a:xfrm>
            <a:off x="478558" y="1304603"/>
            <a:ext cx="410368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rgbClr val="3333FF"/>
                </a:solidFill>
              </a:rPr>
              <a:t>Constant</a:t>
            </a:r>
            <a:r>
              <a:rPr kumimoji="0" lang="en-US" altLang="ko-KR" dirty="0">
                <a:solidFill>
                  <a:schemeClr val="tx2"/>
                </a:solidFill>
              </a:rPr>
              <a:t> Declaration Form</a:t>
            </a:r>
          </a:p>
        </p:txBody>
      </p: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478558" y="2447017"/>
            <a:ext cx="129698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Example</a:t>
            </a:r>
          </a:p>
        </p:txBody>
      </p:sp>
      <p:sp>
        <p:nvSpPr>
          <p:cNvPr id="29705" name="Text Box 12"/>
          <p:cNvSpPr txBox="1">
            <a:spLocks noChangeArrowheads="1"/>
          </p:cNvSpPr>
          <p:nvPr/>
        </p:nvSpPr>
        <p:spPr bwMode="auto">
          <a:xfrm>
            <a:off x="551582" y="4823281"/>
            <a:ext cx="403225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Example: Use of Constant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Signals and Constants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1424" y="1455440"/>
            <a:ext cx="786765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rgbClr val="3333FF"/>
                </a:solidFill>
              </a:rPr>
              <a:t>Predefined data types </a:t>
            </a:r>
            <a:r>
              <a:rPr kumimoji="0" lang="en-US" altLang="ko-KR" dirty="0">
                <a:solidFill>
                  <a:schemeClr val="tx2"/>
                </a:solidFill>
              </a:rPr>
              <a:t>that can be used as </a:t>
            </a:r>
            <a:r>
              <a:rPr kumimoji="0" lang="en-US" altLang="ko-KR" dirty="0">
                <a:solidFill>
                  <a:srgbClr val="3333FF"/>
                </a:solidFill>
              </a:rPr>
              <a:t>signals</a:t>
            </a:r>
            <a:r>
              <a:rPr kumimoji="0" lang="en-US" altLang="ko-KR" dirty="0">
                <a:solidFill>
                  <a:schemeClr val="tx2"/>
                </a:solidFill>
              </a:rPr>
              <a:t> or </a:t>
            </a:r>
            <a:r>
              <a:rPr kumimoji="0" lang="en-US" altLang="ko-KR" dirty="0">
                <a:solidFill>
                  <a:srgbClr val="3333FF"/>
                </a:solidFill>
              </a:rPr>
              <a:t>constants</a:t>
            </a:r>
          </a:p>
        </p:txBody>
      </p:sp>
      <p:sp>
        <p:nvSpPr>
          <p:cNvPr id="30724" name="Text Box 8"/>
          <p:cNvSpPr txBox="1">
            <a:spLocks noChangeArrowheads="1"/>
          </p:cNvSpPr>
          <p:nvPr/>
        </p:nvSpPr>
        <p:spPr bwMode="auto">
          <a:xfrm>
            <a:off x="911424" y="1988840"/>
            <a:ext cx="9649072" cy="446276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	     </a:t>
            </a:r>
            <a:r>
              <a:rPr lang="en-US" altLang="ko-KR" dirty="0"/>
              <a:t>‘</a:t>
            </a:r>
            <a:r>
              <a:rPr lang="en-US" altLang="ko-KR" dirty="0">
                <a:latin typeface="Consolas" panose="020B0609020204030204" pitchFamily="49" charset="0"/>
              </a:rPr>
              <a:t>0</a:t>
            </a:r>
            <a:r>
              <a:rPr lang="en-US" altLang="ko-KR" dirty="0"/>
              <a:t>’ or ‘</a:t>
            </a:r>
            <a:r>
              <a:rPr lang="en-US" altLang="ko-KR" dirty="0">
                <a:latin typeface="Consolas" panose="020B0609020204030204" pitchFamily="49" charset="0"/>
              </a:rPr>
              <a:t>1</a:t>
            </a:r>
            <a:r>
              <a:rPr lang="en-US" altLang="ko-KR" dirty="0"/>
              <a:t>’</a:t>
            </a:r>
          </a:p>
          <a:p>
            <a:pPr eaLnBrk="1" hangingPunct="1"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bit_vector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dirty="0"/>
              <a:t>an array with each element of type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</a:t>
            </a:r>
          </a:p>
          <a:p>
            <a:pPr eaLnBrk="1" hangingPunct="1"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ko-KR" dirty="0"/>
              <a:t>          </a:t>
            </a:r>
            <a:r>
              <a:rPr lang="en-US" altLang="ko-KR" dirty="0">
                <a:latin typeface="Consolas" panose="020B0609020204030204" pitchFamily="49" charset="0"/>
              </a:rPr>
              <a:t>FALSE</a:t>
            </a:r>
            <a:r>
              <a:rPr lang="en-US" altLang="ko-KR" dirty="0"/>
              <a:t> or </a:t>
            </a:r>
            <a:r>
              <a:rPr lang="en-US" altLang="ko-KR" dirty="0">
                <a:latin typeface="Consolas" panose="020B0609020204030204" pitchFamily="49" charset="0"/>
              </a:rPr>
              <a:t>TRUE</a:t>
            </a:r>
          </a:p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  <a:r>
              <a:rPr lang="en-US" altLang="ko-KR" dirty="0"/>
              <a:t>          An integer in the range -(2</a:t>
            </a:r>
            <a:r>
              <a:rPr lang="en-US" altLang="ko-KR" baseline="30000" dirty="0"/>
              <a:t>31</a:t>
            </a:r>
            <a:r>
              <a:rPr lang="en-US" altLang="ko-KR" dirty="0"/>
              <a:t> -1) to +(2</a:t>
            </a:r>
            <a:r>
              <a:rPr lang="en-US" altLang="ko-KR" baseline="30000" dirty="0"/>
              <a:t>31</a:t>
            </a:r>
            <a:r>
              <a:rPr lang="en-US" altLang="ko-KR" dirty="0"/>
              <a:t> -1)</a:t>
            </a:r>
          </a:p>
          <a:p>
            <a:pPr eaLnBrk="1" hangingPunct="1">
              <a:buFontTx/>
              <a:buNone/>
            </a:pPr>
            <a:r>
              <a:rPr lang="en-US" altLang="ko-KR" dirty="0"/>
              <a:t>                        (some implementations support a wider range)</a:t>
            </a:r>
          </a:p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positive</a:t>
            </a:r>
            <a:r>
              <a:rPr lang="en-US" altLang="ko-KR" dirty="0"/>
              <a:t>        An integer in the range 1 to 2</a:t>
            </a:r>
            <a:r>
              <a:rPr lang="en-US" altLang="ko-KR" baseline="30000" dirty="0"/>
              <a:t>31</a:t>
            </a:r>
            <a:r>
              <a:rPr lang="en-US" altLang="ko-KR" dirty="0"/>
              <a:t>-1 (positive integers)</a:t>
            </a:r>
          </a:p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natural</a:t>
            </a:r>
            <a:r>
              <a:rPr lang="en-US" altLang="ko-KR" dirty="0"/>
              <a:t>          An integer in the range 0 to 2</a:t>
            </a:r>
            <a:r>
              <a:rPr lang="en-US" altLang="ko-KR" baseline="30000" dirty="0"/>
              <a:t>31</a:t>
            </a:r>
            <a:r>
              <a:rPr lang="en-US" altLang="ko-KR" dirty="0"/>
              <a:t>-1 (positive integers and zero)</a:t>
            </a:r>
          </a:p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real</a:t>
            </a:r>
            <a:r>
              <a:rPr lang="en-US" altLang="ko-KR" b="1" dirty="0">
                <a:solidFill>
                  <a:srgbClr val="3333FF"/>
                </a:solidFill>
              </a:rPr>
              <a:t> </a:t>
            </a:r>
            <a:r>
              <a:rPr lang="en-US" altLang="ko-KR" dirty="0"/>
              <a:t>               Floating-point number in the range -1.0E38 to +1.0E38</a:t>
            </a:r>
          </a:p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character</a:t>
            </a:r>
            <a:r>
              <a:rPr lang="en-US" altLang="ko-KR" dirty="0"/>
              <a:t>      Any legal VHDL character including upper- and lower case letters, </a:t>
            </a:r>
          </a:p>
          <a:p>
            <a:pPr eaLnBrk="1" hangingPunct="1">
              <a:buFontTx/>
              <a:buNone/>
            </a:pPr>
            <a:r>
              <a:rPr lang="en-US" altLang="ko-KR" dirty="0"/>
              <a:t>                       digits, and special characters; each printable character must be</a:t>
            </a:r>
          </a:p>
          <a:p>
            <a:pPr eaLnBrk="1" hangingPunct="1">
              <a:buFontTx/>
              <a:buNone/>
            </a:pPr>
            <a:r>
              <a:rPr lang="en-US" altLang="ko-KR" dirty="0"/>
              <a:t>                       enclosed in single quotes, e.g.,’d’,’7’,’+’</a:t>
            </a:r>
          </a:p>
          <a:p>
            <a:pPr eaLnBrk="1" hangingPunct="1"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time</a:t>
            </a:r>
            <a:r>
              <a:rPr lang="en-US" altLang="ko-KR" b="1" dirty="0"/>
              <a:t>  </a:t>
            </a:r>
            <a:r>
              <a:rPr lang="en-US" altLang="ko-KR" dirty="0"/>
              <a:t>             An integer with units fs, </a:t>
            </a:r>
            <a:r>
              <a:rPr lang="en-US" altLang="ko-KR" dirty="0" err="1"/>
              <a:t>ps</a:t>
            </a:r>
            <a:r>
              <a:rPr lang="en-US" altLang="ko-KR" dirty="0"/>
              <a:t>, ns, us, </a:t>
            </a:r>
            <a:r>
              <a:rPr lang="en-US" altLang="ko-KR" dirty="0" err="1"/>
              <a:t>ms</a:t>
            </a:r>
            <a:r>
              <a:rPr lang="en-US" altLang="ko-KR" dirty="0"/>
              <a:t>, sec, min, or </a:t>
            </a:r>
            <a:r>
              <a:rPr lang="en-US" altLang="ko-KR" dirty="0" err="1"/>
              <a:t>hr</a:t>
            </a:r>
            <a:endParaRPr lang="en-US" altLang="ko-K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6" y="274638"/>
            <a:ext cx="8435975" cy="861774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Signals and Constants</a:t>
            </a:r>
          </a:p>
        </p:txBody>
      </p:sp>
      <p:sp>
        <p:nvSpPr>
          <p:cNvPr id="31747" name="Text Box 19"/>
          <p:cNvSpPr txBox="1">
            <a:spLocks noChangeArrowheads="1"/>
          </p:cNvSpPr>
          <p:nvPr/>
        </p:nvSpPr>
        <p:spPr bwMode="auto">
          <a:xfrm>
            <a:off x="2294930" y="2293122"/>
            <a:ext cx="6537920" cy="861774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state_type is (S0,S1,S2,S3,S4,S5);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b="1"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state</a:t>
            </a: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 : state_type := S1;</a:t>
            </a:r>
          </a:p>
        </p:txBody>
      </p:sp>
      <p:sp>
        <p:nvSpPr>
          <p:cNvPr id="31748" name="Text Box 20"/>
          <p:cNvSpPr txBox="1">
            <a:spLocks noChangeArrowheads="1"/>
          </p:cNvSpPr>
          <p:nvPr/>
        </p:nvSpPr>
        <p:spPr bwMode="auto">
          <a:xfrm>
            <a:off x="2424113" y="3573463"/>
            <a:ext cx="2141732" cy="400110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>
                <a:latin typeface="Consolas" panose="020B0609020204030204" pitchFamily="49" charset="0"/>
                <a:cs typeface="Consolas" panose="020B0609020204030204" pitchFamily="49" charset="0"/>
              </a:rPr>
              <a:t>state &lt;= S3;</a:t>
            </a:r>
          </a:p>
        </p:txBody>
      </p:sp>
      <p:sp>
        <p:nvSpPr>
          <p:cNvPr id="31749" name="Text Box 21"/>
          <p:cNvSpPr txBox="1">
            <a:spLocks noChangeArrowheads="1"/>
          </p:cNvSpPr>
          <p:nvPr/>
        </p:nvSpPr>
        <p:spPr bwMode="auto">
          <a:xfrm>
            <a:off x="1828800" y="1600201"/>
            <a:ext cx="700405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Example of </a:t>
            </a:r>
            <a:r>
              <a:rPr kumimoji="0" lang="en-US" altLang="ko-KR" i="1">
                <a:solidFill>
                  <a:srgbClr val="FF0000"/>
                </a:solidFill>
              </a:rPr>
              <a:t>User-defined Types</a:t>
            </a:r>
            <a:r>
              <a:rPr kumimoji="0" lang="en-US" altLang="ko-KR" i="1">
                <a:solidFill>
                  <a:schemeClr val="tx2"/>
                </a:solidFill>
              </a:rPr>
              <a:t> – </a:t>
            </a:r>
            <a:r>
              <a:rPr kumimoji="0" lang="en-US" altLang="ko-KR"/>
              <a:t>enumeration type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6" y="274638"/>
            <a:ext cx="8435975" cy="828662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Arrays</a:t>
            </a:r>
          </a:p>
        </p:txBody>
      </p:sp>
      <p:sp>
        <p:nvSpPr>
          <p:cNvPr id="32771" name="Text Box 6"/>
          <p:cNvSpPr txBox="1">
            <a:spLocks noChangeArrowheads="1"/>
          </p:cNvSpPr>
          <p:nvPr/>
        </p:nvSpPr>
        <p:spPr bwMode="auto">
          <a:xfrm>
            <a:off x="263352" y="3059668"/>
            <a:ext cx="7848600" cy="369332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SHORT_WORD 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array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(15 </a:t>
            </a:r>
            <a:r>
              <a:rPr lang="en-US" altLang="ko-KR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0) 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263352" y="4201219"/>
            <a:ext cx="11809312" cy="584775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DATA_WORD: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SHORT_WORD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-- DATA_WORD is a signal array of 16 bits, indexed 15 down to 0, initialized by default to all ‘0’ bits</a:t>
            </a: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63352" y="1268760"/>
            <a:ext cx="7004050" cy="106680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marL="342900" indent="-3429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800100" indent="-34290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In order to use an array in VHDL</a:t>
            </a:r>
          </a:p>
          <a:p>
            <a:pPr lvl="1" eaLnBrk="1" hangingPunct="1">
              <a:spcBef>
                <a:spcPct val="10000"/>
              </a:spcBef>
              <a:buFontTx/>
              <a:buAutoNum type="arabicPeriod"/>
            </a:pPr>
            <a:r>
              <a:rPr kumimoji="0" lang="en-US" altLang="ko-KR" sz="2000" dirty="0">
                <a:solidFill>
                  <a:schemeClr val="tx2"/>
                </a:solidFill>
              </a:rPr>
              <a:t>Declare an array </a:t>
            </a:r>
            <a:r>
              <a:rPr kumimoji="0" lang="en-US" altLang="ko-KR" sz="2000" dirty="0">
                <a:solidFill>
                  <a:srgbClr val="FF0000"/>
                </a:solidFill>
              </a:rPr>
              <a:t>type</a:t>
            </a:r>
          </a:p>
          <a:p>
            <a:pPr lvl="1" eaLnBrk="1" hangingPunct="1">
              <a:spcBef>
                <a:spcPct val="10000"/>
              </a:spcBef>
              <a:buFontTx/>
              <a:buAutoNum type="arabicPeriod"/>
            </a:pPr>
            <a:r>
              <a:rPr kumimoji="0" lang="en-US" altLang="ko-KR" sz="2000" dirty="0">
                <a:solidFill>
                  <a:schemeClr val="tx2"/>
                </a:solidFill>
              </a:rPr>
              <a:t>Declare an array </a:t>
            </a:r>
            <a:r>
              <a:rPr kumimoji="0" lang="en-US" altLang="ko-KR" sz="2000" dirty="0">
                <a:solidFill>
                  <a:srgbClr val="FF0000"/>
                </a:solidFill>
              </a:rPr>
              <a:t>object</a:t>
            </a:r>
          </a:p>
        </p:txBody>
      </p:sp>
      <p:sp>
        <p:nvSpPr>
          <p:cNvPr id="32774" name="Text Box 11"/>
          <p:cNvSpPr txBox="1">
            <a:spLocks noChangeArrowheads="1"/>
          </p:cNvSpPr>
          <p:nvPr/>
        </p:nvSpPr>
        <p:spPr bwMode="auto">
          <a:xfrm>
            <a:off x="263353" y="2627869"/>
            <a:ext cx="784860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Declaration of a one-dimensional array type named </a:t>
            </a:r>
            <a:r>
              <a:rPr kumimoji="0" lang="en-US" altLang="ko-KR" dirty="0">
                <a:solidFill>
                  <a:srgbClr val="3333FF"/>
                </a:solidFill>
                <a:latin typeface="Consolas" panose="020B0609020204030204" pitchFamily="49" charset="0"/>
              </a:rPr>
              <a:t>SHORT_WORD</a:t>
            </a:r>
          </a:p>
        </p:txBody>
      </p:sp>
      <p:sp>
        <p:nvSpPr>
          <p:cNvPr id="32775" name="Text Box 12"/>
          <p:cNvSpPr txBox="1">
            <a:spLocks noChangeArrowheads="1"/>
          </p:cNvSpPr>
          <p:nvPr/>
        </p:nvSpPr>
        <p:spPr bwMode="auto">
          <a:xfrm>
            <a:off x="263352" y="3717032"/>
            <a:ext cx="6336703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Declaration of array objects of type </a:t>
            </a:r>
            <a:r>
              <a:rPr kumimoji="0" lang="en-US" altLang="ko-KR" dirty="0">
                <a:solidFill>
                  <a:srgbClr val="3333FF"/>
                </a:solidFill>
                <a:latin typeface="Consolas" panose="020B0609020204030204" pitchFamily="49" charset="0"/>
              </a:rPr>
              <a:t>SHORT_WORD</a:t>
            </a:r>
          </a:p>
        </p:txBody>
      </p:sp>
      <p:sp>
        <p:nvSpPr>
          <p:cNvPr id="32776" name="Text Box 13"/>
          <p:cNvSpPr txBox="1">
            <a:spLocks noChangeArrowheads="1"/>
          </p:cNvSpPr>
          <p:nvPr/>
        </p:nvSpPr>
        <p:spPr bwMode="auto">
          <a:xfrm>
            <a:off x="263352" y="4951454"/>
            <a:ext cx="7992888" cy="584775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ALT_WORD: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SHORT_WORD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:= “0101010101010101”;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-- ALT_WORD is a signal array of 16 bits which is initialized as above</a:t>
            </a:r>
          </a:p>
        </p:txBody>
      </p:sp>
      <p:sp>
        <p:nvSpPr>
          <p:cNvPr id="32777" name="Text Box 14"/>
          <p:cNvSpPr txBox="1">
            <a:spLocks noChangeArrowheads="1"/>
          </p:cNvSpPr>
          <p:nvPr/>
        </p:nvSpPr>
        <p:spPr bwMode="auto">
          <a:xfrm>
            <a:off x="263352" y="5701216"/>
            <a:ext cx="9568297" cy="63402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constant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ONE_WORD: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SHORT_WORD 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:= (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others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=&gt;’1’);</a:t>
            </a:r>
          </a:p>
          <a:p>
            <a:pPr eaLnBrk="1" hangingPunct="1"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--ONE_WORD is a constant array of 16 bits; all bits are set to ‘1’ by (</a:t>
            </a:r>
            <a:r>
              <a:rPr lang="en-US" altLang="ko-KR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others</a:t>
            </a:r>
            <a:r>
              <a:rPr lang="en-US" altLang="ko-KR" sz="1600" dirty="0">
                <a:latin typeface="Consolas" panose="020B0609020204030204" pitchFamily="49" charset="0"/>
                <a:cs typeface="Consolas" panose="020B0609020204030204" pitchFamily="49" charset="0"/>
              </a:rPr>
              <a:t> =&gt;’1’)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6" y="274638"/>
            <a:ext cx="8435975" cy="778098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Arrays</a:t>
            </a:r>
          </a:p>
        </p:txBody>
      </p:sp>
      <p:sp>
        <p:nvSpPr>
          <p:cNvPr id="33795" name="Text Box 126"/>
          <p:cNvSpPr txBox="1">
            <a:spLocks noChangeArrowheads="1"/>
          </p:cNvSpPr>
          <p:nvPr/>
        </p:nvSpPr>
        <p:spPr bwMode="auto">
          <a:xfrm>
            <a:off x="1127449" y="2349500"/>
            <a:ext cx="9865096" cy="861774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array_type_name</a:t>
            </a:r>
            <a:r>
              <a:rPr lang="en-US" altLang="ko-K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 array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index_range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element_type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array_name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array_type_name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[:=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initial_values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</p:txBody>
      </p:sp>
      <p:sp>
        <p:nvSpPr>
          <p:cNvPr id="33796" name="Text Box 132"/>
          <p:cNvSpPr txBox="1">
            <a:spLocks noChangeArrowheads="1"/>
          </p:cNvSpPr>
          <p:nvPr/>
        </p:nvSpPr>
        <p:spPr bwMode="auto">
          <a:xfrm>
            <a:off x="1123274" y="1685131"/>
            <a:ext cx="741680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General Form of Array Type and Array Object Declaration</a:t>
            </a:r>
          </a:p>
        </p:txBody>
      </p:sp>
      <p:sp>
        <p:nvSpPr>
          <p:cNvPr id="33797" name="Text Box 133"/>
          <p:cNvSpPr txBox="1">
            <a:spLocks noChangeArrowheads="1"/>
          </p:cNvSpPr>
          <p:nvPr/>
        </p:nvSpPr>
        <p:spPr bwMode="auto">
          <a:xfrm>
            <a:off x="1106506" y="3478768"/>
            <a:ext cx="6477000" cy="40011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b="1" dirty="0">
                <a:solidFill>
                  <a:srgbClr val="00B050"/>
                </a:solidFill>
                <a:latin typeface="Consolas" panose="020B0609020204030204" pitchFamily="49" charset="0"/>
              </a:rPr>
              <a:t>signal</a:t>
            </a:r>
            <a:r>
              <a:rPr lang="en-US" altLang="ko-KR" dirty="0"/>
              <a:t> may be replaced with </a:t>
            </a:r>
            <a:r>
              <a:rPr lang="en-US" altLang="ko-KR" b="1" dirty="0">
                <a:solidFill>
                  <a:srgbClr val="00B050"/>
                </a:solidFill>
                <a:latin typeface="Consolas" panose="020B0609020204030204" pitchFamily="49" charset="0"/>
              </a:rPr>
              <a:t>constant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6" y="274638"/>
            <a:ext cx="8435975" cy="778907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Operators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19336" y="1323183"/>
            <a:ext cx="220980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VHDL Operators</a:t>
            </a:r>
          </a:p>
        </p:txBody>
      </p:sp>
      <p:sp>
        <p:nvSpPr>
          <p:cNvPr id="38926" name="Text Box 8"/>
          <p:cNvSpPr txBox="1">
            <a:spLocks noChangeArrowheads="1"/>
          </p:cNvSpPr>
          <p:nvPr/>
        </p:nvSpPr>
        <p:spPr bwMode="auto">
          <a:xfrm>
            <a:off x="3082975" y="1322390"/>
            <a:ext cx="7058026" cy="2111347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ko-KR" sz="1600" dirty="0"/>
              <a:t>binary logical operators:  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and  or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nand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nor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xor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xnor</a:t>
            </a:r>
            <a:endParaRPr lang="en-US" altLang="ko-KR" sz="1600" b="1" dirty="0">
              <a:solidFill>
                <a:srgbClr val="3333FF"/>
              </a:solidFill>
              <a:latin typeface="Consolas" panose="020B0609020204030204" pitchFamily="49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ko-KR" sz="1600" dirty="0"/>
              <a:t>relational operators:   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=   /=   &lt;   &lt;=   &gt;   &gt;=</a:t>
            </a:r>
          </a:p>
          <a:p>
            <a:pPr eaLnBrk="1" hangingPunct="1">
              <a:buFontTx/>
              <a:buAutoNum type="arabicPeriod"/>
            </a:pPr>
            <a:r>
              <a:rPr lang="en-US" altLang="ko-KR" sz="1600" dirty="0"/>
              <a:t>shift operators: 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sll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srl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sla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sra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rol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   </a:t>
            </a:r>
            <a:r>
              <a:rPr lang="en-US" altLang="ko-KR" sz="1600" b="1" dirty="0" err="1">
                <a:solidFill>
                  <a:srgbClr val="3333FF"/>
                </a:solidFill>
                <a:latin typeface="Consolas" panose="020B0609020204030204" pitchFamily="49" charset="0"/>
              </a:rPr>
              <a:t>ror</a:t>
            </a:r>
            <a:endParaRPr lang="en-US" altLang="ko-KR" sz="1600" b="1" dirty="0">
              <a:solidFill>
                <a:srgbClr val="3333FF"/>
              </a:solidFill>
              <a:latin typeface="Consolas" panose="020B0609020204030204" pitchFamily="49" charset="0"/>
            </a:endParaRPr>
          </a:p>
          <a:p>
            <a:pPr eaLnBrk="1" hangingPunct="1">
              <a:buFontTx/>
              <a:buAutoNum type="arabicPeriod"/>
            </a:pPr>
            <a:r>
              <a:rPr lang="en-US" altLang="ko-KR" sz="1600" dirty="0"/>
              <a:t>adding operators:  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+   -   &amp;</a:t>
            </a:r>
            <a:r>
              <a:rPr lang="en-US" altLang="ko-KR" sz="1600" b="1" dirty="0">
                <a:latin typeface="Consolas" panose="020B0609020204030204" pitchFamily="49" charset="0"/>
              </a:rPr>
              <a:t> </a:t>
            </a:r>
            <a:r>
              <a:rPr lang="en-US" altLang="ko-KR" sz="1600" dirty="0"/>
              <a:t>(concatenation)</a:t>
            </a:r>
          </a:p>
          <a:p>
            <a:pPr eaLnBrk="1" hangingPunct="1">
              <a:buFontTx/>
              <a:buAutoNum type="arabicPeriod"/>
            </a:pPr>
            <a:r>
              <a:rPr lang="en-US" altLang="ko-KR" sz="1600" dirty="0"/>
              <a:t>unary sign operators:  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+   -</a:t>
            </a:r>
          </a:p>
          <a:p>
            <a:pPr eaLnBrk="1" hangingPunct="1">
              <a:buFontTx/>
              <a:buAutoNum type="arabicPeriod"/>
            </a:pPr>
            <a:r>
              <a:rPr lang="en-US" altLang="ko-KR" sz="1600" dirty="0"/>
              <a:t>multiplying operators:  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*    /    mod    rem</a:t>
            </a:r>
          </a:p>
          <a:p>
            <a:pPr eaLnBrk="1" hangingPunct="1">
              <a:buFontTx/>
              <a:buAutoNum type="arabicPeriod"/>
            </a:pPr>
            <a:r>
              <a:rPr lang="en-US" altLang="ko-KR" sz="1600" dirty="0"/>
              <a:t>miscellaneous operators:   </a:t>
            </a:r>
            <a:r>
              <a:rPr lang="en-US" altLang="ko-KR" sz="1600" b="1" dirty="0">
                <a:solidFill>
                  <a:srgbClr val="3333FF"/>
                </a:solidFill>
                <a:latin typeface="Consolas" panose="020B0609020204030204" pitchFamily="49" charset="0"/>
              </a:rPr>
              <a:t>not   abs   **</a:t>
            </a:r>
          </a:p>
        </p:txBody>
      </p:sp>
      <p:sp>
        <p:nvSpPr>
          <p:cNvPr id="38927" name="Text Box 14"/>
          <p:cNvSpPr txBox="1">
            <a:spLocks noChangeArrowheads="1"/>
          </p:cNvSpPr>
          <p:nvPr/>
        </p:nvSpPr>
        <p:spPr bwMode="auto">
          <a:xfrm>
            <a:off x="2525703" y="1352552"/>
            <a:ext cx="400110" cy="203818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400"/>
              <a:t>Low     </a:t>
            </a:r>
            <a:r>
              <a:rPr lang="en-US" altLang="ko-KR" sz="1400" i="1"/>
              <a:t>Priority</a:t>
            </a:r>
            <a:r>
              <a:rPr lang="en-US" altLang="ko-KR" sz="1400"/>
              <a:t>       High</a:t>
            </a: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1360461" y="5416188"/>
            <a:ext cx="4520530" cy="338554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F3 &lt;= 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</a:rPr>
              <a:t>not</a:t>
            </a:r>
            <a:r>
              <a:rPr lang="en-US" altLang="ko-KR" sz="1600" dirty="0">
                <a:latin typeface="Consolas" panose="020B0609020204030204" pitchFamily="49" charset="0"/>
              </a:rPr>
              <a:t> L 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</a:rPr>
              <a:t> 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</a:rPr>
              <a:t>not</a:t>
            </a:r>
            <a:r>
              <a:rPr lang="en-US" altLang="ko-KR" sz="1600" dirty="0">
                <a:latin typeface="Consolas" panose="020B0609020204030204" pitchFamily="49" charset="0"/>
              </a:rPr>
              <a:t> M 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</a:rPr>
              <a:t> N 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</a:rPr>
              <a:t>or</a:t>
            </a:r>
            <a:r>
              <a:rPr lang="en-US" altLang="ko-KR" sz="1600" dirty="0">
                <a:latin typeface="Consolas" panose="020B0609020204030204" pitchFamily="49" charset="0"/>
              </a:rPr>
              <a:t> L </a:t>
            </a:r>
            <a:r>
              <a:rPr lang="en-US" altLang="ko-KR" sz="1600" dirty="0">
                <a:solidFill>
                  <a:srgbClr val="FF0000"/>
                </a:solidFill>
                <a:latin typeface="Consolas" panose="020B0609020204030204" pitchFamily="49" charset="0"/>
              </a:rPr>
              <a:t>and</a:t>
            </a:r>
            <a:r>
              <a:rPr lang="en-US" altLang="ko-KR" sz="1600" dirty="0">
                <a:latin typeface="Consolas" panose="020B0609020204030204" pitchFamily="49" charset="0"/>
              </a:rPr>
              <a:t> M;</a:t>
            </a:r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1365280" y="5879106"/>
            <a:ext cx="4951414" cy="338554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600" dirty="0">
                <a:latin typeface="Consolas" panose="020B0609020204030204" pitchFamily="49" charset="0"/>
              </a:rPr>
              <a:t>F3 &lt;=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1600" dirty="0">
                <a:latin typeface="Consolas" panose="020B0609020204030204" pitchFamily="49" charset="0"/>
              </a:rPr>
              <a:t>not L and not M and N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1600" dirty="0">
                <a:latin typeface="Consolas" panose="020B0609020204030204" pitchFamily="49" charset="0"/>
              </a:rPr>
              <a:t> or 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1600" dirty="0">
                <a:latin typeface="Consolas" panose="020B0609020204030204" pitchFamily="49" charset="0"/>
              </a:rPr>
              <a:t>L and M</a:t>
            </a:r>
            <a:r>
              <a:rPr lang="en-US" altLang="ko-KR" sz="1600" dirty="0">
                <a:solidFill>
                  <a:srgbClr val="3333FF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1600" dirty="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119336" y="3579210"/>
            <a:ext cx="914424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Operator Precedence: Order of Evaluation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F15002-2E0C-4E01-B6C3-5F6CE5765839}"/>
              </a:ext>
            </a:extLst>
          </p:cNvPr>
          <p:cNvSpPr txBox="1"/>
          <p:nvPr/>
        </p:nvSpPr>
        <p:spPr>
          <a:xfrm>
            <a:off x="681836" y="4162032"/>
            <a:ext cx="7896585" cy="58477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There is no precedence defined within a group. Must use </a:t>
            </a:r>
            <a:r>
              <a:rPr lang="en-US" altLang="ko-KR" dirty="0">
                <a:solidFill>
                  <a:srgbClr val="3333FF"/>
                </a:solidFill>
              </a:rPr>
              <a:t>parenthesis</a:t>
            </a:r>
            <a:r>
              <a:rPr lang="en-US" altLang="ko-KR" dirty="0">
                <a:solidFill>
                  <a:schemeClr val="tx1"/>
                </a:solidFill>
              </a:rPr>
              <a:t> to define order.</a:t>
            </a:r>
          </a:p>
          <a:p>
            <a:r>
              <a:rPr lang="en-US" altLang="ko-KR" dirty="0"/>
              <a:t>Best practice is to use parenthesis in all cases.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직사각형 3">
                <a:extLst>
                  <a:ext uri="{FF2B5EF4-FFF2-40B4-BE49-F238E27FC236}">
                    <a16:creationId xmlns:a16="http://schemas.microsoft.com/office/drawing/2014/main" id="{44C8BE29-C222-4F11-8BE7-DB4F04FB6E4D}"/>
                  </a:ext>
                </a:extLst>
              </p:cNvPr>
              <p:cNvSpPr/>
              <p:nvPr/>
            </p:nvSpPr>
            <p:spPr>
              <a:xfrm>
                <a:off x="602972" y="4931535"/>
                <a:ext cx="22869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3=</m:t>
                      </m:r>
                      <m:sSup>
                        <m:sSupPr>
                          <m:ctrlPr>
                            <a:rPr lang="en-US" altLang="ko-KR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ko-KR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ko-KR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′∙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𝐿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altLang="ko-KR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4" name="직사각형 3">
                <a:extLst>
                  <a:ext uri="{FF2B5EF4-FFF2-40B4-BE49-F238E27FC236}">
                    <a16:creationId xmlns:a16="http://schemas.microsoft.com/office/drawing/2014/main" id="{44C8BE29-C222-4F11-8BE7-DB4F04FB6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972" y="4931535"/>
                <a:ext cx="228697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B620E80-6EAA-4563-8C91-B0220F06A554}"/>
              </a:ext>
            </a:extLst>
          </p:cNvPr>
          <p:cNvSpPr txBox="1"/>
          <p:nvPr/>
        </p:nvSpPr>
        <p:spPr>
          <a:xfrm>
            <a:off x="602972" y="5409370"/>
            <a:ext cx="700833" cy="3385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illegal</a:t>
            </a:r>
            <a:endParaRPr lang="ko-KR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6F8CC4-3F0C-45D4-A0D0-1D7DC6296AAD}"/>
              </a:ext>
            </a:extLst>
          </p:cNvPr>
          <p:cNvSpPr txBox="1"/>
          <p:nvPr/>
        </p:nvSpPr>
        <p:spPr>
          <a:xfrm>
            <a:off x="602972" y="5886985"/>
            <a:ext cx="615874" cy="3385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endParaRPr lang="ko-KR" altLang="en-US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9621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60350"/>
            <a:ext cx="8435975" cy="864394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Operators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199456" y="1323182"/>
            <a:ext cx="7056437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Example of </a:t>
            </a:r>
            <a:r>
              <a:rPr kumimoji="0" lang="en-US" altLang="ko-KR" dirty="0">
                <a:solidFill>
                  <a:srgbClr val="3333FF"/>
                </a:solidFill>
              </a:rPr>
              <a:t>Relational Operator  </a:t>
            </a:r>
            <a:r>
              <a:rPr kumimoji="0" lang="en-US" altLang="ko-KR" dirty="0">
                <a:solidFill>
                  <a:schemeClr val="tx2"/>
                </a:solidFill>
              </a:rPr>
              <a:t>- Comparator for Integers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0EDA4CC9-ACED-4B0C-83A2-321ECC9E889D}"/>
              </a:ext>
            </a:extLst>
          </p:cNvPr>
          <p:cNvGrpSpPr/>
          <p:nvPr/>
        </p:nvGrpSpPr>
        <p:grpSpPr>
          <a:xfrm>
            <a:off x="513684" y="2492896"/>
            <a:ext cx="4676851" cy="2160240"/>
            <a:chOff x="513684" y="2492896"/>
            <a:chExt cx="4676851" cy="2160240"/>
          </a:xfrm>
        </p:grpSpPr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48EF19DB-85CF-410A-8F8B-C213D312EA44}"/>
                </a:ext>
              </a:extLst>
            </p:cNvPr>
            <p:cNvSpPr/>
            <p:nvPr/>
          </p:nvSpPr>
          <p:spPr>
            <a:xfrm>
              <a:off x="1631504" y="2492896"/>
              <a:ext cx="2448272" cy="2160240"/>
            </a:xfrm>
            <a:prstGeom prst="rect">
              <a:avLst/>
            </a:prstGeom>
            <a:solidFill>
              <a:srgbClr val="D6EDBD"/>
            </a:solidFill>
            <a:ln w="254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800" dirty="0">
                  <a:solidFill>
                    <a:schemeClr val="tx1"/>
                  </a:solidFill>
                </a:rPr>
                <a:t>Comparator</a:t>
              </a:r>
              <a:endParaRPr lang="ko-KR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직선 화살표 연결선 3">
              <a:extLst>
                <a:ext uri="{FF2B5EF4-FFF2-40B4-BE49-F238E27FC236}">
                  <a16:creationId xmlns:a16="http://schemas.microsoft.com/office/drawing/2014/main" id="{5E4ED6D3-7F13-456B-AF19-7310043DA23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39416" y="3029040"/>
              <a:ext cx="79208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stealth" w="med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>
              <a:extLst>
                <a:ext uri="{FF2B5EF4-FFF2-40B4-BE49-F238E27FC236}">
                  <a16:creationId xmlns:a16="http://schemas.microsoft.com/office/drawing/2014/main" id="{983F00C5-BDE3-40C6-9FC8-376A0812EE0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839416" y="3975694"/>
              <a:ext cx="79208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stealth" w="med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28C4E1A5-AA1E-48CF-AFC1-E1A1DBE6827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079777" y="2885024"/>
              <a:ext cx="79208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stealth" w="med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화살표 연결선 10">
              <a:extLst>
                <a:ext uri="{FF2B5EF4-FFF2-40B4-BE49-F238E27FC236}">
                  <a16:creationId xmlns:a16="http://schemas.microsoft.com/office/drawing/2014/main" id="{19C0BC9B-FBB8-4790-A877-A64A82C8C14A}"/>
                </a:ext>
              </a:extLst>
            </p:cNvPr>
            <p:cNvCxnSpPr>
              <a:cxnSpLocks/>
              <a:endCxn id="2" idx="3"/>
            </p:cNvCxnSpPr>
            <p:nvPr/>
          </p:nvCxnSpPr>
          <p:spPr>
            <a:xfrm flipH="1" flipV="1">
              <a:off x="4079776" y="3573016"/>
              <a:ext cx="79208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stealth" w="med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화살표 연결선 11">
              <a:extLst>
                <a:ext uri="{FF2B5EF4-FFF2-40B4-BE49-F238E27FC236}">
                  <a16:creationId xmlns:a16="http://schemas.microsoft.com/office/drawing/2014/main" id="{CFCA45FE-2D78-450E-8C65-C723F38C4D4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079776" y="4253176"/>
              <a:ext cx="79208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stealth" w="med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BB58A15-ED0C-4EA9-B9D0-32FE25B1B71C}"/>
                </a:ext>
              </a:extLst>
            </p:cNvPr>
            <p:cNvSpPr txBox="1"/>
            <p:nvPr/>
          </p:nvSpPr>
          <p:spPr>
            <a:xfrm>
              <a:off x="513684" y="2828985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latin typeface="Consolas" panose="020B0609020204030204" pitchFamily="49" charset="0"/>
                </a:rPr>
                <a:t>A</a:t>
              </a:r>
              <a:endParaRPr lang="ko-KR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25FA0AD-133C-4A1C-9FD4-387EEE4FC835}"/>
                </a:ext>
              </a:extLst>
            </p:cNvPr>
            <p:cNvSpPr txBox="1"/>
            <p:nvPr/>
          </p:nvSpPr>
          <p:spPr>
            <a:xfrm>
              <a:off x="513684" y="3775639"/>
              <a:ext cx="3257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latin typeface="Consolas" panose="020B0609020204030204" pitchFamily="49" charset="0"/>
                </a:rPr>
                <a:t>B</a:t>
              </a:r>
              <a:endParaRPr lang="ko-KR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4471A8-E053-4AB8-8EEB-40F8940A3D35}"/>
                </a:ext>
              </a:extLst>
            </p:cNvPr>
            <p:cNvSpPr txBox="1"/>
            <p:nvPr/>
          </p:nvSpPr>
          <p:spPr>
            <a:xfrm>
              <a:off x="4864805" y="2665875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latin typeface="Consolas" panose="020B0609020204030204" pitchFamily="49" charset="0"/>
                </a:rPr>
                <a:t>L</a:t>
              </a:r>
              <a:endParaRPr lang="ko-KR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A275EF4-37B5-47A8-908B-5FA46C87B47F}"/>
                </a:ext>
              </a:extLst>
            </p:cNvPr>
            <p:cNvSpPr txBox="1"/>
            <p:nvPr/>
          </p:nvSpPr>
          <p:spPr>
            <a:xfrm>
              <a:off x="4864805" y="3346034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latin typeface="Consolas" panose="020B0609020204030204" pitchFamily="49" charset="0"/>
                </a:rPr>
                <a:t>E</a:t>
              </a:r>
              <a:endParaRPr lang="ko-KR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72B93B7-C427-4EF9-A592-FA6DD0D9D131}"/>
                </a:ext>
              </a:extLst>
            </p:cNvPr>
            <p:cNvSpPr txBox="1"/>
            <p:nvPr/>
          </p:nvSpPr>
          <p:spPr>
            <a:xfrm>
              <a:off x="4864805" y="405312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latin typeface="Consolas" panose="020B0609020204030204" pitchFamily="49" charset="0"/>
                </a:rPr>
                <a:t>G</a:t>
              </a:r>
              <a:endParaRPr lang="ko-KR" altLang="en-US" sz="2000" dirty="0">
                <a:latin typeface="Consolas" panose="020B0609020204030204" pitchFamily="49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413B825-86A6-4921-9D68-F80F5D4785A3}"/>
                </a:ext>
              </a:extLst>
            </p:cNvPr>
            <p:cNvSpPr txBox="1"/>
            <p:nvPr/>
          </p:nvSpPr>
          <p:spPr>
            <a:xfrm>
              <a:off x="3737546" y="2681711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</a:rPr>
                <a:t>&lt;</a:t>
              </a:r>
              <a:endParaRPr lang="ko-KR" altLang="en-US" sz="2000" dirty="0">
                <a:solidFill>
                  <a:srgbClr val="3333FF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21F3C5-07E4-428C-B1B5-39FED38E86DB}"/>
                </a:ext>
              </a:extLst>
            </p:cNvPr>
            <p:cNvSpPr txBox="1"/>
            <p:nvPr/>
          </p:nvSpPr>
          <p:spPr>
            <a:xfrm>
              <a:off x="3750078" y="3386320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</a:rPr>
                <a:t>=</a:t>
              </a:r>
              <a:endParaRPr lang="ko-KR" altLang="en-US" sz="2000" dirty="0">
                <a:solidFill>
                  <a:srgbClr val="3333FF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A375439-3AB3-4273-AF9C-A87D962C0563}"/>
                </a:ext>
              </a:extLst>
            </p:cNvPr>
            <p:cNvSpPr txBox="1"/>
            <p:nvPr/>
          </p:nvSpPr>
          <p:spPr>
            <a:xfrm>
              <a:off x="3737546" y="4017525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</a:rPr>
                <a:t>&gt;</a:t>
              </a:r>
              <a:endParaRPr lang="ko-KR" altLang="en-US" sz="2000" dirty="0">
                <a:solidFill>
                  <a:srgbClr val="3333FF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18D15BE9-9980-43DD-8C01-74CA80E6DF6D}"/>
              </a:ext>
            </a:extLst>
          </p:cNvPr>
          <p:cNvSpPr txBox="1"/>
          <p:nvPr/>
        </p:nvSpPr>
        <p:spPr>
          <a:xfrm>
            <a:off x="5735960" y="2036702"/>
            <a:ext cx="5630067" cy="397031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latin typeface="Consolas" panose="020B0609020204030204" pitchFamily="49" charset="0"/>
              </a:rPr>
              <a:t>library </a:t>
            </a:r>
            <a:r>
              <a:rPr lang="en-US" altLang="ko-KR" sz="1800" dirty="0" err="1">
                <a:latin typeface="Consolas" panose="020B0609020204030204" pitchFamily="49" charset="0"/>
              </a:rPr>
              <a:t>ieee</a:t>
            </a:r>
            <a:r>
              <a:rPr lang="en-US" altLang="ko-KR" sz="1800" dirty="0">
                <a:latin typeface="Consolas" panose="020B0609020204030204" pitchFamily="49" charset="0"/>
              </a:rPr>
              <a:t>;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use ieee.std_logic_1164.all;</a:t>
            </a:r>
          </a:p>
          <a:p>
            <a:endParaRPr lang="en-US" altLang="ko-KR" sz="1800" dirty="0">
              <a:latin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</a:rPr>
              <a:t>entity comparator is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 port (A, B: in integer range 0 to 15;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    L, E, G: out </a:t>
            </a:r>
            <a:r>
              <a:rPr lang="en-US" altLang="ko-KR" sz="1800" dirty="0" err="1">
                <a:latin typeface="Consolas" panose="020B0609020204030204" pitchFamily="49" charset="0"/>
              </a:rPr>
              <a:t>boolean</a:t>
            </a:r>
            <a:r>
              <a:rPr lang="en-US" altLang="ko-KR" sz="1800" dirty="0">
                <a:latin typeface="Consolas" panose="020B0609020204030204" pitchFamily="49" charset="0"/>
              </a:rPr>
              <a:t>);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end comparator;</a:t>
            </a:r>
          </a:p>
          <a:p>
            <a:endParaRPr lang="en-US" altLang="ko-KR" sz="1800" dirty="0">
              <a:latin typeface="Consolas" panose="020B0609020204030204" pitchFamily="49" charset="0"/>
            </a:endParaRPr>
          </a:p>
          <a:p>
            <a:r>
              <a:rPr lang="en-US" altLang="ko-KR" sz="1800" dirty="0">
                <a:latin typeface="Consolas" panose="020B0609020204030204" pitchFamily="49" charset="0"/>
              </a:rPr>
              <a:t>architecture </a:t>
            </a:r>
            <a:r>
              <a:rPr lang="en-US" altLang="ko-KR" sz="1800" dirty="0" err="1">
                <a:latin typeface="Consolas" panose="020B0609020204030204" pitchFamily="49" charset="0"/>
              </a:rPr>
              <a:t>my_comparator</a:t>
            </a:r>
            <a:r>
              <a:rPr lang="en-US" altLang="ko-KR" sz="1800" dirty="0">
                <a:latin typeface="Consolas" panose="020B0609020204030204" pitchFamily="49" charset="0"/>
              </a:rPr>
              <a:t> of comparator is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begin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 L &lt;= A &lt; B;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 E &lt;= A = B;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 G &lt;= A &gt; B;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end architecture;		</a:t>
            </a:r>
            <a:endParaRPr lang="ko-KR" altLang="en-US" sz="180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60350"/>
            <a:ext cx="8435975" cy="864394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Operators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1857127" y="2564904"/>
            <a:ext cx="7315200" cy="2017713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dirty="0"/>
              <a:t>A </a:t>
            </a:r>
            <a:r>
              <a:rPr lang="en-US" altLang="ko-KR" sz="1800" b="1" dirty="0" err="1">
                <a:latin typeface="Consolas" panose="020B0609020204030204" pitchFamily="49" charset="0"/>
              </a:rPr>
              <a:t>sll</a:t>
            </a:r>
            <a:r>
              <a:rPr lang="en-US" altLang="ko-KR" sz="1800" dirty="0">
                <a:latin typeface="Consolas" panose="020B0609020204030204" pitchFamily="49" charset="0"/>
              </a:rPr>
              <a:t> 2</a:t>
            </a:r>
            <a:r>
              <a:rPr lang="en-US" altLang="ko-KR" sz="1800" dirty="0"/>
              <a:t> is “</a:t>
            </a:r>
            <a:r>
              <a:rPr lang="en-US" altLang="ko-KR" sz="1800" dirty="0">
                <a:latin typeface="Consolas" panose="020B0609020204030204" pitchFamily="49" charset="0"/>
              </a:rPr>
              <a:t>010101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</a:rPr>
              <a:t>00</a:t>
            </a:r>
            <a:r>
              <a:rPr lang="en-US" altLang="ko-KR" sz="1800" dirty="0"/>
              <a:t>” (shift left logical, filled with ‘0’)</a:t>
            </a:r>
          </a:p>
          <a:p>
            <a:pPr eaLnBrk="1" hangingPunct="1">
              <a:buFontTx/>
              <a:buNone/>
            </a:pPr>
            <a:r>
              <a:rPr lang="en-US" altLang="ko-KR" sz="1800" dirty="0"/>
              <a:t>A </a:t>
            </a:r>
            <a:r>
              <a:rPr lang="en-US" altLang="ko-KR" sz="1800" b="1" dirty="0" err="1">
                <a:latin typeface="Consolas" panose="020B0609020204030204" pitchFamily="49" charset="0"/>
              </a:rPr>
              <a:t>srl</a:t>
            </a:r>
            <a:r>
              <a:rPr lang="en-US" altLang="ko-KR" sz="1800" dirty="0">
                <a:latin typeface="Consolas" panose="020B0609020204030204" pitchFamily="49" charset="0"/>
              </a:rPr>
              <a:t> 3</a:t>
            </a:r>
            <a:r>
              <a:rPr lang="en-US" altLang="ko-KR" sz="1800" dirty="0"/>
              <a:t> is “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</a:rPr>
              <a:t>000</a:t>
            </a:r>
            <a:r>
              <a:rPr lang="en-US" altLang="ko-KR" sz="1800" dirty="0">
                <a:latin typeface="Consolas" panose="020B0609020204030204" pitchFamily="49" charset="0"/>
              </a:rPr>
              <a:t>10010</a:t>
            </a:r>
            <a:r>
              <a:rPr lang="en-US" altLang="ko-KR" sz="1800" dirty="0"/>
              <a:t>” (shift right logical, filled with ‘0’)</a:t>
            </a:r>
          </a:p>
          <a:p>
            <a:pPr eaLnBrk="1" hangingPunct="1">
              <a:buFontTx/>
              <a:buNone/>
            </a:pPr>
            <a:r>
              <a:rPr lang="en-US" altLang="ko-KR" sz="1800" dirty="0"/>
              <a:t>A </a:t>
            </a:r>
            <a:r>
              <a:rPr lang="en-US" altLang="ko-KR" sz="1800" b="1" dirty="0" err="1">
                <a:latin typeface="Consolas" panose="020B0609020204030204" pitchFamily="49" charset="0"/>
              </a:rPr>
              <a:t>sla</a:t>
            </a:r>
            <a:r>
              <a:rPr lang="en-US" altLang="ko-KR" sz="1800" dirty="0">
                <a:latin typeface="Consolas" panose="020B0609020204030204" pitchFamily="49" charset="0"/>
              </a:rPr>
              <a:t> 3</a:t>
            </a:r>
            <a:r>
              <a:rPr lang="en-US" altLang="ko-KR" sz="1800" dirty="0"/>
              <a:t> is “</a:t>
            </a:r>
            <a:r>
              <a:rPr lang="en-US" altLang="ko-KR" sz="1800" dirty="0">
                <a:latin typeface="Consolas" panose="020B0609020204030204" pitchFamily="49" charset="0"/>
              </a:rPr>
              <a:t>10101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</a:rPr>
              <a:t>111</a:t>
            </a:r>
            <a:r>
              <a:rPr lang="en-US" altLang="ko-KR" sz="1800" dirty="0"/>
              <a:t>: (shift left arithmetic, filled with rightmost bit)</a:t>
            </a:r>
          </a:p>
          <a:p>
            <a:pPr eaLnBrk="1" hangingPunct="1">
              <a:buFontTx/>
              <a:buNone/>
            </a:pPr>
            <a:r>
              <a:rPr lang="en-US" altLang="ko-KR" sz="1800" dirty="0"/>
              <a:t>A </a:t>
            </a:r>
            <a:r>
              <a:rPr lang="en-US" altLang="ko-KR" sz="1800" b="1" dirty="0" err="1">
                <a:latin typeface="Consolas" panose="020B0609020204030204" pitchFamily="49" charset="0"/>
              </a:rPr>
              <a:t>sra</a:t>
            </a:r>
            <a:r>
              <a:rPr lang="en-US" altLang="ko-KR" sz="1800" dirty="0">
                <a:latin typeface="Consolas" panose="020B0609020204030204" pitchFamily="49" charset="0"/>
              </a:rPr>
              <a:t> 2</a:t>
            </a:r>
            <a:r>
              <a:rPr lang="en-US" altLang="ko-KR" sz="1800" dirty="0"/>
              <a:t> is “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</a:rPr>
              <a:t>11</a:t>
            </a:r>
            <a:r>
              <a:rPr lang="en-US" altLang="ko-KR" sz="1800" dirty="0">
                <a:latin typeface="Consolas" panose="020B0609020204030204" pitchFamily="49" charset="0"/>
              </a:rPr>
              <a:t>100101</a:t>
            </a:r>
            <a:r>
              <a:rPr lang="en-US" altLang="ko-KR" sz="1800" dirty="0"/>
              <a:t>” (shift right arithmetic, filled with leftmost bit)</a:t>
            </a:r>
          </a:p>
          <a:p>
            <a:pPr eaLnBrk="1" hangingPunct="1">
              <a:buFontTx/>
              <a:buNone/>
            </a:pPr>
            <a:r>
              <a:rPr lang="en-US" altLang="ko-KR" sz="1800" dirty="0"/>
              <a:t>A </a:t>
            </a:r>
            <a:r>
              <a:rPr lang="en-US" altLang="ko-KR" sz="1800" b="1" dirty="0" err="1">
                <a:latin typeface="Consolas" panose="020B0609020204030204" pitchFamily="49" charset="0"/>
              </a:rPr>
              <a:t>rol</a:t>
            </a:r>
            <a:r>
              <a:rPr lang="en-US" altLang="ko-KR" sz="1800" dirty="0">
                <a:latin typeface="Consolas" panose="020B0609020204030204" pitchFamily="49" charset="0"/>
              </a:rPr>
              <a:t> 3</a:t>
            </a:r>
            <a:r>
              <a:rPr lang="en-US" altLang="ko-KR" sz="1800" dirty="0"/>
              <a:t> is “</a:t>
            </a:r>
            <a:r>
              <a:rPr lang="en-US" altLang="ko-KR" sz="1800" dirty="0">
                <a:latin typeface="Consolas" panose="020B0609020204030204" pitchFamily="49" charset="0"/>
              </a:rPr>
              <a:t>10101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</a:rPr>
              <a:t>100</a:t>
            </a:r>
            <a:r>
              <a:rPr lang="en-US" altLang="ko-KR" sz="1800" dirty="0"/>
              <a:t>” (rotate left)</a:t>
            </a:r>
          </a:p>
          <a:p>
            <a:pPr eaLnBrk="1" hangingPunct="1">
              <a:buFontTx/>
              <a:buNone/>
            </a:pPr>
            <a:r>
              <a:rPr lang="en-US" altLang="ko-KR" sz="1800" dirty="0"/>
              <a:t>A </a:t>
            </a:r>
            <a:r>
              <a:rPr lang="en-US" altLang="ko-KR" sz="1800" b="1" dirty="0" err="1">
                <a:latin typeface="Consolas" panose="020B0609020204030204" pitchFamily="49" charset="0"/>
              </a:rPr>
              <a:t>ror</a:t>
            </a:r>
            <a:r>
              <a:rPr lang="en-US" altLang="ko-KR" sz="1800" dirty="0">
                <a:latin typeface="Consolas" panose="020B0609020204030204" pitchFamily="49" charset="0"/>
              </a:rPr>
              <a:t> 5</a:t>
            </a:r>
            <a:r>
              <a:rPr lang="en-US" altLang="ko-KR" sz="1800" dirty="0"/>
              <a:t> is “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</a:rPr>
              <a:t>10101</a:t>
            </a:r>
            <a:r>
              <a:rPr lang="en-US" altLang="ko-KR" sz="1800" dirty="0">
                <a:latin typeface="Consolas" panose="020B0609020204030204" pitchFamily="49" charset="0"/>
              </a:rPr>
              <a:t>100</a:t>
            </a:r>
            <a:r>
              <a:rPr lang="en-US" altLang="ko-KR" sz="1800" dirty="0"/>
              <a:t>” (rotate right)</a:t>
            </a:r>
          </a:p>
        </p:txBody>
      </p:sp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1498352" y="5516563"/>
            <a:ext cx="7549976" cy="369332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>
                <a:latin typeface="Consolas" panose="020B0609020204030204" pitchFamily="49" charset="0"/>
              </a:rPr>
              <a:t>A(7)&amp;A(7)&amp;A(7 </a:t>
            </a:r>
            <a:r>
              <a:rPr lang="en-US" altLang="ko-KR" sz="1800" b="1">
                <a:latin typeface="Consolas" panose="020B0609020204030204" pitchFamily="49" charset="0"/>
              </a:rPr>
              <a:t>downto</a:t>
            </a:r>
            <a:r>
              <a:rPr lang="en-US" altLang="ko-KR" sz="1800">
                <a:latin typeface="Consolas" panose="020B0609020204030204" pitchFamily="49" charset="0"/>
              </a:rPr>
              <a:t> 2) = ‘1’&amp;’1’&amp;”1000101” = “11100101”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1055440" y="1447801"/>
            <a:ext cx="6264696" cy="40011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Shift Operators – </a:t>
            </a:r>
            <a:r>
              <a:rPr kumimoji="0" lang="en-US" altLang="ko-KR" i="1" dirty="0">
                <a:solidFill>
                  <a:srgbClr val="3333FF"/>
                </a:solidFill>
              </a:rPr>
              <a:t>shift</a:t>
            </a:r>
            <a:r>
              <a:rPr kumimoji="0" lang="en-US" altLang="ko-KR" dirty="0">
                <a:solidFill>
                  <a:schemeClr val="tx2"/>
                </a:solidFill>
              </a:rPr>
              <a:t> or </a:t>
            </a:r>
            <a:r>
              <a:rPr kumimoji="0" lang="en-US" altLang="ko-KR" i="1" dirty="0">
                <a:solidFill>
                  <a:srgbClr val="3333FF"/>
                </a:solidFill>
              </a:rPr>
              <a:t>rotate</a:t>
            </a:r>
            <a:r>
              <a:rPr kumimoji="0" lang="en-US" altLang="ko-KR" dirty="0">
                <a:solidFill>
                  <a:schemeClr val="tx2"/>
                </a:solidFill>
              </a:rPr>
              <a:t> a </a:t>
            </a:r>
            <a:r>
              <a:rPr kumimoji="0" lang="en-US" altLang="ko-KR" dirty="0" err="1">
                <a:solidFill>
                  <a:srgbClr val="3333FF"/>
                </a:solidFill>
                <a:latin typeface="Consolas" panose="020B0609020204030204" pitchFamily="49" charset="0"/>
              </a:rPr>
              <a:t>std_logic_vector</a:t>
            </a:r>
            <a:endParaRPr kumimoji="0" lang="en-US" altLang="ko-KR" dirty="0">
              <a:solidFill>
                <a:srgbClr val="3333FF"/>
              </a:solidFill>
              <a:latin typeface="Consolas" panose="020B0609020204030204" pitchFamily="49" charset="0"/>
            </a:endParaRPr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1353889" y="2133601"/>
            <a:ext cx="6038255" cy="3968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chemeClr val="tx2"/>
                </a:solidFill>
              </a:rPr>
              <a:t>Example: A is an 8-bit vector equal to “</a:t>
            </a:r>
            <a:r>
              <a:rPr kumimoji="0" lang="en-US" altLang="ko-KR" dirty="0">
                <a:solidFill>
                  <a:srgbClr val="C00000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ko-KR" dirty="0">
                <a:latin typeface="Consolas" panose="020B0609020204030204" pitchFamily="49" charset="0"/>
              </a:rPr>
              <a:t>001010</a:t>
            </a:r>
            <a:r>
              <a:rPr kumimoji="0" lang="en-US" altLang="ko-KR" dirty="0">
                <a:solidFill>
                  <a:srgbClr val="3333FF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ko-KR" dirty="0">
                <a:solidFill>
                  <a:schemeClr val="tx2"/>
                </a:solidFill>
              </a:rPr>
              <a:t>”</a:t>
            </a:r>
            <a:r>
              <a:rPr kumimoji="0" lang="en-US" altLang="ko-KR" dirty="0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40967" name="Text Box 10"/>
          <p:cNvSpPr txBox="1">
            <a:spLocks noChangeArrowheads="1"/>
          </p:cNvSpPr>
          <p:nvPr/>
        </p:nvSpPr>
        <p:spPr bwMode="auto">
          <a:xfrm>
            <a:off x="1066553" y="5084763"/>
            <a:ext cx="8135937" cy="366712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1800" dirty="0">
                <a:solidFill>
                  <a:schemeClr val="tx2"/>
                </a:solidFill>
              </a:rPr>
              <a:t>Shifting Using </a:t>
            </a:r>
            <a:r>
              <a:rPr kumimoji="0" lang="en-US" altLang="ko-KR" sz="1800" dirty="0">
                <a:solidFill>
                  <a:srgbClr val="3333FF"/>
                </a:solidFill>
              </a:rPr>
              <a:t>Concatenation</a:t>
            </a:r>
            <a:r>
              <a:rPr kumimoji="0" lang="en-US" altLang="ko-KR" sz="1800" dirty="0">
                <a:solidFill>
                  <a:schemeClr val="tx2"/>
                </a:solidFill>
              </a:rPr>
              <a:t> Operator – Shift right arithmetic two places</a:t>
            </a:r>
            <a:endParaRPr kumimoji="0" lang="en-US" altLang="ko-KR" sz="18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981200" y="260350"/>
            <a:ext cx="8229600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3600" dirty="0">
                <a:solidFill>
                  <a:srgbClr val="3333FF"/>
                </a:solidFill>
              </a:rPr>
              <a:t>Introduction to VHDL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51384" y="1556792"/>
            <a:ext cx="11089232" cy="4321175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none" anchor="ctr"/>
          <a:lstStyle>
            <a:lvl1pPr marL="342900" indent="-342900"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i="1" dirty="0"/>
              <a:t>HDL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ko-KR" dirty="0">
                <a:solidFill>
                  <a:srgbClr val="3333FF"/>
                </a:solidFill>
              </a:rPr>
              <a:t>H</a:t>
            </a:r>
            <a:r>
              <a:rPr lang="en-US" altLang="ko-KR" dirty="0"/>
              <a:t>ardware </a:t>
            </a:r>
            <a:r>
              <a:rPr lang="en-US" altLang="ko-KR" dirty="0">
                <a:solidFill>
                  <a:srgbClr val="3333FF"/>
                </a:solidFill>
              </a:rPr>
              <a:t>D</a:t>
            </a:r>
            <a:r>
              <a:rPr lang="en-US" altLang="ko-KR" dirty="0"/>
              <a:t>escription </a:t>
            </a:r>
            <a:r>
              <a:rPr lang="en-US" altLang="ko-KR" dirty="0">
                <a:solidFill>
                  <a:srgbClr val="3333FF"/>
                </a:solidFill>
              </a:rPr>
              <a:t>L</a:t>
            </a:r>
            <a:r>
              <a:rPr lang="en-US" altLang="ko-KR" dirty="0"/>
              <a:t>anguage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ko-KR" dirty="0"/>
              <a:t>Allows a digital system to be designed and debugged at a higher level before implementation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ko-KR" i="1" dirty="0">
                <a:solidFill>
                  <a:srgbClr val="3333FF"/>
                </a:solidFill>
              </a:rPr>
              <a:t>VHDL</a:t>
            </a:r>
            <a:r>
              <a:rPr lang="en-US" altLang="ko-KR" dirty="0"/>
              <a:t> and </a:t>
            </a:r>
            <a:r>
              <a:rPr lang="en-US" altLang="ko-KR" i="1" dirty="0">
                <a:solidFill>
                  <a:srgbClr val="3333FF"/>
                </a:solidFill>
              </a:rPr>
              <a:t>Verilog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endParaRPr lang="en-US" altLang="ko-KR" dirty="0"/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ko-KR" i="1" dirty="0"/>
              <a:t>VHDL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ko-KR" dirty="0">
                <a:solidFill>
                  <a:srgbClr val="3333FF"/>
                </a:solidFill>
              </a:rPr>
              <a:t>V</a:t>
            </a:r>
            <a:r>
              <a:rPr lang="en-US" altLang="ko-KR" dirty="0"/>
              <a:t>HSIC(Very High Speed IC) </a:t>
            </a:r>
            <a:r>
              <a:rPr lang="en-US" altLang="ko-KR" dirty="0">
                <a:solidFill>
                  <a:srgbClr val="3333FF"/>
                </a:solidFill>
              </a:rPr>
              <a:t>H</a:t>
            </a:r>
            <a:r>
              <a:rPr lang="en-US" altLang="ko-KR" dirty="0"/>
              <a:t>ardware </a:t>
            </a:r>
            <a:r>
              <a:rPr lang="en-US" altLang="ko-KR" dirty="0">
                <a:solidFill>
                  <a:srgbClr val="3333FF"/>
                </a:solidFill>
              </a:rPr>
              <a:t>D</a:t>
            </a:r>
            <a:r>
              <a:rPr lang="en-US" altLang="ko-KR" dirty="0"/>
              <a:t>escription </a:t>
            </a:r>
            <a:r>
              <a:rPr lang="en-US" altLang="ko-KR" dirty="0">
                <a:solidFill>
                  <a:srgbClr val="3333FF"/>
                </a:solidFill>
              </a:rPr>
              <a:t>L</a:t>
            </a:r>
            <a:r>
              <a:rPr lang="en-US" altLang="ko-KR" dirty="0"/>
              <a:t>anguage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ko-KR" dirty="0"/>
              <a:t>Can describe the Behavior Level, Data Flow Level, Structural Level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ko-KR" dirty="0"/>
              <a:t>Became an IEEE standard in 1987, revised in 1993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Packages and Libraries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2841625" y="3020676"/>
            <a:ext cx="3759200" cy="1027112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b="1"/>
              <a:t>package</a:t>
            </a:r>
            <a:r>
              <a:rPr lang="en-US" altLang="ko-KR" sz="1800"/>
              <a:t> package-name </a:t>
            </a:r>
            <a:r>
              <a:rPr lang="en-US" altLang="ko-KR" sz="1800" b="1"/>
              <a:t>is</a:t>
            </a:r>
          </a:p>
          <a:p>
            <a:pPr eaLnBrk="1" hangingPunct="1">
              <a:buFontTx/>
              <a:buNone/>
            </a:pPr>
            <a:r>
              <a:rPr lang="en-US" altLang="ko-KR" sz="1800"/>
              <a:t>   package declarations</a:t>
            </a:r>
          </a:p>
          <a:p>
            <a:pPr eaLnBrk="1" hangingPunct="1">
              <a:buFontTx/>
              <a:buNone/>
            </a:pPr>
            <a:r>
              <a:rPr lang="en-US" altLang="ko-KR" sz="1800" b="1"/>
              <a:t>end</a:t>
            </a:r>
            <a:r>
              <a:rPr lang="en-US" altLang="ko-KR" sz="1800"/>
              <a:t> [</a:t>
            </a:r>
            <a:r>
              <a:rPr lang="en-US" altLang="ko-KR" sz="1800" b="1"/>
              <a:t>package</a:t>
            </a:r>
            <a:r>
              <a:rPr lang="en-US" altLang="ko-KR" sz="1800"/>
              <a:t>][package-name];</a:t>
            </a:r>
          </a:p>
        </p:txBody>
      </p:sp>
      <p:sp>
        <p:nvSpPr>
          <p:cNvPr id="41988" name="Text Box 7"/>
          <p:cNvSpPr txBox="1">
            <a:spLocks noChangeArrowheads="1"/>
          </p:cNvSpPr>
          <p:nvPr/>
        </p:nvSpPr>
        <p:spPr bwMode="auto">
          <a:xfrm>
            <a:off x="2841625" y="5010942"/>
            <a:ext cx="4176712" cy="1027113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b="1"/>
              <a:t>package</a:t>
            </a:r>
            <a:r>
              <a:rPr lang="en-US" altLang="ko-KR" sz="1800"/>
              <a:t> body package-name </a:t>
            </a:r>
            <a:r>
              <a:rPr lang="en-US" altLang="ko-KR" sz="1800" b="1"/>
              <a:t>is</a:t>
            </a:r>
          </a:p>
          <a:p>
            <a:pPr eaLnBrk="1" hangingPunct="1">
              <a:buFontTx/>
              <a:buNone/>
            </a:pPr>
            <a:r>
              <a:rPr lang="en-US" altLang="ko-KR" sz="1800"/>
              <a:t>   package body declarations</a:t>
            </a:r>
          </a:p>
          <a:p>
            <a:pPr eaLnBrk="1" hangingPunct="1">
              <a:buFontTx/>
              <a:buNone/>
            </a:pPr>
            <a:r>
              <a:rPr lang="en-US" altLang="ko-KR" sz="1800" b="1"/>
              <a:t>end</a:t>
            </a:r>
            <a:r>
              <a:rPr lang="en-US" altLang="ko-KR" sz="1800"/>
              <a:t> [</a:t>
            </a:r>
            <a:r>
              <a:rPr lang="en-US" altLang="ko-KR" sz="1800" b="1"/>
              <a:t>package body</a:t>
            </a:r>
            <a:r>
              <a:rPr lang="en-US" altLang="ko-KR" sz="1800"/>
              <a:t>][package-name];</a:t>
            </a:r>
          </a:p>
        </p:txBody>
      </p:sp>
      <p:sp>
        <p:nvSpPr>
          <p:cNvPr id="41989" name="Text Box 10"/>
          <p:cNvSpPr txBox="1">
            <a:spLocks noChangeArrowheads="1"/>
          </p:cNvSpPr>
          <p:nvPr/>
        </p:nvSpPr>
        <p:spPr bwMode="auto">
          <a:xfrm>
            <a:off x="2424113" y="4508501"/>
            <a:ext cx="28194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b="1"/>
              <a:t>Optional package body</a:t>
            </a:r>
          </a:p>
        </p:txBody>
      </p:sp>
      <p:sp>
        <p:nvSpPr>
          <p:cNvPr id="41990" name="Text Box 11"/>
          <p:cNvSpPr txBox="1">
            <a:spLocks noChangeArrowheads="1"/>
          </p:cNvSpPr>
          <p:nvPr/>
        </p:nvSpPr>
        <p:spPr bwMode="auto">
          <a:xfrm>
            <a:off x="2424113" y="2565401"/>
            <a:ext cx="251460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b="1"/>
              <a:t>Package declaration </a:t>
            </a: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839936" y="1333501"/>
            <a:ext cx="828040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/>
              <a:t>Packages and Libraries – Frequently used functions and components</a:t>
            </a:r>
          </a:p>
        </p:txBody>
      </p:sp>
      <p:sp>
        <p:nvSpPr>
          <p:cNvPr id="41992" name="Text Box 14"/>
          <p:cNvSpPr txBox="1">
            <a:spLocks noChangeArrowheads="1"/>
          </p:cNvSpPr>
          <p:nvPr/>
        </p:nvSpPr>
        <p:spPr bwMode="auto">
          <a:xfrm>
            <a:off x="1919289" y="2041526"/>
            <a:ext cx="4105275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/>
              <a:t>Packages Declaration Form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Packages and Libraries</a:t>
            </a: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2351088" y="2708101"/>
            <a:ext cx="5113064" cy="1034129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component </a:t>
            </a:r>
            <a:r>
              <a:rPr lang="en-US" altLang="ko-KR" sz="1800">
                <a:latin typeface="Consolas" panose="020B0609020204030204" pitchFamily="49" charset="0"/>
              </a:rPr>
              <a:t>Nor2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   port</a:t>
            </a:r>
            <a:r>
              <a:rPr lang="en-US" altLang="ko-KR" sz="1800">
                <a:latin typeface="Consolas" panose="020B0609020204030204" pitchFamily="49" charset="0"/>
              </a:rPr>
              <a:t> (A1,A2: in bit; Z: out bit);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end</a:t>
            </a:r>
            <a:r>
              <a:rPr lang="en-US" altLang="ko-KR" sz="1800">
                <a:latin typeface="Consolas" panose="020B0609020204030204" pitchFamily="49" charset="0"/>
              </a:rPr>
              <a:t> </a:t>
            </a:r>
            <a:r>
              <a:rPr lang="en-US" altLang="ko-KR" sz="1800" b="1">
                <a:latin typeface="Consolas" panose="020B0609020204030204" pitchFamily="49" charset="0"/>
              </a:rPr>
              <a:t>component</a:t>
            </a:r>
            <a:r>
              <a:rPr lang="en-US" altLang="ko-KR" sz="1800"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43012" name="Text Box 6"/>
          <p:cNvSpPr txBox="1">
            <a:spLocks noChangeArrowheads="1"/>
          </p:cNvSpPr>
          <p:nvPr/>
        </p:nvSpPr>
        <p:spPr bwMode="auto">
          <a:xfrm>
            <a:off x="2351088" y="3860626"/>
            <a:ext cx="5113064" cy="2696123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>
                <a:latin typeface="Consolas" panose="020B0609020204030204" pitchFamily="49" charset="0"/>
              </a:rPr>
              <a:t>--2-input NOR gate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entity</a:t>
            </a:r>
            <a:r>
              <a:rPr lang="en-US" altLang="ko-KR" sz="1800">
                <a:latin typeface="Consolas" panose="020B0609020204030204" pitchFamily="49" charset="0"/>
              </a:rPr>
              <a:t> Nor2 is</a:t>
            </a:r>
          </a:p>
          <a:p>
            <a:pPr eaLnBrk="1" hangingPunct="1">
              <a:buFontTx/>
              <a:buNone/>
            </a:pPr>
            <a:r>
              <a:rPr lang="en-US" altLang="ko-KR" sz="1800">
                <a:latin typeface="Consolas" panose="020B0609020204030204" pitchFamily="49" charset="0"/>
              </a:rPr>
              <a:t>   </a:t>
            </a:r>
            <a:r>
              <a:rPr lang="en-US" altLang="ko-KR" sz="1800" b="1">
                <a:latin typeface="Consolas" panose="020B0609020204030204" pitchFamily="49" charset="0"/>
              </a:rPr>
              <a:t>port</a:t>
            </a:r>
            <a:r>
              <a:rPr lang="en-US" altLang="ko-KR" sz="1800">
                <a:latin typeface="Consolas" panose="020B0609020204030204" pitchFamily="49" charset="0"/>
              </a:rPr>
              <a:t> (A1,A2: </a:t>
            </a:r>
            <a:r>
              <a:rPr lang="en-US" altLang="ko-KR" sz="1800" b="1">
                <a:latin typeface="Consolas" panose="020B0609020204030204" pitchFamily="49" charset="0"/>
              </a:rPr>
              <a:t>in</a:t>
            </a:r>
            <a:r>
              <a:rPr lang="en-US" altLang="ko-KR" sz="1800">
                <a:latin typeface="Consolas" panose="020B0609020204030204" pitchFamily="49" charset="0"/>
              </a:rPr>
              <a:t> bit; Z: </a:t>
            </a:r>
            <a:r>
              <a:rPr lang="en-US" altLang="ko-KR" sz="1800" b="1">
                <a:latin typeface="Consolas" panose="020B0609020204030204" pitchFamily="49" charset="0"/>
              </a:rPr>
              <a:t>out</a:t>
            </a:r>
            <a:r>
              <a:rPr lang="en-US" altLang="ko-KR" sz="1800">
                <a:latin typeface="Consolas" panose="020B0609020204030204" pitchFamily="49" charset="0"/>
              </a:rPr>
              <a:t> bit);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end</a:t>
            </a:r>
            <a:r>
              <a:rPr lang="en-US" altLang="ko-KR" sz="1800">
                <a:latin typeface="Consolas" panose="020B0609020204030204" pitchFamily="49" charset="0"/>
              </a:rPr>
              <a:t> Nor2;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architecture</a:t>
            </a:r>
            <a:r>
              <a:rPr lang="en-US" altLang="ko-KR" sz="1800">
                <a:latin typeface="Consolas" panose="020B0609020204030204" pitchFamily="49" charset="0"/>
              </a:rPr>
              <a:t> concur </a:t>
            </a:r>
            <a:r>
              <a:rPr lang="en-US" altLang="ko-KR" sz="1800" b="1">
                <a:latin typeface="Consolas" panose="020B0609020204030204" pitchFamily="49" charset="0"/>
              </a:rPr>
              <a:t>of</a:t>
            </a:r>
            <a:r>
              <a:rPr lang="en-US" altLang="ko-KR" sz="1800">
                <a:latin typeface="Consolas" panose="020B0609020204030204" pitchFamily="49" charset="0"/>
              </a:rPr>
              <a:t> Nor2 </a:t>
            </a:r>
            <a:r>
              <a:rPr lang="en-US" altLang="ko-KR" sz="1800" b="1">
                <a:latin typeface="Consolas" panose="020B0609020204030204" pitchFamily="49" charset="0"/>
              </a:rPr>
              <a:t>is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begin</a:t>
            </a:r>
          </a:p>
          <a:p>
            <a:pPr eaLnBrk="1" hangingPunct="1">
              <a:buFontTx/>
              <a:buNone/>
            </a:pPr>
            <a:r>
              <a:rPr lang="en-US" altLang="ko-KR" sz="1800">
                <a:latin typeface="Consolas" panose="020B0609020204030204" pitchFamily="49" charset="0"/>
              </a:rPr>
              <a:t>   Z&lt;=</a:t>
            </a:r>
            <a:r>
              <a:rPr lang="en-US" altLang="ko-KR" sz="1800" b="1">
                <a:latin typeface="Consolas" panose="020B0609020204030204" pitchFamily="49" charset="0"/>
              </a:rPr>
              <a:t>not</a:t>
            </a:r>
            <a:r>
              <a:rPr lang="en-US" altLang="ko-KR" sz="1800">
                <a:latin typeface="Consolas" panose="020B0609020204030204" pitchFamily="49" charset="0"/>
              </a:rPr>
              <a:t>(A1 </a:t>
            </a:r>
            <a:r>
              <a:rPr lang="en-US" altLang="ko-KR" sz="1800" b="1">
                <a:latin typeface="Consolas" panose="020B0609020204030204" pitchFamily="49" charset="0"/>
              </a:rPr>
              <a:t>or</a:t>
            </a:r>
            <a:r>
              <a:rPr lang="en-US" altLang="ko-KR" sz="1800">
                <a:latin typeface="Consolas" panose="020B0609020204030204" pitchFamily="49" charset="0"/>
              </a:rPr>
              <a:t> A2) </a:t>
            </a:r>
            <a:r>
              <a:rPr lang="en-US" altLang="ko-KR" sz="1800" b="1">
                <a:latin typeface="Consolas" panose="020B0609020204030204" pitchFamily="49" charset="0"/>
              </a:rPr>
              <a:t>after</a:t>
            </a:r>
            <a:r>
              <a:rPr lang="en-US" altLang="ko-KR" sz="1800">
                <a:latin typeface="Consolas" panose="020B0609020204030204" pitchFamily="49" charset="0"/>
              </a:rPr>
              <a:t> 10ns;</a:t>
            </a:r>
          </a:p>
          <a:p>
            <a:pPr eaLnBrk="1" hangingPunct="1">
              <a:buFontTx/>
              <a:buNone/>
            </a:pPr>
            <a:r>
              <a:rPr lang="en-US" altLang="ko-KR" sz="1800" b="1">
                <a:latin typeface="Consolas" panose="020B0609020204030204" pitchFamily="49" charset="0"/>
              </a:rPr>
              <a:t>end</a:t>
            </a:r>
            <a:r>
              <a:rPr lang="en-US" altLang="ko-KR" sz="1800">
                <a:latin typeface="Consolas" panose="020B0609020204030204" pitchFamily="49" charset="0"/>
              </a:rPr>
              <a:t> concur;</a:t>
            </a:r>
          </a:p>
        </p:txBody>
      </p:sp>
      <p:sp>
        <p:nvSpPr>
          <p:cNvPr id="43013" name="Text Box 9"/>
          <p:cNvSpPr txBox="1">
            <a:spLocks noChangeArrowheads="1"/>
          </p:cNvSpPr>
          <p:nvPr/>
        </p:nvSpPr>
        <p:spPr bwMode="auto">
          <a:xfrm>
            <a:off x="911424" y="1335723"/>
            <a:ext cx="8208963" cy="769441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i="1" dirty="0" err="1">
                <a:solidFill>
                  <a:srgbClr val="FF0000"/>
                </a:solidFill>
              </a:rPr>
              <a:t>bit_pack</a:t>
            </a:r>
            <a:r>
              <a:rPr lang="en-US" altLang="ko-KR" dirty="0"/>
              <a:t> package (compiled library name: </a:t>
            </a:r>
            <a:r>
              <a:rPr lang="en-US" altLang="ko-KR" i="1" dirty="0">
                <a:solidFill>
                  <a:srgbClr val="FF0000"/>
                </a:solidFill>
              </a:rPr>
              <a:t>BITLIB</a:t>
            </a:r>
            <a:r>
              <a:rPr lang="en-US" altLang="ko-KR" dirty="0"/>
              <a:t>)</a:t>
            </a:r>
          </a:p>
          <a:p>
            <a:pPr eaLnBrk="1" hangingPunct="1">
              <a:buFontTx/>
              <a:buNone/>
            </a:pPr>
            <a:r>
              <a:rPr lang="en-US" altLang="ko-KR" dirty="0"/>
              <a:t>     - includes components and functions (inside CD-ROM attached)</a:t>
            </a:r>
          </a:p>
        </p:txBody>
      </p:sp>
      <p:sp>
        <p:nvSpPr>
          <p:cNvPr id="43014" name="Text Box 12"/>
          <p:cNvSpPr txBox="1">
            <a:spLocks noChangeArrowheads="1"/>
          </p:cNvSpPr>
          <p:nvPr/>
        </p:nvSpPr>
        <p:spPr bwMode="auto">
          <a:xfrm>
            <a:off x="2351088" y="2208195"/>
            <a:ext cx="4176712" cy="396875"/>
          </a:xfrm>
          <a:prstGeom prst="rect">
            <a:avLst/>
          </a:prstGeom>
          <a:solidFill>
            <a:srgbClr val="D6EDBD"/>
          </a:solidFill>
          <a:ln>
            <a:solidFill>
              <a:srgbClr val="92D050"/>
            </a:solidFill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/>
              <a:t>Component Declaration for Nor2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Packages and Libraries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774825" y="3278188"/>
            <a:ext cx="8218488" cy="366712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1800">
                <a:solidFill>
                  <a:schemeClr val="tx2"/>
                </a:solidFill>
              </a:rPr>
              <a:t>NOR-NOR Circuit and Structural VHDL Code Using Library Components</a:t>
            </a:r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2133600" y="1828801"/>
            <a:ext cx="2522538" cy="366713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/>
              <a:t>libraray</a:t>
            </a:r>
            <a:r>
              <a:rPr lang="en-US" altLang="ko-KR" sz="1800"/>
              <a:t> BITLIB;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2133601" y="2209801"/>
            <a:ext cx="3457575" cy="366713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/>
              <a:t>use </a:t>
            </a:r>
            <a:r>
              <a:rPr lang="en-US" altLang="ko-KR" sz="1800"/>
              <a:t>BITLIB.bit_pack.all;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2133601" y="2590801"/>
            <a:ext cx="4106863" cy="366713"/>
          </a:xfrm>
          <a:prstGeom prst="rect">
            <a:avLst/>
          </a:prstGeom>
          <a:solidFill>
            <a:srgbClr val="EDF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 b="1"/>
              <a:t>use </a:t>
            </a:r>
            <a:r>
              <a:rPr lang="en-US" altLang="ko-KR" sz="1800"/>
              <a:t>BITLIB.bit_pack.Nor2;</a:t>
            </a:r>
          </a:p>
        </p:txBody>
      </p:sp>
      <p:pic>
        <p:nvPicPr>
          <p:cNvPr id="44039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3733800"/>
            <a:ext cx="6248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Text Box 11"/>
          <p:cNvSpPr txBox="1">
            <a:spLocks noChangeArrowheads="1"/>
          </p:cNvSpPr>
          <p:nvPr/>
        </p:nvSpPr>
        <p:spPr bwMode="auto">
          <a:xfrm>
            <a:off x="1752600" y="1339851"/>
            <a:ext cx="8610600" cy="366713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800"/>
              <a:t>To access components and functions within a package requires a library and a use.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IEEE Standard Logic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3392" y="1412776"/>
            <a:ext cx="7822591" cy="461665"/>
          </a:xfrm>
          <a:prstGeom prst="rect">
            <a:avLst/>
          </a:prstGeom>
          <a:solidFill>
            <a:srgbClr val="D6EDBD"/>
          </a:solidFill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IEEE-1164 standard logic: </a:t>
            </a:r>
            <a:r>
              <a:rPr lang="en-US" altLang="ko-KR" sz="2400" dirty="0" err="1">
                <a:solidFill>
                  <a:srgbClr val="3333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std_ulogic</a:t>
            </a:r>
            <a:r>
              <a:rPr lang="en-US" altLang="ko-KR" sz="2400" dirty="0">
                <a:solidFill>
                  <a:srgbClr val="3333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ko-KR" sz="2400" dirty="0" err="1">
                <a:solidFill>
                  <a:srgbClr val="3333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std_logic</a:t>
            </a:r>
            <a:endParaRPr lang="ko-KR" altLang="en-US" sz="2400" dirty="0">
              <a:solidFill>
                <a:srgbClr val="3333FF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988840"/>
            <a:ext cx="10972800" cy="419788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'U',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uninitialized </a:t>
            </a:r>
            <a:r>
              <a:rPr lang="en-US" altLang="ko-KR" sz="2000" dirty="0">
                <a:latin typeface="+mn-lt"/>
                <a:cs typeface="Consolas" panose="020B0609020204030204" pitchFamily="49" charset="0"/>
              </a:rPr>
              <a:t>(the </a:t>
            </a:r>
            <a:r>
              <a:rPr lang="en-US" altLang="ko-KR" sz="2000" dirty="0">
                <a:latin typeface="+mn-lt"/>
              </a:rPr>
              <a:t>signal hasn't been set yet.)</a:t>
            </a:r>
            <a:endParaRPr lang="en-US" altLang="ko-KR" sz="2000" dirty="0">
              <a:latin typeface="+mn-lt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'X',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strong drive, unknown logic value </a:t>
            </a:r>
            <a:r>
              <a:rPr lang="en-US" altLang="ko-KR" sz="2000" dirty="0">
                <a:latin typeface="+mn-lt"/>
                <a:cs typeface="Consolas" panose="020B0609020204030204" pitchFamily="49" charset="0"/>
              </a:rPr>
              <a:t>(</a:t>
            </a:r>
            <a:r>
              <a:rPr lang="en-US" altLang="ko-KR" sz="2000" dirty="0">
                <a:latin typeface="+mn-lt"/>
              </a:rPr>
              <a:t>Impossible to determine this value/result.)</a:t>
            </a:r>
            <a:endParaRPr lang="en-US" altLang="ko-KR" sz="2000" dirty="0">
              <a:latin typeface="+mn-lt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'0',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strong drive, logic zero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'1',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strong drive, logic one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'Z',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high impedance</a:t>
            </a: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'W',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weak drive, unknown logic value </a:t>
            </a:r>
            <a:r>
              <a:rPr lang="en-US" altLang="ko-KR" sz="20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(can't tell if it should be 0 or 1)</a:t>
            </a:r>
            <a:endParaRPr lang="en-US" altLang="ko-KR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'L',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weak drive, logic zero </a:t>
            </a:r>
            <a:r>
              <a:rPr lang="en-US" altLang="ko-KR" sz="20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(that should probably go to 0, model of </a:t>
            </a:r>
            <a:r>
              <a:rPr lang="en-US" altLang="ko-KR" sz="2000" dirty="0">
                <a:solidFill>
                  <a:srgbClr val="3333FF"/>
                </a:solidFill>
                <a:latin typeface="Arial"/>
                <a:cs typeface="Consolas" panose="020B0609020204030204" pitchFamily="49" charset="0"/>
              </a:rPr>
              <a:t>pull-down</a:t>
            </a:r>
            <a:r>
              <a:rPr lang="en-US" altLang="ko-KR" sz="20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)</a:t>
            </a:r>
            <a:endParaRPr lang="en-US" altLang="ko-KR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'H',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weak drive, logic one </a:t>
            </a:r>
            <a:r>
              <a:rPr lang="en-US" altLang="ko-KR" sz="20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(that should probably go to 1, model of </a:t>
            </a:r>
            <a:r>
              <a:rPr lang="en-US" altLang="ko-KR" sz="2000" dirty="0">
                <a:solidFill>
                  <a:srgbClr val="3333FF"/>
                </a:solidFill>
                <a:latin typeface="Arial"/>
                <a:cs typeface="Consolas" panose="020B0609020204030204" pitchFamily="49" charset="0"/>
              </a:rPr>
              <a:t>pull-up</a:t>
            </a:r>
            <a:r>
              <a:rPr lang="en-US" altLang="ko-KR" sz="2000" dirty="0">
                <a:solidFill>
                  <a:srgbClr val="000000"/>
                </a:solidFill>
                <a:latin typeface="Arial"/>
                <a:cs typeface="Consolas" panose="020B0609020204030204" pitchFamily="49" charset="0"/>
              </a:rPr>
              <a:t>)</a:t>
            </a:r>
            <a:endParaRPr lang="en-US" altLang="ko-KR" sz="20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'-'  </a:t>
            </a:r>
            <a:r>
              <a: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unspecified (don’t care)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IEEE Standard Logic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BC1DB5C-6968-43E2-B297-4A063610A1B4}"/>
              </a:ext>
            </a:extLst>
          </p:cNvPr>
          <p:cNvSpPr/>
          <p:nvPr/>
        </p:nvSpPr>
        <p:spPr>
          <a:xfrm>
            <a:off x="263352" y="1916832"/>
            <a:ext cx="7822591" cy="3970318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800" dirty="0">
                <a:latin typeface="Consolas" panose="020B0609020204030204" pitchFamily="49" charset="0"/>
              </a:rPr>
              <a:t>CONSTANT </a:t>
            </a:r>
            <a:r>
              <a:rPr lang="en-US" altLang="ko-KR" sz="1800" dirty="0" err="1">
                <a:solidFill>
                  <a:srgbClr val="3333FF"/>
                </a:solidFill>
                <a:latin typeface="Consolas" panose="020B0609020204030204" pitchFamily="49" charset="0"/>
              </a:rPr>
              <a:t>resolution_table</a:t>
            </a:r>
            <a:r>
              <a:rPr lang="en-US" altLang="ko-KR" sz="1800" dirty="0">
                <a:latin typeface="Consolas" panose="020B0609020204030204" pitchFamily="49" charset="0"/>
              </a:rPr>
              <a:t> : </a:t>
            </a:r>
            <a:r>
              <a:rPr lang="en-US" altLang="ko-KR" sz="1800" dirty="0" err="1">
                <a:latin typeface="Consolas" panose="020B0609020204030204" pitchFamily="49" charset="0"/>
              </a:rPr>
              <a:t>stdlogic_table</a:t>
            </a:r>
            <a:r>
              <a:rPr lang="en-US" altLang="ko-KR" sz="1800" dirty="0">
                <a:latin typeface="Consolas" panose="020B0609020204030204" pitchFamily="49" charset="0"/>
              </a:rPr>
              <a:t> := ( 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----------------------------------------------------------- 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--|  U    X    0    1    Z    W    L    H    -        |   | 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-----------------------------------------------------------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'U', 'U', 'U', 'U', 'U', 'U', 'U', 'U' ), -- | U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'X', 'X', 'X', 'X', 'X', 'X', 'X' ), -- | X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'0', 'X', '0', '0', '0', '0', 'X' ), -- | 0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'X', '1', '1', '1', '1', '1', 'X' ), -- | 1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'0', '1', 'Z', 'W', 'L', 'H', 'X' ), -- | Z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'0', '1', 'W', 'W', 'W', 'W', 'X' ), -- | W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'0', '1', 'L', 'W', 'L', 'W', 'X' ), -- | L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'0', '1', 'H', 'W', 'W', 'H', 'X' ), -- | H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 ( 'U', 'X', 'X', 'X', 'X', 'X', 'X', 'X', 'X’ )  -- | - |</a:t>
            </a:r>
          </a:p>
          <a:p>
            <a:r>
              <a:rPr lang="en-US" altLang="ko-KR" sz="1800" dirty="0">
                <a:latin typeface="Consolas" panose="020B0609020204030204" pitchFamily="49" charset="0"/>
              </a:rPr>
              <a:t> );</a:t>
            </a:r>
            <a:endParaRPr lang="ko-KR" altLang="en-US" sz="18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174001-9829-4DAF-ADD9-F6F76D5415E0}"/>
              </a:ext>
            </a:extLst>
          </p:cNvPr>
          <p:cNvSpPr txBox="1"/>
          <p:nvPr/>
        </p:nvSpPr>
        <p:spPr>
          <a:xfrm>
            <a:off x="263352" y="1412776"/>
            <a:ext cx="7822591" cy="461665"/>
          </a:xfrm>
          <a:prstGeom prst="rect">
            <a:avLst/>
          </a:prstGeom>
          <a:solidFill>
            <a:srgbClr val="D6EDBD"/>
          </a:solidFill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IEEE-1164 standard logic: </a:t>
            </a:r>
            <a:r>
              <a:rPr lang="en-US" altLang="ko-KR" sz="2400" dirty="0" err="1">
                <a:solidFill>
                  <a:srgbClr val="3333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std_ulogic</a:t>
            </a:r>
            <a:r>
              <a:rPr lang="en-US" altLang="ko-KR" sz="2400" dirty="0">
                <a:solidFill>
                  <a:srgbClr val="3333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ko-KR" sz="2400" dirty="0" err="1">
                <a:solidFill>
                  <a:srgbClr val="3333FF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std_logic</a:t>
            </a:r>
            <a:endParaRPr lang="ko-KR" altLang="en-US" sz="2400" dirty="0">
              <a:solidFill>
                <a:srgbClr val="3333FF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DD409E3-B99B-431D-A532-68E5F3830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148" y="1988839"/>
            <a:ext cx="3567500" cy="344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034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IEEE Standard Logic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35360" y="2013010"/>
            <a:ext cx="1872208" cy="369332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1800">
                <a:solidFill>
                  <a:schemeClr val="tx2"/>
                </a:solidFill>
              </a:rPr>
              <a:t>Tri-state Buffer</a:t>
            </a:r>
          </a:p>
        </p:txBody>
      </p:sp>
      <p:sp>
        <p:nvSpPr>
          <p:cNvPr id="45061" name="Text Box 11"/>
          <p:cNvSpPr txBox="1">
            <a:spLocks noChangeArrowheads="1"/>
          </p:cNvSpPr>
          <p:nvPr/>
        </p:nvSpPr>
        <p:spPr bwMode="auto">
          <a:xfrm>
            <a:off x="354555" y="3861049"/>
            <a:ext cx="3365182" cy="369332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1800" dirty="0">
                <a:solidFill>
                  <a:schemeClr val="tx2"/>
                </a:solidFill>
              </a:rPr>
              <a:t>Tri-state Buffers Driving a Bus</a:t>
            </a: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335360" y="1339850"/>
            <a:ext cx="11449272" cy="40011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dirty="0"/>
              <a:t>IEEE standard 1164 defines a </a:t>
            </a:r>
            <a:r>
              <a:rPr lang="en-US" altLang="ko-KR" dirty="0" err="1">
                <a:solidFill>
                  <a:srgbClr val="3333FF"/>
                </a:solidFill>
              </a:rPr>
              <a:t>std_logic</a:t>
            </a:r>
            <a:r>
              <a:rPr lang="en-US" altLang="ko-KR" dirty="0">
                <a:solidFill>
                  <a:srgbClr val="3333FF"/>
                </a:solidFill>
              </a:rPr>
              <a:t> </a:t>
            </a:r>
            <a:r>
              <a:rPr lang="en-US" altLang="ko-KR" dirty="0"/>
              <a:t>type of nine values:  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U, X, 0, 1, Z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 W, L, H, -</a:t>
            </a:r>
            <a:endParaRPr lang="en-US" altLang="ko-KR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F6CD0AC8-A3C7-402D-A808-E7B3CA8036FD}"/>
              </a:ext>
            </a:extLst>
          </p:cNvPr>
          <p:cNvGrpSpPr/>
          <p:nvPr/>
        </p:nvGrpSpPr>
        <p:grpSpPr>
          <a:xfrm>
            <a:off x="2423592" y="2082988"/>
            <a:ext cx="4766732" cy="1224135"/>
            <a:chOff x="4641636" y="2348881"/>
            <a:chExt cx="5547829" cy="1440160"/>
          </a:xfrm>
        </p:grpSpPr>
        <p:pic>
          <p:nvPicPr>
            <p:cNvPr id="45060" name="Picture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1636" y="2348881"/>
              <a:ext cx="5547829" cy="1440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5" name="Rectangle 15"/>
            <p:cNvSpPr>
              <a:spLocks noChangeArrowheads="1"/>
            </p:cNvSpPr>
            <p:nvPr/>
          </p:nvSpPr>
          <p:spPr bwMode="auto">
            <a:xfrm>
              <a:off x="6959600" y="3167602"/>
              <a:ext cx="3096840" cy="324000"/>
            </a:xfrm>
            <a:prstGeom prst="rect">
              <a:avLst/>
            </a:prstGeom>
            <a:solidFill>
              <a:srgbClr val="00FF00">
                <a:alpha val="2705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en-US" sz="1600">
                <a:latin typeface="굴림" panose="020B0600000101010101" pitchFamily="50" charset="-127"/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B1835EC8-0835-454F-B616-98E8103B7D3F}"/>
              </a:ext>
            </a:extLst>
          </p:cNvPr>
          <p:cNvGrpSpPr/>
          <p:nvPr/>
        </p:nvGrpSpPr>
        <p:grpSpPr>
          <a:xfrm>
            <a:off x="4367808" y="3861049"/>
            <a:ext cx="6610110" cy="2117550"/>
            <a:chOff x="4367808" y="3861049"/>
            <a:chExt cx="6610110" cy="2117550"/>
          </a:xfrm>
        </p:grpSpPr>
        <p:pic>
          <p:nvPicPr>
            <p:cNvPr id="45062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7808" y="3861049"/>
              <a:ext cx="6610110" cy="2117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6" name="Rectangle 16"/>
            <p:cNvSpPr>
              <a:spLocks noChangeArrowheads="1"/>
            </p:cNvSpPr>
            <p:nvPr/>
          </p:nvSpPr>
          <p:spPr bwMode="auto">
            <a:xfrm>
              <a:off x="6757712" y="5194844"/>
              <a:ext cx="3096344" cy="485859"/>
            </a:xfrm>
            <a:prstGeom prst="rect">
              <a:avLst/>
            </a:prstGeom>
            <a:solidFill>
              <a:srgbClr val="00FF00">
                <a:alpha val="2705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50" charset="-127"/>
                </a:defRPr>
              </a:lvl1pPr>
              <a:lvl2pPr marL="742950" indent="-285750" latinLnBrk="1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50" charset="-127"/>
                </a:defRPr>
              </a:lvl2pPr>
              <a:lvl3pPr marL="1143000" indent="-228600" latinLnBrk="1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  <a:ea typeface="굴림" panose="020B0600000101010101" pitchFamily="50" charset="-127"/>
                </a:defRPr>
              </a:lvl3pPr>
              <a:lvl4pPr marL="1600200" indent="-228600" latinLnBrk="1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latinLnBrk="1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ko-KR" altLang="en-US" sz="1600">
                <a:latin typeface="굴림" panose="020B0600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40997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35560" y="2556367"/>
            <a:ext cx="4464298" cy="375487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quad_and_gates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(A3, A2, A1, A0: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B3, B2, B1, B0: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C3, C2, C1, C0: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quad_and_gates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quad_and_gates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C3 &lt;= A3 and B3;   </a:t>
            </a:r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hard way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C2 &lt;= A2 and B2;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C1 &lt;= A1 and B1;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C0 &lt;= A0 and B0;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ko-KR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모서리가 둥근 직사각형 2"/>
          <p:cNvSpPr/>
          <p:nvPr/>
        </p:nvSpPr>
        <p:spPr>
          <a:xfrm>
            <a:off x="2279576" y="5132660"/>
            <a:ext cx="3240360" cy="888628"/>
          </a:xfrm>
          <a:prstGeom prst="roundRect">
            <a:avLst/>
          </a:prstGeom>
          <a:solidFill>
            <a:srgbClr val="FFFF00">
              <a:alpha val="13000"/>
            </a:srgbClr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19" name="Text Box 11"/>
          <p:cNvSpPr txBox="1">
            <a:spLocks noChangeArrowheads="1"/>
          </p:cNvSpPr>
          <p:nvPr/>
        </p:nvSpPr>
        <p:spPr bwMode="auto">
          <a:xfrm>
            <a:off x="2135560" y="1364109"/>
            <a:ext cx="5616575" cy="1015663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 i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std_logic_vector</a:t>
            </a:r>
            <a:r>
              <a:rPr lang="en-US" altLang="ko-KR" dirty="0"/>
              <a:t> 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ko-KR" dirty="0"/>
              <a:t>One dimensional array of </a:t>
            </a:r>
            <a:r>
              <a:rPr lang="en-US" altLang="ko-KR" b="1" i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std_logic</a:t>
            </a:r>
            <a:r>
              <a:rPr lang="en-US" altLang="ko-KR" dirty="0"/>
              <a:t> signals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ko-KR" dirty="0"/>
              <a:t>Index starts with </a:t>
            </a:r>
            <a:r>
              <a:rPr lang="en-US" altLang="ko-KR" dirty="0">
                <a:latin typeface="Consolas" panose="020B0609020204030204" pitchFamily="49" charset="0"/>
              </a:rPr>
              <a:t>0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191147" y="2924944"/>
            <a:ext cx="1656382" cy="2664296"/>
            <a:chOff x="6588224" y="2520100"/>
            <a:chExt cx="2181427" cy="3023766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88224" y="2564904"/>
              <a:ext cx="2181427" cy="2965115"/>
            </a:xfrm>
            <a:prstGeom prst="rect">
              <a:avLst/>
            </a:prstGeom>
            <a:ln>
              <a:noFill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6654340" y="4866694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54340" y="4084496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A1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54340" y="3302298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A2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54340" y="2520100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A3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54340" y="5174534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B0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54340" y="4392336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B1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54340" y="3610138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B2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54340" y="2827940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B3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22833" y="5015848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C0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322833" y="4233650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C1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22833" y="3451452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C2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322833" y="2669254"/>
              <a:ext cx="43794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ko-KR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C3</a:t>
              </a:r>
              <a:endParaRPr lang="ko-KR" altLang="en-US" sz="18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2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99518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IEEE Standard Logic</a:t>
            </a:r>
          </a:p>
        </p:txBody>
      </p:sp>
      <p:sp>
        <p:nvSpPr>
          <p:cNvPr id="27" name="모서리가 둥근 직사각형 2">
            <a:extLst>
              <a:ext uri="{FF2B5EF4-FFF2-40B4-BE49-F238E27FC236}">
                <a16:creationId xmlns:a16="http://schemas.microsoft.com/office/drawing/2014/main" id="{CB50B453-9E4A-4F0C-9882-AF3211829A47}"/>
              </a:ext>
            </a:extLst>
          </p:cNvPr>
          <p:cNvSpPr/>
          <p:nvPr/>
        </p:nvSpPr>
        <p:spPr>
          <a:xfrm>
            <a:off x="2303384" y="3692500"/>
            <a:ext cx="3648600" cy="612000"/>
          </a:xfrm>
          <a:prstGeom prst="roundRect">
            <a:avLst/>
          </a:prstGeom>
          <a:solidFill>
            <a:srgbClr val="FFFF00">
              <a:alpha val="13000"/>
            </a:srgbClr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A44393F-1B04-4046-9D72-1E50CD575CB4}"/>
              </a:ext>
            </a:extLst>
          </p:cNvPr>
          <p:cNvSpPr txBox="1"/>
          <p:nvPr/>
        </p:nvSpPr>
        <p:spPr>
          <a:xfrm>
            <a:off x="6911698" y="2555876"/>
            <a:ext cx="5016950" cy="28931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library declaration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IEEE;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IEEE.std_logic_1164.all;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--entity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quad_and_gates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(A, B: in 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0);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C: out </a:t>
            </a:r>
            <a:r>
              <a:rPr lang="en-US" altLang="ko-KR" sz="14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r>
              <a:rPr lang="en-US" altLang="ko-KR" sz="1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(3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downto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0));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quad_and_gates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--architecture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quad_and_gates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 C &lt;= A and B;    </a:t>
            </a:r>
            <a:r>
              <a:rPr lang="en-US" altLang="ko-KR" sz="14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-- easy way</a:t>
            </a:r>
          </a:p>
          <a:p>
            <a:r>
              <a:rPr lang="en-US" altLang="ko-KR" sz="14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my_vector</a:t>
            </a:r>
            <a:r>
              <a:rPr lang="en-US" altLang="ko-KR" sz="1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ko-KR" alt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모서리가 둥근 직사각형 2">
            <a:extLst>
              <a:ext uri="{FF2B5EF4-FFF2-40B4-BE49-F238E27FC236}">
                <a16:creationId xmlns:a16="http://schemas.microsoft.com/office/drawing/2014/main" id="{AEBC6F5B-0220-47DE-AFCA-4D655DEBCC55}"/>
              </a:ext>
            </a:extLst>
          </p:cNvPr>
          <p:cNvSpPr/>
          <p:nvPr/>
        </p:nvSpPr>
        <p:spPr>
          <a:xfrm>
            <a:off x="7156664" y="3658731"/>
            <a:ext cx="4608512" cy="468000"/>
          </a:xfrm>
          <a:prstGeom prst="roundRect">
            <a:avLst/>
          </a:prstGeom>
          <a:solidFill>
            <a:srgbClr val="FFFF00">
              <a:alpha val="13000"/>
            </a:srgbClr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모서리가 둥근 직사각형 2">
            <a:extLst>
              <a:ext uri="{FF2B5EF4-FFF2-40B4-BE49-F238E27FC236}">
                <a16:creationId xmlns:a16="http://schemas.microsoft.com/office/drawing/2014/main" id="{753F87AE-3EFC-4B50-98CC-F260C61A9414}"/>
              </a:ext>
            </a:extLst>
          </p:cNvPr>
          <p:cNvSpPr/>
          <p:nvPr/>
        </p:nvSpPr>
        <p:spPr>
          <a:xfrm>
            <a:off x="7156664" y="4948671"/>
            <a:ext cx="3240360" cy="232629"/>
          </a:xfrm>
          <a:prstGeom prst="roundRect">
            <a:avLst/>
          </a:prstGeom>
          <a:solidFill>
            <a:srgbClr val="FFFF00">
              <a:alpha val="13000"/>
            </a:srgbClr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60735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850106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  <a:latin typeface="Arial Narrow" panose="020B0606020202030204" pitchFamily="34" charset="0"/>
              </a:rPr>
              <a:t>Compilation and Simulation of VHDL Code</a:t>
            </a: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1991544" y="1416159"/>
            <a:ext cx="7543800" cy="396875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>
                <a:solidFill>
                  <a:schemeClr val="tx2"/>
                </a:solidFill>
              </a:rPr>
              <a:t>Compilation, Simulation, and Synthesis of VHDL Code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9" y="2204864"/>
            <a:ext cx="8327101" cy="307340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Dscf0013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84830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Modules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143227" y="1366434"/>
            <a:ext cx="5328592" cy="1255728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ko-KR" sz="1800" dirty="0">
                <a:solidFill>
                  <a:schemeClr val="tx2"/>
                </a:solidFill>
              </a:rPr>
              <a:t> </a:t>
            </a:r>
            <a:r>
              <a:rPr kumimoji="0" lang="en-US" altLang="ko-KR" sz="18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entity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chemeClr val="tx2"/>
                </a:solidFill>
              </a:rPr>
              <a:t>Declare all of the </a:t>
            </a:r>
            <a:r>
              <a:rPr kumimoji="0" lang="en-US" altLang="ko-KR" sz="1800" i="1" dirty="0">
                <a:solidFill>
                  <a:srgbClr val="FF0000"/>
                </a:solidFill>
              </a:rPr>
              <a:t>inputs</a:t>
            </a:r>
            <a:r>
              <a:rPr kumimoji="0" lang="en-US" altLang="ko-KR" sz="1800" dirty="0">
                <a:solidFill>
                  <a:schemeClr val="tx2"/>
                </a:solidFill>
              </a:rPr>
              <a:t> and </a:t>
            </a:r>
            <a:r>
              <a:rPr kumimoji="0" lang="en-US" altLang="ko-KR" sz="1800" i="1" dirty="0">
                <a:solidFill>
                  <a:srgbClr val="FF0000"/>
                </a:solidFill>
              </a:rPr>
              <a:t>outputs</a:t>
            </a:r>
          </a:p>
          <a:p>
            <a:pPr eaLnBrk="1" hangingPunct="1"/>
            <a:r>
              <a:rPr kumimoji="0" lang="en-US" altLang="ko-KR" sz="1800" dirty="0">
                <a:solidFill>
                  <a:schemeClr val="tx2"/>
                </a:solidFill>
              </a:rPr>
              <a:t> </a:t>
            </a:r>
            <a:r>
              <a:rPr kumimoji="0" lang="en-US" altLang="ko-KR" sz="1800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architecture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chemeClr val="tx2"/>
                </a:solidFill>
              </a:rPr>
              <a:t>Specify the </a:t>
            </a:r>
            <a:r>
              <a:rPr kumimoji="0" lang="en-US" altLang="ko-KR" sz="1800" i="1" dirty="0">
                <a:solidFill>
                  <a:srgbClr val="FF0000"/>
                </a:solidFill>
              </a:rPr>
              <a:t>internal operation</a:t>
            </a:r>
            <a:r>
              <a:rPr kumimoji="0" lang="en-US" altLang="ko-KR" sz="1800" dirty="0">
                <a:solidFill>
                  <a:schemeClr val="tx2"/>
                </a:solidFill>
              </a:rPr>
              <a:t> of the module</a:t>
            </a:r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335360" y="1366434"/>
            <a:ext cx="2663934" cy="369332"/>
          </a:xfrm>
          <a:prstGeom prst="rect">
            <a:avLst/>
          </a:prstGeom>
          <a:solidFill>
            <a:srgbClr val="D6EDBD"/>
          </a:solidFill>
          <a:ln>
            <a:solidFill>
              <a:srgbClr val="92D050"/>
            </a:solidFill>
          </a:ln>
          <a:extLst/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chemeClr val="tx2"/>
                </a:solidFill>
              </a:rPr>
              <a:t>Complete VHDL Module</a:t>
            </a:r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335360" y="2780928"/>
            <a:ext cx="2663851" cy="369332"/>
          </a:xfrm>
          <a:prstGeom prst="rect">
            <a:avLst/>
          </a:prstGeom>
          <a:solidFill>
            <a:srgbClr val="D6EDBD"/>
          </a:solidFill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sz="1800" dirty="0">
                <a:solidFill>
                  <a:schemeClr val="tx2"/>
                </a:solidFill>
              </a:rPr>
              <a:t>Example: Two Gates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799" y="2780928"/>
            <a:ext cx="2880122" cy="9141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143228" y="2771050"/>
            <a:ext cx="5328592" cy="3539430"/>
          </a:xfrm>
          <a:prstGeom prst="rect">
            <a:avLst/>
          </a:prstGeom>
          <a:noFill/>
          <a:ln>
            <a:solidFill>
              <a:srgbClr val="983D0A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 </a:t>
            </a:r>
            <a:r>
              <a:rPr lang="en-US" altLang="ko-K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ieee</a:t>
            </a:r>
            <a:r>
              <a:rPr lang="en-US" altLang="ko-K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 ieee.std_logic_1164.all;</a:t>
            </a:r>
          </a:p>
          <a:p>
            <a:endParaRPr lang="en-US" altLang="ko-KR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(A, B, D: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E: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altLang="ko-K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architecture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gates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 err="1">
                <a:latin typeface="Consolas" panose="020B0609020204030204" pitchFamily="49" charset="0"/>
                <a:cs typeface="Consolas" panose="020B0609020204030204" pitchFamily="49" charset="0"/>
              </a:rPr>
              <a:t>two_gates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signal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C: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C &lt;= A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B; </a:t>
            </a:r>
            <a:endParaRPr lang="en-US" altLang="ko-KR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   E &lt;= C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D;       </a:t>
            </a:r>
            <a:endParaRPr lang="en-US" altLang="ko-KR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 gates;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3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15791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Modules (</a:t>
            </a:r>
            <a:r>
              <a:rPr kumimoji="0" lang="en-US" altLang="ko-KR" sz="3600" i="1" dirty="0">
                <a:solidFill>
                  <a:srgbClr val="3333FF"/>
                </a:solidFill>
              </a:rPr>
              <a:t>Entity</a:t>
            </a:r>
            <a:r>
              <a:rPr kumimoji="0" lang="en-US" altLang="ko-KR" sz="36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8439" name="Text Box 15"/>
          <p:cNvSpPr txBox="1">
            <a:spLocks noChangeArrowheads="1"/>
          </p:cNvSpPr>
          <p:nvPr/>
        </p:nvSpPr>
        <p:spPr bwMode="auto">
          <a:xfrm>
            <a:off x="335360" y="1837221"/>
            <a:ext cx="5333488" cy="92333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entity-name 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[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ko-KR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interface-signal-declaration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[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][entity-name];</a:t>
            </a:r>
          </a:p>
        </p:txBody>
      </p:sp>
      <p:sp>
        <p:nvSpPr>
          <p:cNvPr id="18440" name="Text Box 16"/>
          <p:cNvSpPr txBox="1">
            <a:spLocks noChangeArrowheads="1"/>
          </p:cNvSpPr>
          <p:nvPr/>
        </p:nvSpPr>
        <p:spPr bwMode="auto">
          <a:xfrm>
            <a:off x="335360" y="1340768"/>
            <a:ext cx="6563015" cy="40011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ko-KR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entity</a:t>
            </a:r>
            <a:r>
              <a:rPr kumimoji="0" lang="en-US" altLang="ko-KR" dirty="0">
                <a:solidFill>
                  <a:schemeClr val="tx2"/>
                </a:solidFill>
              </a:rPr>
              <a:t> declaration form: includes a </a:t>
            </a:r>
            <a:r>
              <a:rPr kumimoji="0" lang="en-US" altLang="ko-KR" dirty="0">
                <a:solidFill>
                  <a:srgbClr val="3333FF"/>
                </a:solidFill>
              </a:rPr>
              <a:t>list of interface signals</a:t>
            </a: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3522628"/>
            <a:ext cx="3622092" cy="1149644"/>
          </a:xfrm>
          <a:prstGeom prst="rect">
            <a:avLst/>
          </a:prstGeom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8AAB31CC-17D9-4F71-89A9-464EAA135261}"/>
              </a:ext>
            </a:extLst>
          </p:cNvPr>
          <p:cNvGrpSpPr/>
          <p:nvPr/>
        </p:nvGrpSpPr>
        <p:grpSpPr>
          <a:xfrm>
            <a:off x="5951984" y="1838175"/>
            <a:ext cx="5112567" cy="4401205"/>
            <a:chOff x="5807968" y="1838175"/>
            <a:chExt cx="5112567" cy="4401205"/>
          </a:xfrm>
        </p:grpSpPr>
        <p:sp>
          <p:nvSpPr>
            <p:cNvPr id="13" name="TextBox 12"/>
            <p:cNvSpPr txBox="1"/>
            <p:nvPr/>
          </p:nvSpPr>
          <p:spPr>
            <a:xfrm>
              <a:off x="5807968" y="1838175"/>
              <a:ext cx="5112567" cy="4401205"/>
            </a:xfrm>
            <a:prstGeom prst="rect">
              <a:avLst/>
            </a:prstGeom>
            <a:noFill/>
            <a:ln>
              <a:solidFill>
                <a:srgbClr val="983D0A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library </a:t>
              </a:r>
              <a:r>
                <a:rPr lang="en-US" altLang="ko-KR" sz="2000" dirty="0" err="1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ieee</a:t>
              </a:r>
              <a:r>
                <a:rPr lang="en-US" altLang="ko-KR" sz="2000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2000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use ieee.std_logic_1164.all;</a:t>
              </a:r>
            </a:p>
            <a:p>
              <a:endParaRPr lang="en-US" altLang="ko-KR" sz="20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entity</a:t>
              </a:r>
              <a:r>
                <a:rPr lang="en-US" altLang="ko-KR" sz="20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port</a:t>
              </a:r>
              <a:r>
                <a:rPr lang="en-US" altLang="ko-KR" sz="20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(A, B, D: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sz="2000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E: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r>
                <a:rPr lang="en-US" altLang="ko-KR" sz="20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sz="2000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endPara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architecture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gates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signal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C: </a:t>
              </a:r>
              <a:r>
                <a:rPr lang="en-US" altLang="ko-KR" sz="2000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begin</a:t>
              </a:r>
            </a:p>
            <a:p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   C &lt;= A </a:t>
              </a:r>
              <a:r>
                <a:rPr lang="en-US" altLang="ko-KR" sz="2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and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B; </a:t>
              </a:r>
              <a:endPara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   E &lt;= C </a:t>
              </a:r>
              <a:r>
                <a:rPr lang="en-US" altLang="ko-KR" sz="2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or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D;       </a:t>
              </a:r>
              <a:endParaRPr lang="en-US" altLang="ko-KR" sz="20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sz="2000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 gates;</a:t>
              </a:r>
              <a:endParaRPr lang="ko-KR" altLang="en-US" sz="20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8CDE19EC-7383-425F-87FD-1252C8942396}"/>
                </a:ext>
              </a:extLst>
            </p:cNvPr>
            <p:cNvSpPr/>
            <p:nvPr/>
          </p:nvSpPr>
          <p:spPr>
            <a:xfrm>
              <a:off x="5809658" y="2777902"/>
              <a:ext cx="5110877" cy="1371178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3604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15791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Modules (</a:t>
            </a:r>
            <a:r>
              <a:rPr kumimoji="0" lang="en-US" altLang="ko-KR" sz="3600" i="1" dirty="0">
                <a:solidFill>
                  <a:srgbClr val="3333FF"/>
                </a:solidFill>
              </a:rPr>
              <a:t>Entity</a:t>
            </a:r>
            <a:r>
              <a:rPr kumimoji="0" lang="en-US" altLang="ko-KR" sz="36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8435" name="Text Box 10"/>
          <p:cNvSpPr txBox="1">
            <a:spLocks noChangeArrowheads="1"/>
          </p:cNvSpPr>
          <p:nvPr/>
        </p:nvSpPr>
        <p:spPr bwMode="auto">
          <a:xfrm>
            <a:off x="341687" y="2483604"/>
            <a:ext cx="6978449" cy="369332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list-of-interface-signals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mode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[:=initial-value]</a:t>
            </a:r>
          </a:p>
        </p:txBody>
      </p:sp>
      <p:sp>
        <p:nvSpPr>
          <p:cNvPr id="18439" name="Text Box 15"/>
          <p:cNvSpPr txBox="1">
            <a:spLocks noChangeArrowheads="1"/>
          </p:cNvSpPr>
          <p:nvPr/>
        </p:nvSpPr>
        <p:spPr bwMode="auto">
          <a:xfrm>
            <a:off x="341687" y="1319858"/>
            <a:ext cx="5333488" cy="923330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entity-name 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 [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port</a:t>
            </a:r>
            <a:r>
              <a:rPr lang="en-US" altLang="ko-KR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ko-KR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interface-signal-declaration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;]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 [</a:t>
            </a:r>
            <a:r>
              <a:rPr lang="en-US" altLang="ko-KR" sz="1800" b="1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entity</a:t>
            </a:r>
            <a:r>
              <a:rPr lang="en-US" altLang="ko-KR" sz="1800" dirty="0">
                <a:latin typeface="Consolas" panose="020B0609020204030204" pitchFamily="49" charset="0"/>
                <a:cs typeface="Consolas" panose="020B0609020204030204" pitchFamily="49" charset="0"/>
              </a:rPr>
              <a:t>][entity-name];</a:t>
            </a:r>
          </a:p>
        </p:txBody>
      </p:sp>
      <p:sp>
        <p:nvSpPr>
          <p:cNvPr id="18442" name="Text Box 21"/>
          <p:cNvSpPr txBox="1">
            <a:spLocks noChangeArrowheads="1"/>
          </p:cNvSpPr>
          <p:nvPr/>
        </p:nvSpPr>
        <p:spPr bwMode="auto">
          <a:xfrm>
            <a:off x="341687" y="2959598"/>
            <a:ext cx="3252814" cy="193899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mode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dirty="0"/>
              <a:t>: input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dirty="0"/>
              <a:t>: output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inout</a:t>
            </a:r>
            <a:r>
              <a:rPr lang="en-US" altLang="ko-KR" dirty="0"/>
              <a:t>: bi-directional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</a:rPr>
              <a:t>buffer</a:t>
            </a:r>
            <a:r>
              <a:rPr lang="en-US" altLang="ko-KR" dirty="0"/>
              <a:t>: output signal,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/>
              <a:t>              but used internally</a:t>
            </a:r>
          </a:p>
        </p:txBody>
      </p:sp>
      <p:sp>
        <p:nvSpPr>
          <p:cNvPr id="18443" name="Text Box 22"/>
          <p:cNvSpPr txBox="1">
            <a:spLocks noChangeArrowheads="1"/>
          </p:cNvSpPr>
          <p:nvPr/>
        </p:nvSpPr>
        <p:spPr bwMode="auto">
          <a:xfrm>
            <a:off x="3719736" y="2955430"/>
            <a:ext cx="2441694" cy="2246769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type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bit_vector</a:t>
            </a:r>
            <a:endParaRPr lang="en-US" altLang="ko-KR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endParaRPr lang="en-US" altLang="ko-KR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i="1" dirty="0"/>
              <a:t>other types</a:t>
            </a: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1533365"/>
            <a:ext cx="3227438" cy="1024382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7C29BF7-FCDA-4171-BB4F-84A23072054D}"/>
              </a:ext>
            </a:extLst>
          </p:cNvPr>
          <p:cNvGrpSpPr/>
          <p:nvPr/>
        </p:nvGrpSpPr>
        <p:grpSpPr>
          <a:xfrm>
            <a:off x="6626852" y="2955430"/>
            <a:ext cx="4176464" cy="3539430"/>
            <a:chOff x="5807968" y="3201845"/>
            <a:chExt cx="4176464" cy="3539430"/>
          </a:xfrm>
        </p:grpSpPr>
        <p:sp>
          <p:nvSpPr>
            <p:cNvPr id="13" name="TextBox 12"/>
            <p:cNvSpPr txBox="1"/>
            <p:nvPr/>
          </p:nvSpPr>
          <p:spPr>
            <a:xfrm>
              <a:off x="5807968" y="3201845"/>
              <a:ext cx="4176464" cy="3539430"/>
            </a:xfrm>
            <a:prstGeom prst="rect">
              <a:avLst/>
            </a:prstGeom>
            <a:noFill/>
            <a:ln>
              <a:solidFill>
                <a:srgbClr val="983D0A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library </a:t>
              </a:r>
              <a:r>
                <a:rPr lang="en-US" altLang="ko-KR" dirty="0" err="1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ieee</a:t>
              </a:r>
              <a:r>
                <a:rPr lang="en-US" altLang="ko-KR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solidFill>
                    <a:srgbClr val="703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use ieee.std_logic_1164.all;</a:t>
              </a:r>
            </a:p>
            <a:p>
              <a:endParaRPr lang="en-US" altLang="ko-K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b="1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entity</a:t>
              </a:r>
              <a:r>
                <a:rPr lang="en-US" altLang="ko-KR" b="1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b="1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altLang="ko-KR" b="1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port</a:t>
              </a:r>
              <a:r>
                <a:rPr lang="en-US" altLang="ko-KR" b="1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(A, B, D: </a:t>
              </a:r>
              <a:r>
                <a:rPr lang="en-US" altLang="ko-KR" b="1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</a:t>
              </a:r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  </a:t>
              </a:r>
              <a:r>
                <a:rPr lang="en-US" altLang="ko-KR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                E: </a:t>
              </a:r>
              <a:r>
                <a:rPr lang="en-US" altLang="ko-KR" b="1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out</a:t>
              </a:r>
              <a:r>
                <a:rPr lang="en-US" altLang="ko-KR" b="1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);</a:t>
              </a:r>
            </a:p>
            <a:p>
              <a:r>
                <a:rPr lang="en-US" altLang="ko-KR" b="1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b="1" dirty="0">
                  <a:solidFill>
                    <a:srgbClr val="0066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b="1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endParaRPr lang="en-US" altLang="ko-KR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architecture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gates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of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two_gates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is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</a:t>
              </a:r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signal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C: </a:t>
              </a:r>
              <a:r>
                <a:rPr lang="en-US" altLang="ko-KR" dirty="0" err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std_logic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begin</a:t>
              </a: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C &lt;= A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and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B; </a:t>
              </a:r>
              <a:endPara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   E &lt;= C </a:t>
              </a:r>
              <a:r>
                <a:rPr lang="en-US" altLang="ko-KR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or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D;;       </a:t>
              </a:r>
              <a:endParaRPr lang="en-US" altLang="ko-K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altLang="ko-KR" dirty="0">
                  <a:solidFill>
                    <a:srgbClr val="3333FF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end</a:t>
              </a:r>
              <a:r>
                <a:rPr lang="en-US" altLang="ko-KR" dirty="0">
                  <a:latin typeface="Consolas" panose="020B0609020204030204" pitchFamily="49" charset="0"/>
                  <a:cs typeface="Consolas" panose="020B0609020204030204" pitchFamily="49" charset="0"/>
                </a:rPr>
                <a:t> gates;</a:t>
              </a:r>
              <a:endParaRPr lang="ko-KR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8CDE19EC-7383-425F-87FD-1252C8942396}"/>
                </a:ext>
              </a:extLst>
            </p:cNvPr>
            <p:cNvSpPr/>
            <p:nvPr/>
          </p:nvSpPr>
          <p:spPr>
            <a:xfrm>
              <a:off x="6960096" y="4256972"/>
              <a:ext cx="2592288" cy="4381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D84944A-8348-4A2F-9B4A-D2FB079EE2EC}"/>
              </a:ext>
            </a:extLst>
          </p:cNvPr>
          <p:cNvSpPr/>
          <p:nvPr/>
        </p:nvSpPr>
        <p:spPr>
          <a:xfrm>
            <a:off x="1523685" y="1646238"/>
            <a:ext cx="3770896" cy="279700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51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15791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Modules (Signal </a:t>
            </a:r>
            <a:r>
              <a:rPr kumimoji="0" lang="en-US" altLang="ko-KR" sz="3600" i="1" dirty="0">
                <a:solidFill>
                  <a:srgbClr val="3333FF"/>
                </a:solidFill>
              </a:rPr>
              <a:t>Modes</a:t>
            </a:r>
            <a:r>
              <a:rPr kumimoji="0" lang="en-US" altLang="ko-KR" sz="36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8442" name="Text Box 21"/>
          <p:cNvSpPr txBox="1">
            <a:spLocks noChangeArrowheads="1"/>
          </p:cNvSpPr>
          <p:nvPr/>
        </p:nvSpPr>
        <p:spPr bwMode="auto">
          <a:xfrm>
            <a:off x="479376" y="1340768"/>
            <a:ext cx="5644494" cy="1631216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signal mode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altLang="ko-KR" dirty="0"/>
              <a:t>: input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ko-KR" dirty="0"/>
              <a:t>: output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inout</a:t>
            </a:r>
            <a:r>
              <a:rPr lang="en-US" altLang="ko-KR" dirty="0"/>
              <a:t>: bi-directional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</a:rPr>
              <a:t>buffer</a:t>
            </a:r>
            <a:r>
              <a:rPr lang="en-US" altLang="ko-KR" dirty="0"/>
              <a:t>: output signal, but can be read internally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AE345783-241E-4304-8369-F063A69FEA7F}"/>
              </a:ext>
            </a:extLst>
          </p:cNvPr>
          <p:cNvGrpSpPr/>
          <p:nvPr/>
        </p:nvGrpSpPr>
        <p:grpSpPr>
          <a:xfrm>
            <a:off x="3503712" y="3240405"/>
            <a:ext cx="6333119" cy="3212931"/>
            <a:chOff x="3503712" y="3096388"/>
            <a:chExt cx="6333119" cy="3212931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7456CEA6-9019-4980-966A-78926F1E1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3712" y="3096389"/>
              <a:ext cx="6333119" cy="3019414"/>
            </a:xfrm>
            <a:prstGeom prst="rect">
              <a:avLst/>
            </a:prstGeom>
          </p:spPr>
        </p:pic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4334F990-4CEC-45D5-B493-EE5F333EBE4C}"/>
                </a:ext>
              </a:extLst>
            </p:cNvPr>
            <p:cNvSpPr/>
            <p:nvPr/>
          </p:nvSpPr>
          <p:spPr>
            <a:xfrm>
              <a:off x="4295800" y="3096388"/>
              <a:ext cx="3888432" cy="3212931"/>
            </a:xfrm>
            <a:prstGeom prst="rect">
              <a:avLst/>
            </a:prstGeom>
            <a:solidFill>
              <a:srgbClr val="FFFF00">
                <a:alpha val="10000"/>
              </a:srgbClr>
            </a:solidFill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76684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715791"/>
          </a:xfrm>
        </p:spPr>
        <p:txBody>
          <a:bodyPr/>
          <a:lstStyle/>
          <a:p>
            <a:pPr eaLnBrk="1" hangingPunct="1"/>
            <a:r>
              <a:rPr kumimoji="0" lang="en-US" altLang="ko-KR" sz="3600" dirty="0">
                <a:solidFill>
                  <a:srgbClr val="3333FF"/>
                </a:solidFill>
              </a:rPr>
              <a:t>VHDL Modules (Signal </a:t>
            </a:r>
            <a:r>
              <a:rPr kumimoji="0" lang="en-US" altLang="ko-KR" sz="3600" i="1" dirty="0">
                <a:solidFill>
                  <a:srgbClr val="3333FF"/>
                </a:solidFill>
              </a:rPr>
              <a:t>Types</a:t>
            </a:r>
            <a:r>
              <a:rPr kumimoji="0" lang="en-US" altLang="ko-KR" sz="36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1D47CC1-E510-49AE-BCF8-68C2EE6D0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1268760"/>
            <a:ext cx="3888432" cy="400110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ko-KR" dirty="0">
                <a:solidFill>
                  <a:srgbClr val="3333FF"/>
                </a:solidFill>
              </a:rPr>
              <a:t>Predefined data types </a:t>
            </a:r>
            <a:r>
              <a:rPr kumimoji="0" lang="en-US" altLang="ko-KR" dirty="0"/>
              <a:t>in VHDL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461B2A72-8324-4E54-908E-93F40E965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428" y="1802160"/>
            <a:ext cx="8064896" cy="3065455"/>
          </a:xfrm>
          <a:prstGeom prst="rect">
            <a:avLst/>
          </a:prstGeom>
          <a:noFill/>
          <a:ln>
            <a:solidFill>
              <a:srgbClr val="92D050"/>
            </a:solidFill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	     </a:t>
            </a:r>
            <a:r>
              <a:rPr lang="en-US" altLang="ko-KR" sz="1800" dirty="0"/>
              <a:t>‘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</a:rPr>
              <a:t>0</a:t>
            </a:r>
            <a:r>
              <a:rPr lang="en-US" altLang="ko-KR" sz="1800" dirty="0"/>
              <a:t>’ or ‘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</a:rPr>
              <a:t>1</a:t>
            </a:r>
            <a:r>
              <a:rPr lang="en-US" altLang="ko-KR" sz="1800" dirty="0"/>
              <a:t>’</a:t>
            </a:r>
          </a:p>
          <a:p>
            <a:pPr eaLnBrk="1" hangingPunct="1">
              <a:buFontTx/>
              <a:buNone/>
            </a:pPr>
            <a:r>
              <a:rPr lang="en-US" altLang="ko-KR" sz="18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bit_vector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1800" dirty="0"/>
              <a:t>an array with each element of type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</a:t>
            </a:r>
          </a:p>
          <a:p>
            <a:pPr eaLnBrk="1" hangingPunct="1">
              <a:buFontTx/>
              <a:buNone/>
            </a:pPr>
            <a:r>
              <a:rPr lang="en-US" altLang="ko-KR" sz="18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ko-KR" sz="1800" dirty="0"/>
              <a:t>         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</a:rPr>
              <a:t>FALSE</a:t>
            </a:r>
            <a:r>
              <a:rPr lang="en-US" altLang="ko-KR" sz="1800" dirty="0"/>
              <a:t> or </a:t>
            </a: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</a:rPr>
              <a:t>TRUE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  <a:r>
              <a:rPr lang="en-US" altLang="ko-KR" sz="1800" dirty="0"/>
              <a:t>          An integer in the range -(2</a:t>
            </a:r>
            <a:r>
              <a:rPr lang="en-US" altLang="ko-KR" sz="1800" baseline="30000" dirty="0"/>
              <a:t>31</a:t>
            </a:r>
            <a:r>
              <a:rPr lang="en-US" altLang="ko-KR" sz="1800" dirty="0"/>
              <a:t> -1) to +(2</a:t>
            </a:r>
            <a:r>
              <a:rPr lang="en-US" altLang="ko-KR" sz="1800" baseline="30000" dirty="0"/>
              <a:t>31</a:t>
            </a:r>
            <a:r>
              <a:rPr lang="en-US" altLang="ko-KR" sz="1800" dirty="0"/>
              <a:t> -1)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positive</a:t>
            </a:r>
            <a:r>
              <a:rPr lang="en-US" altLang="ko-KR" sz="1800" dirty="0"/>
              <a:t>        An integer in the range 1 to 2</a:t>
            </a:r>
            <a:r>
              <a:rPr lang="en-US" altLang="ko-KR" sz="1800" baseline="30000" dirty="0"/>
              <a:t>31</a:t>
            </a:r>
            <a:r>
              <a:rPr lang="en-US" altLang="ko-KR" sz="1800" dirty="0"/>
              <a:t>-1 (positive integers)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natural</a:t>
            </a:r>
            <a:r>
              <a:rPr lang="en-US" altLang="ko-KR" sz="1800" dirty="0"/>
              <a:t>          An integer in the range 0 to 2</a:t>
            </a:r>
            <a:r>
              <a:rPr lang="en-US" altLang="ko-KR" sz="1800" baseline="30000" dirty="0"/>
              <a:t>31</a:t>
            </a:r>
            <a:r>
              <a:rPr lang="en-US" altLang="ko-KR" sz="1800" dirty="0"/>
              <a:t>-1 (positive integers and zero)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real</a:t>
            </a:r>
            <a:r>
              <a:rPr lang="en-US" altLang="ko-KR" sz="1800" b="1" dirty="0">
                <a:solidFill>
                  <a:srgbClr val="3333FF"/>
                </a:solidFill>
              </a:rPr>
              <a:t> </a:t>
            </a:r>
            <a:r>
              <a:rPr lang="en-US" altLang="ko-KR" sz="1800" dirty="0"/>
              <a:t>               Floating-point number in the range -1.0E38 to +1.0E38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character</a:t>
            </a:r>
            <a:r>
              <a:rPr lang="en-US" altLang="ko-KR" sz="1800" dirty="0"/>
              <a:t>      Any legal VHDL character</a:t>
            </a:r>
          </a:p>
          <a:p>
            <a:pPr eaLnBrk="1" hangingPunct="1">
              <a:buFontTx/>
              <a:buNone/>
            </a:pPr>
            <a:r>
              <a:rPr lang="en-US" altLang="ko-KR" sz="18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time</a:t>
            </a:r>
            <a:r>
              <a:rPr lang="en-US" altLang="ko-KR" sz="1800" b="1" dirty="0"/>
              <a:t>  </a:t>
            </a:r>
            <a:r>
              <a:rPr lang="en-US" altLang="ko-KR" sz="1800" dirty="0"/>
              <a:t>              An integer with units fs, </a:t>
            </a:r>
            <a:r>
              <a:rPr lang="en-US" altLang="ko-KR" sz="1800" dirty="0" err="1"/>
              <a:t>ps</a:t>
            </a:r>
            <a:r>
              <a:rPr lang="en-US" altLang="ko-KR" sz="1800" dirty="0"/>
              <a:t>, ns, us, </a:t>
            </a:r>
            <a:r>
              <a:rPr lang="en-US" altLang="ko-KR" sz="1800" dirty="0" err="1"/>
              <a:t>ms</a:t>
            </a:r>
            <a:r>
              <a:rPr lang="en-US" altLang="ko-KR" sz="1800" dirty="0"/>
              <a:t>, sec, min, or </a:t>
            </a:r>
            <a:r>
              <a:rPr lang="en-US" altLang="ko-KR" sz="1800" dirty="0" err="1"/>
              <a:t>hr</a:t>
            </a:r>
            <a:endParaRPr lang="en-US" altLang="ko-KR" sz="1800" dirty="0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E4DBD040-BD70-4880-8EF0-E365B2C33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5279236"/>
            <a:ext cx="8676964" cy="861774"/>
          </a:xfrm>
          <a:prstGeom prst="rect">
            <a:avLst/>
          </a:prstGeom>
          <a:solidFill>
            <a:srgbClr val="D6EDBD"/>
          </a:solidFill>
          <a:ln>
            <a:noFill/>
          </a:ln>
          <a:extLst/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dirty="0"/>
              <a:t>IEEE standard 1164 defines a </a:t>
            </a: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</a:rPr>
              <a:t>std_logic</a:t>
            </a:r>
            <a:r>
              <a:rPr lang="en-US" altLang="ko-KR" dirty="0">
                <a:solidFill>
                  <a:srgbClr val="3333FF"/>
                </a:solidFill>
              </a:rPr>
              <a:t> </a:t>
            </a:r>
            <a:r>
              <a:rPr lang="en-US" altLang="ko-KR" dirty="0"/>
              <a:t>type of </a:t>
            </a:r>
            <a:r>
              <a:rPr lang="en-US" altLang="ko-KR" dirty="0">
                <a:solidFill>
                  <a:srgbClr val="3333FF"/>
                </a:solidFill>
              </a:rPr>
              <a:t>nine</a:t>
            </a:r>
            <a:r>
              <a:rPr lang="en-US" altLang="ko-KR" dirty="0"/>
              <a:t> values: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U, X, 0, 1, Z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, W, L, H, -</a:t>
            </a:r>
            <a:endParaRPr lang="en-US" altLang="ko-KR" dirty="0"/>
          </a:p>
        </p:txBody>
      </p:sp>
      <p:sp>
        <p:nvSpPr>
          <p:cNvPr id="13" name="Text Box 22">
            <a:extLst>
              <a:ext uri="{FF2B5EF4-FFF2-40B4-BE49-F238E27FC236}">
                <a16:creationId xmlns:a16="http://schemas.microsoft.com/office/drawing/2014/main" id="{A61AA375-F2E6-4F44-8278-567099BF5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376" y="1802160"/>
            <a:ext cx="2441694" cy="2246769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signal types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bit_vector</a:t>
            </a:r>
            <a:endParaRPr lang="en-US" altLang="ko-KR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</a:t>
            </a: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std_logic_vector</a:t>
            </a:r>
            <a:endParaRPr lang="en-US" altLang="ko-KR" dirty="0">
              <a:solidFill>
                <a:srgbClr val="3333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i="1" dirty="0"/>
              <a:t>other types</a:t>
            </a:r>
          </a:p>
        </p:txBody>
      </p:sp>
    </p:spTree>
    <p:extLst>
      <p:ext uri="{BB962C8B-B14F-4D97-AF65-F5344CB8AC3E}">
        <p14:creationId xmlns:p14="http://schemas.microsoft.com/office/powerpoint/2010/main" val="313923943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Arial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6360</TotalTime>
  <Words>4862</Words>
  <Application>Microsoft Office PowerPoint</Application>
  <PresentationFormat>와이드스크린</PresentationFormat>
  <Paragraphs>678</Paragraphs>
  <Slides>48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48</vt:i4>
      </vt:variant>
    </vt:vector>
  </HeadingPairs>
  <TitlesOfParts>
    <vt:vector size="60" baseType="lpstr">
      <vt:lpstr>굴림</vt:lpstr>
      <vt:lpstr>맑은 고딕</vt:lpstr>
      <vt:lpstr>Arial</vt:lpstr>
      <vt:lpstr>Arial Narrow</vt:lpstr>
      <vt:lpstr>Calibri</vt:lpstr>
      <vt:lpstr>Calibri Light</vt:lpstr>
      <vt:lpstr>Cambria Math</vt:lpstr>
      <vt:lpstr>Consolas</vt:lpstr>
      <vt:lpstr>Times New Roman</vt:lpstr>
      <vt:lpstr>Wingdings</vt:lpstr>
      <vt:lpstr>기본 디자인</vt:lpstr>
      <vt:lpstr>Office 테마</vt:lpstr>
      <vt:lpstr>PowerPoint 프레젠테이션</vt:lpstr>
      <vt:lpstr>PowerPoint 프레젠테이션</vt:lpstr>
      <vt:lpstr>Objectives</vt:lpstr>
      <vt:lpstr>PowerPoint 프레젠테이션</vt:lpstr>
      <vt:lpstr>VHDL Modules</vt:lpstr>
      <vt:lpstr>VHDL Modules (Entity)</vt:lpstr>
      <vt:lpstr>VHDL Modules (Entity)</vt:lpstr>
      <vt:lpstr>VHDL Modules (Signal Modes)</vt:lpstr>
      <vt:lpstr>VHDL Modules (Signal Types)</vt:lpstr>
      <vt:lpstr>VHDL Modules (Architecture)</vt:lpstr>
      <vt:lpstr>Standard Models in VHDL Architectures</vt:lpstr>
      <vt:lpstr>Concurrent Statements</vt:lpstr>
      <vt:lpstr>Sequential Statements</vt:lpstr>
      <vt:lpstr>Concurrent Signal Assignment Statement (Concurrent Statements)</vt:lpstr>
      <vt:lpstr>Concurrent Signal Assignment Statements (Concurrent Statements)</vt:lpstr>
      <vt:lpstr>Concurrent Signal Assignment Statements (Concurrent Statements)</vt:lpstr>
      <vt:lpstr>Concurrent Signal Assignment Statements (Concurrent Statements)</vt:lpstr>
      <vt:lpstr>Conditional Signal Assignment Statements – when-else (Concurrent Statements)</vt:lpstr>
      <vt:lpstr>Conditional Signal Assignment Statements – when-else (Concurrent Statements)</vt:lpstr>
      <vt:lpstr>PowerPoint 프레젠테이션</vt:lpstr>
      <vt:lpstr>Conditional Signal Assignment Statements – when-else (Concurrent Statements)</vt:lpstr>
      <vt:lpstr>Selected Signal Assignment Statements - with select (Concurrent Statements)</vt:lpstr>
      <vt:lpstr>Selected Signal Assignment Statements - with select (Concurrent Statements)</vt:lpstr>
      <vt:lpstr>Selected Signal Assignment Statements - with select (Concurrent Statements)</vt:lpstr>
      <vt:lpstr>PowerPoint 프레젠테이션</vt:lpstr>
      <vt:lpstr>Structural Model</vt:lpstr>
      <vt:lpstr>Structural Model</vt:lpstr>
      <vt:lpstr>Structural Model</vt:lpstr>
      <vt:lpstr>Structural Model</vt:lpstr>
      <vt:lpstr>PowerPoint 프레젠테이션</vt:lpstr>
      <vt:lpstr>Signals and Constants</vt:lpstr>
      <vt:lpstr>Signals and Constants</vt:lpstr>
      <vt:lpstr>Signals and Constants</vt:lpstr>
      <vt:lpstr>Signals and Constants</vt:lpstr>
      <vt:lpstr>Arrays</vt:lpstr>
      <vt:lpstr>Arrays</vt:lpstr>
      <vt:lpstr>VHDL Operators</vt:lpstr>
      <vt:lpstr>VHDL Operators</vt:lpstr>
      <vt:lpstr>VHDL Operators</vt:lpstr>
      <vt:lpstr>Packages and Libraries</vt:lpstr>
      <vt:lpstr>Packages and Libraries</vt:lpstr>
      <vt:lpstr>Packages and Libraries</vt:lpstr>
      <vt:lpstr>IEEE Standard Logic</vt:lpstr>
      <vt:lpstr>IEEE Standard Logic</vt:lpstr>
      <vt:lpstr>IEEE Standard Logic</vt:lpstr>
      <vt:lpstr>IEEE Standard Logic</vt:lpstr>
      <vt:lpstr>Compilation and Simulation of VHDL Code</vt:lpstr>
      <vt:lpstr>PowerPoint 프레젠테이션</vt:lpstr>
    </vt:vector>
  </TitlesOfParts>
  <Company>Inje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</dc:title>
  <dc:creator>Jongman Cho</dc:creator>
  <cp:lastModifiedBy>조종만</cp:lastModifiedBy>
  <cp:revision>563</cp:revision>
  <dcterms:created xsi:type="dcterms:W3CDTF">2003-08-14T08:31:30Z</dcterms:created>
  <dcterms:modified xsi:type="dcterms:W3CDTF">2022-04-04T03:01:15Z</dcterms:modified>
</cp:coreProperties>
</file>