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sldIdLst>
    <p:sldId id="361" r:id="rId3"/>
    <p:sldId id="360" r:id="rId4"/>
    <p:sldId id="362" r:id="rId5"/>
    <p:sldId id="304" r:id="rId6"/>
    <p:sldId id="279" r:id="rId7"/>
    <p:sldId id="306" r:id="rId8"/>
    <p:sldId id="308" r:id="rId9"/>
    <p:sldId id="309" r:id="rId10"/>
    <p:sldId id="257" r:id="rId11"/>
    <p:sldId id="311" r:id="rId12"/>
    <p:sldId id="329" r:id="rId13"/>
    <p:sldId id="283" r:id="rId14"/>
    <p:sldId id="305" r:id="rId15"/>
    <p:sldId id="261" r:id="rId16"/>
    <p:sldId id="262" r:id="rId17"/>
    <p:sldId id="263" r:id="rId18"/>
    <p:sldId id="284" r:id="rId19"/>
    <p:sldId id="314" r:id="rId20"/>
    <p:sldId id="267" r:id="rId21"/>
    <p:sldId id="266" r:id="rId22"/>
    <p:sldId id="268" r:id="rId23"/>
    <p:sldId id="363" r:id="rId24"/>
    <p:sldId id="269" r:id="rId25"/>
    <p:sldId id="364" r:id="rId26"/>
    <p:sldId id="316" r:id="rId27"/>
    <p:sldId id="315" r:id="rId28"/>
    <p:sldId id="285" r:id="rId29"/>
    <p:sldId id="270" r:id="rId30"/>
    <p:sldId id="271" r:id="rId31"/>
    <p:sldId id="317" r:id="rId32"/>
    <p:sldId id="272" r:id="rId33"/>
    <p:sldId id="318" r:id="rId34"/>
    <p:sldId id="273" r:id="rId35"/>
    <p:sldId id="319" r:id="rId36"/>
    <p:sldId id="274" r:id="rId37"/>
    <p:sldId id="293" r:id="rId38"/>
    <p:sldId id="289" r:id="rId39"/>
    <p:sldId id="320" r:id="rId40"/>
    <p:sldId id="321" r:id="rId41"/>
    <p:sldId id="291" r:id="rId42"/>
    <p:sldId id="292" r:id="rId43"/>
    <p:sldId id="323" r:id="rId44"/>
    <p:sldId id="324" r:id="rId45"/>
    <p:sldId id="365" r:id="rId46"/>
    <p:sldId id="325" r:id="rId47"/>
    <p:sldId id="294" r:id="rId48"/>
    <p:sldId id="295" r:id="rId49"/>
    <p:sldId id="296" r:id="rId50"/>
    <p:sldId id="297" r:id="rId51"/>
    <p:sldId id="326" r:id="rId52"/>
    <p:sldId id="298" r:id="rId53"/>
    <p:sldId id="299" r:id="rId54"/>
    <p:sldId id="300" r:id="rId55"/>
    <p:sldId id="327" r:id="rId56"/>
    <p:sldId id="328" r:id="rId57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D1F1E3"/>
    <a:srgbClr val="C6B4AA"/>
    <a:srgbClr val="006666"/>
    <a:srgbClr val="008080"/>
    <a:srgbClr val="EDF0A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94682" autoAdjust="0"/>
  </p:normalViewPr>
  <p:slideViewPr>
    <p:cSldViewPr>
      <p:cViewPr varScale="1">
        <p:scale>
          <a:sx n="150" d="100"/>
          <a:sy n="150" d="100"/>
        </p:scale>
        <p:origin x="444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9438E-1097-48F3-B864-0D81223A47F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819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EEDCF-B364-410E-86C8-FD349B40A90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547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F2340-AA78-4D64-96D2-697ED74172E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0712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4E0AD-A7C4-4CA5-BECF-89C4D6748A5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79964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AE1F5-286B-487D-9348-6E32E66A81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003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D1AE2-FFA1-418D-AA3E-DA109364C55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06607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906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7737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6457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596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95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70224-1982-4CEA-8B0D-909B43AC21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1121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731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4814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1494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1298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983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028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5286E-76A6-443A-A97C-010FFAC285E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840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C7CB1-8BC4-4C5F-9EAA-2865D6E1BF1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635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50769-A9A7-4237-8892-B56E7E77CEE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297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CC2B0-A727-4600-B7F4-04F405CA514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791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E3477-9AF6-487F-90A6-1469409695A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3878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A4D2E-787A-4D1F-A294-E56EE89791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1157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43104-321B-4EB3-A962-B4C7743E641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348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51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03981"/>
            <a:ext cx="10972800" cy="502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5ECC2BA-F89F-41B4-B729-FE5A4156035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908720"/>
            <a:ext cx="12192000" cy="762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ECC2BA-F89F-41B4-B729-FE5A4156035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053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9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228D2BF0-1667-42E4-83E3-745F2D6E4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676" y="1862826"/>
            <a:ext cx="5616624" cy="141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defTabSz="514350" eaLnBrk="1" hangingPunct="1">
              <a:defRPr/>
            </a:pPr>
            <a:r>
              <a:rPr lang="ko-KR" altLang="en-US" sz="27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디지털시스템 및 마이크로 컴퓨터 </a:t>
            </a:r>
            <a:r>
              <a:rPr lang="en-US" altLang="ko-KR" sz="27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</a:t>
            </a:r>
          </a:p>
          <a:p>
            <a:pPr algn="ctr" defTabSz="514350" eaLnBrk="1" hangingPunct="1">
              <a:defRPr/>
            </a:pPr>
            <a:endParaRPr lang="en-US" altLang="ko-KR" sz="2700" dirty="0">
              <a:solidFill>
                <a:srgbClr val="CC0000"/>
              </a:solidFill>
              <a:latin typeface="Arial Narrow" pitchFamily="34" charset="0"/>
            </a:endParaRPr>
          </a:p>
          <a:p>
            <a:pPr algn="ctr" defTabSz="514350" eaLnBrk="1" hangingPunct="1">
              <a:defRPr/>
            </a:pPr>
            <a:r>
              <a:rPr lang="en-US" altLang="ko-KR" sz="2700" dirty="0">
                <a:solidFill>
                  <a:srgbClr val="0033CC"/>
                </a:solidFill>
              </a:rPr>
              <a:t>7 </a:t>
            </a:r>
            <a:r>
              <a:rPr lang="ko-KR" altLang="en-US" sz="2700" dirty="0">
                <a:solidFill>
                  <a:srgbClr val="0033CC"/>
                </a:solidFill>
              </a:rPr>
              <a:t>주차</a:t>
            </a:r>
            <a:r>
              <a:rPr lang="en-US" altLang="ko-KR" sz="2700" dirty="0">
                <a:solidFill>
                  <a:srgbClr val="0033CC"/>
                </a:solidFill>
              </a:rPr>
              <a:t> </a:t>
            </a:r>
            <a:r>
              <a:rPr lang="ko-KR" altLang="en-US" sz="2700" dirty="0">
                <a:solidFill>
                  <a:srgbClr val="0033CC"/>
                </a:solidFill>
              </a:rPr>
              <a:t>강의</a:t>
            </a:r>
            <a:endParaRPr lang="en-US" altLang="ko-KR" sz="2700" dirty="0">
              <a:solidFill>
                <a:srgbClr val="CC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63916" y="6640188"/>
            <a:ext cx="728084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>
              <a:defRPr/>
            </a:pPr>
            <a:r>
              <a:rPr lang="en-US" sz="675" dirty="0">
                <a:solidFill>
                  <a:prstClr val="black"/>
                </a:solidFill>
                <a:latin typeface="Arial" pitchFamily="34" charset="0"/>
              </a:rPr>
              <a:t>Apr.,</a:t>
            </a:r>
            <a:r>
              <a:rPr lang="en-US" altLang="ko-KR" sz="675" dirty="0">
                <a:solidFill>
                  <a:prstClr val="black"/>
                </a:solidFill>
                <a:latin typeface="Arial" pitchFamily="34" charset="0"/>
              </a:rPr>
              <a:t> 07,</a:t>
            </a:r>
            <a:r>
              <a:rPr lang="en-US" sz="675" dirty="0">
                <a:solidFill>
                  <a:prstClr val="black"/>
                </a:solidFill>
                <a:latin typeface="Arial" pitchFamily="34" charset="0"/>
              </a:rPr>
              <a:t>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56C006-1618-45D4-8B1E-F09588E3D123}"/>
              </a:ext>
            </a:extLst>
          </p:cNvPr>
          <p:cNvSpPr txBox="1"/>
          <p:nvPr/>
        </p:nvSpPr>
        <p:spPr>
          <a:xfrm>
            <a:off x="4011423" y="3763924"/>
            <a:ext cx="3953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latinLnBrk="0" hangingPunct="0"/>
            <a:r>
              <a:rPr lang="ko-KR" altLang="en-US" sz="2400" dirty="0">
                <a:solidFill>
                  <a:prstClr val="black"/>
                </a:solidFill>
                <a:latin typeface="굴림" panose="020B0600000101010101" pitchFamily="50" charset="-127"/>
              </a:rPr>
              <a:t>인제대학교 의용공학부</a:t>
            </a:r>
            <a:endParaRPr lang="en-US" altLang="ko-KR" sz="2400" dirty="0">
              <a:solidFill>
                <a:prstClr val="black"/>
              </a:solidFill>
              <a:latin typeface="굴림" panose="020B0600000101010101" pitchFamily="50" charset="-127"/>
            </a:endParaRPr>
          </a:p>
          <a:p>
            <a:pPr algn="ctr" defTabSz="514350" eaLnBrk="0" latinLnBrk="0" hangingPunct="0"/>
            <a:endParaRPr lang="en-US" altLang="ko-KR" sz="2400" dirty="0">
              <a:solidFill>
                <a:prstClr val="black"/>
              </a:solidFill>
              <a:latin typeface="굴림" panose="020B0600000101010101" pitchFamily="50" charset="-127"/>
            </a:endParaRPr>
          </a:p>
          <a:p>
            <a:pPr algn="ctr" defTabSz="514350" eaLnBrk="0" latinLnBrk="0" hangingPunct="0"/>
            <a:r>
              <a:rPr lang="ko-KR" altLang="en-US" sz="2400" dirty="0">
                <a:solidFill>
                  <a:srgbClr val="3333FF"/>
                </a:solidFill>
                <a:latin typeface="굴림" panose="020B0600000101010101" pitchFamily="50" charset="-127"/>
              </a:rPr>
              <a:t>조 종만 교수</a:t>
            </a:r>
          </a:p>
        </p:txBody>
      </p:sp>
    </p:spTree>
    <p:extLst>
      <p:ext uri="{BB962C8B-B14F-4D97-AF65-F5344CB8AC3E}">
        <p14:creationId xmlns:p14="http://schemas.microsoft.com/office/powerpoint/2010/main" val="2129067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279651" y="1124744"/>
            <a:ext cx="51847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Data Transfer Between Registers  (</a:t>
            </a:r>
            <a:r>
              <a:rPr lang="en-US" altLang="ko-KR" sz="2000" b="1" i="1" dirty="0">
                <a:solidFill>
                  <a:srgbClr val="3333FF"/>
                </a:solidFill>
                <a:latin typeface="Times New Roman" pitchFamily="18" charset="0"/>
              </a:rPr>
              <a:t>A</a:t>
            </a:r>
            <a:r>
              <a:rPr lang="en-US" altLang="ko-KR" sz="2000" dirty="0">
                <a:solidFill>
                  <a:srgbClr val="3333FF"/>
                </a:solidFill>
              </a:rPr>
              <a:t> </a:t>
            </a:r>
            <a:r>
              <a:rPr lang="en-US" altLang="ko-KR" sz="2000" dirty="0">
                <a:solidFill>
                  <a:srgbClr val="3333FF"/>
                </a:solidFill>
                <a:cs typeface="Arial" charset="0"/>
              </a:rPr>
              <a:t>→ </a:t>
            </a:r>
            <a:r>
              <a:rPr lang="en-US" altLang="ko-KR" sz="2000" b="1" i="1" dirty="0">
                <a:solidFill>
                  <a:srgbClr val="3333FF"/>
                </a:solidFill>
                <a:latin typeface="Times New Roman" pitchFamily="18" charset="0"/>
                <a:cs typeface="Arial" charset="0"/>
              </a:rPr>
              <a:t>Q</a:t>
            </a:r>
            <a:r>
              <a:rPr lang="en-US" altLang="ko-KR" sz="2000" dirty="0">
                <a:cs typeface="Arial" charset="0"/>
              </a:rPr>
              <a:t>)</a:t>
            </a:r>
          </a:p>
        </p:txBody>
      </p:sp>
      <p:pic>
        <p:nvPicPr>
          <p:cNvPr id="9220" name="Picture 5" descr="D:\Document\Lecture\UnderGraduate\DigitalLogicDesign\Fundamentals of Logic Design\Powerpoints\Fig1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4" y="1738313"/>
            <a:ext cx="73310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774825" y="3789364"/>
            <a:ext cx="1225550" cy="7016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>
                <a:latin typeface="Arial" panose="020B0604020202020204" pitchFamily="34" charset="0"/>
                <a:cs typeface="Arial" panose="020B0604020202020204" pitchFamily="34" charset="0"/>
              </a:rPr>
              <a:t>EN = 1</a:t>
            </a:r>
          </a:p>
          <a:p>
            <a:pPr eaLnBrk="1" hangingPunct="1"/>
            <a:r>
              <a:rPr lang="en-US" altLang="ko-KR" sz="2000" i="1">
                <a:latin typeface="Arial" panose="020B0604020202020204" pitchFamily="34" charset="0"/>
                <a:cs typeface="Arial" panose="020B0604020202020204" pitchFamily="34" charset="0"/>
              </a:rPr>
              <a:t>Load </a:t>
            </a:r>
            <a:r>
              <a:rPr lang="en-US" altLang="ko-KR" sz="2000">
                <a:latin typeface="Arial" panose="020B0604020202020204" pitchFamily="34" charset="0"/>
                <a:cs typeface="Arial" panose="020B0604020202020204" pitchFamily="34" charset="0"/>
              </a:rPr>
              <a:t>= 1</a:t>
            </a:r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>
            <a:off x="3143250" y="1879600"/>
            <a:ext cx="2592388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2782888" y="2997200"/>
            <a:ext cx="2952750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24" name="Line 12"/>
          <p:cNvSpPr>
            <a:spLocks noChangeShapeType="1"/>
          </p:cNvSpPr>
          <p:nvPr/>
        </p:nvSpPr>
        <p:spPr bwMode="auto">
          <a:xfrm flipH="1">
            <a:off x="3160713" y="1870076"/>
            <a:ext cx="0" cy="1127125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25" name="Line 13"/>
          <p:cNvSpPr>
            <a:spLocks noChangeShapeType="1"/>
          </p:cNvSpPr>
          <p:nvPr/>
        </p:nvSpPr>
        <p:spPr bwMode="auto">
          <a:xfrm>
            <a:off x="5934075" y="2212975"/>
            <a:ext cx="503238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26" name="Line 15"/>
          <p:cNvSpPr>
            <a:spLocks noChangeShapeType="1"/>
          </p:cNvSpPr>
          <p:nvPr/>
        </p:nvSpPr>
        <p:spPr bwMode="auto">
          <a:xfrm>
            <a:off x="5913438" y="3341688"/>
            <a:ext cx="2159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27" name="Line 17"/>
          <p:cNvSpPr>
            <a:spLocks noChangeShapeType="1"/>
          </p:cNvSpPr>
          <p:nvPr/>
        </p:nvSpPr>
        <p:spPr bwMode="auto">
          <a:xfrm>
            <a:off x="6129338" y="3314701"/>
            <a:ext cx="0" cy="13684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28" name="Line 18"/>
          <p:cNvSpPr>
            <a:spLocks noChangeShapeType="1"/>
          </p:cNvSpPr>
          <p:nvPr/>
        </p:nvSpPr>
        <p:spPr bwMode="auto">
          <a:xfrm>
            <a:off x="6419851" y="3333750"/>
            <a:ext cx="900113" cy="63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29" name="Line 19"/>
          <p:cNvSpPr>
            <a:spLocks noChangeShapeType="1"/>
          </p:cNvSpPr>
          <p:nvPr/>
        </p:nvSpPr>
        <p:spPr bwMode="auto">
          <a:xfrm>
            <a:off x="6149976" y="4652963"/>
            <a:ext cx="115252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30" name="Line 20"/>
          <p:cNvSpPr>
            <a:spLocks noChangeShapeType="1"/>
          </p:cNvSpPr>
          <p:nvPr/>
        </p:nvSpPr>
        <p:spPr bwMode="auto">
          <a:xfrm>
            <a:off x="6419850" y="2187576"/>
            <a:ext cx="0" cy="11525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31" name="Line 21"/>
          <p:cNvSpPr>
            <a:spLocks noChangeShapeType="1"/>
          </p:cNvSpPr>
          <p:nvPr/>
        </p:nvSpPr>
        <p:spPr bwMode="auto">
          <a:xfrm>
            <a:off x="5303839" y="3333751"/>
            <a:ext cx="287337" cy="31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32" name="Line 22"/>
          <p:cNvSpPr>
            <a:spLocks noChangeShapeType="1"/>
          </p:cNvSpPr>
          <p:nvPr/>
        </p:nvSpPr>
        <p:spPr bwMode="auto">
          <a:xfrm>
            <a:off x="5330825" y="2212975"/>
            <a:ext cx="2159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33" name="Line 12"/>
          <p:cNvSpPr>
            <a:spLocks noChangeShapeType="1"/>
          </p:cNvSpPr>
          <p:nvPr/>
        </p:nvSpPr>
        <p:spPr bwMode="auto">
          <a:xfrm flipH="1">
            <a:off x="5735638" y="1870076"/>
            <a:ext cx="0" cy="263525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34" name="Line 12"/>
          <p:cNvSpPr>
            <a:spLocks noChangeShapeType="1"/>
          </p:cNvSpPr>
          <p:nvPr/>
        </p:nvSpPr>
        <p:spPr bwMode="auto">
          <a:xfrm flipH="1">
            <a:off x="5735638" y="2997200"/>
            <a:ext cx="0" cy="261938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91D2B41D-BDA1-4CFB-A57E-A181DF68E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624"/>
            <a:ext cx="9144000" cy="80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Registers and Register Transfers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404DDFF-9612-415A-888A-8CC4480B752C}"/>
              </a:ext>
            </a:extLst>
          </p:cNvPr>
          <p:cNvSpPr/>
          <p:nvPr/>
        </p:nvSpPr>
        <p:spPr>
          <a:xfrm>
            <a:off x="4651928" y="2037480"/>
            <a:ext cx="612000" cy="7920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3908F7C-FE47-4876-8791-7D27B3082A42}"/>
              </a:ext>
            </a:extLst>
          </p:cNvPr>
          <p:cNvSpPr/>
          <p:nvPr/>
        </p:nvSpPr>
        <p:spPr>
          <a:xfrm>
            <a:off x="4651928" y="3158470"/>
            <a:ext cx="612000" cy="7920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D0137A2-FEFC-401E-8424-F4E482C71E48}"/>
              </a:ext>
            </a:extLst>
          </p:cNvPr>
          <p:cNvSpPr/>
          <p:nvPr/>
        </p:nvSpPr>
        <p:spPr>
          <a:xfrm>
            <a:off x="4651928" y="4274713"/>
            <a:ext cx="612000" cy="79200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563CA20-4B41-4D78-A0AC-D32AB4EB6E71}"/>
              </a:ext>
            </a:extLst>
          </p:cNvPr>
          <p:cNvSpPr/>
          <p:nvPr/>
        </p:nvSpPr>
        <p:spPr>
          <a:xfrm>
            <a:off x="4651928" y="5384658"/>
            <a:ext cx="612000" cy="79200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E440FD3-F38F-4E70-970D-1A8DB5B62D0C}"/>
              </a:ext>
            </a:extLst>
          </p:cNvPr>
          <p:cNvSpPr/>
          <p:nvPr/>
        </p:nvSpPr>
        <p:spPr>
          <a:xfrm>
            <a:off x="7320136" y="3165222"/>
            <a:ext cx="792088" cy="902121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8A4350A-37A9-4F45-84AD-589E490D5875}"/>
              </a:ext>
            </a:extLst>
          </p:cNvPr>
          <p:cNvSpPr/>
          <p:nvPr/>
        </p:nvSpPr>
        <p:spPr>
          <a:xfrm>
            <a:off x="7311662" y="4492265"/>
            <a:ext cx="792088" cy="902121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79651" y="1124744"/>
            <a:ext cx="51847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Data Transfer Between Registers  (</a:t>
            </a:r>
            <a:r>
              <a:rPr lang="en-US" altLang="ko-KR" sz="2000" b="1" i="1" dirty="0">
                <a:solidFill>
                  <a:srgbClr val="3333FF"/>
                </a:solidFill>
                <a:latin typeface="Times New Roman" pitchFamily="18" charset="0"/>
              </a:rPr>
              <a:t>B</a:t>
            </a:r>
            <a:r>
              <a:rPr lang="en-US" altLang="ko-KR" sz="2000" dirty="0">
                <a:solidFill>
                  <a:srgbClr val="3333FF"/>
                </a:solidFill>
              </a:rPr>
              <a:t> </a:t>
            </a:r>
            <a:r>
              <a:rPr lang="en-US" altLang="ko-KR" sz="2000" dirty="0">
                <a:solidFill>
                  <a:srgbClr val="3333FF"/>
                </a:solidFill>
                <a:cs typeface="Arial" charset="0"/>
              </a:rPr>
              <a:t>→ </a:t>
            </a:r>
            <a:r>
              <a:rPr lang="en-US" altLang="ko-KR" sz="2000" b="1" i="1" dirty="0">
                <a:solidFill>
                  <a:srgbClr val="3333FF"/>
                </a:solidFill>
                <a:latin typeface="Times New Roman" pitchFamily="18" charset="0"/>
                <a:cs typeface="Arial" charset="0"/>
              </a:rPr>
              <a:t>Q</a:t>
            </a:r>
            <a:r>
              <a:rPr lang="en-US" altLang="ko-KR" sz="2000" dirty="0">
                <a:cs typeface="Arial" charset="0"/>
              </a:rPr>
              <a:t>)</a:t>
            </a:r>
          </a:p>
        </p:txBody>
      </p:sp>
      <p:pic>
        <p:nvPicPr>
          <p:cNvPr id="10244" name="Picture 5" descr="D:\Document\Lecture\UnderGraduate\DigitalLogicDesign\Fundamentals of Logic Design\Powerpoints\Fig1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4" y="1738313"/>
            <a:ext cx="73310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774825" y="3789364"/>
            <a:ext cx="1225550" cy="7016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>
                <a:latin typeface="Arial" panose="020B0604020202020204" pitchFamily="34" charset="0"/>
                <a:cs typeface="Arial" panose="020B0604020202020204" pitchFamily="34" charset="0"/>
              </a:rPr>
              <a:t>EN = 0</a:t>
            </a:r>
          </a:p>
          <a:p>
            <a:pPr eaLnBrk="1" hangingPunct="1"/>
            <a:r>
              <a:rPr lang="en-US" altLang="ko-KR" sz="2000" i="1">
                <a:latin typeface="Arial" panose="020B0604020202020204" pitchFamily="34" charset="0"/>
                <a:cs typeface="Arial" panose="020B0604020202020204" pitchFamily="34" charset="0"/>
              </a:rPr>
              <a:t>Load </a:t>
            </a:r>
            <a:r>
              <a:rPr lang="en-US" altLang="ko-KR" sz="2000">
                <a:latin typeface="Arial" panose="020B0604020202020204" pitchFamily="34" charset="0"/>
                <a:cs typeface="Arial" panose="020B0604020202020204" pitchFamily="34" charset="0"/>
              </a:rPr>
              <a:t>= 1</a:t>
            </a:r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>
            <a:off x="3143250" y="4111625"/>
            <a:ext cx="2592388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3143250" y="5229225"/>
            <a:ext cx="2592388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48" name="Line 12"/>
          <p:cNvSpPr>
            <a:spLocks noChangeShapeType="1"/>
          </p:cNvSpPr>
          <p:nvPr/>
        </p:nvSpPr>
        <p:spPr bwMode="auto">
          <a:xfrm flipH="1">
            <a:off x="3160713" y="3789364"/>
            <a:ext cx="0" cy="1449387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49" name="Line 13"/>
          <p:cNvSpPr>
            <a:spLocks noChangeShapeType="1"/>
          </p:cNvSpPr>
          <p:nvPr/>
        </p:nvSpPr>
        <p:spPr bwMode="auto">
          <a:xfrm>
            <a:off x="5906919" y="4454221"/>
            <a:ext cx="503238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50" name="Line 15"/>
          <p:cNvSpPr>
            <a:spLocks noChangeShapeType="1"/>
          </p:cNvSpPr>
          <p:nvPr/>
        </p:nvSpPr>
        <p:spPr bwMode="auto">
          <a:xfrm>
            <a:off x="5917812" y="5564016"/>
            <a:ext cx="2159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51" name="Line 17"/>
          <p:cNvSpPr>
            <a:spLocks noChangeShapeType="1"/>
          </p:cNvSpPr>
          <p:nvPr/>
        </p:nvSpPr>
        <p:spPr bwMode="auto">
          <a:xfrm flipH="1">
            <a:off x="6135644" y="4646657"/>
            <a:ext cx="4374" cy="90237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52" name="Line 18"/>
          <p:cNvSpPr>
            <a:spLocks noChangeShapeType="1"/>
          </p:cNvSpPr>
          <p:nvPr/>
        </p:nvSpPr>
        <p:spPr bwMode="auto">
          <a:xfrm>
            <a:off x="6419851" y="3333750"/>
            <a:ext cx="900113" cy="63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53" name="Line 19"/>
          <p:cNvSpPr>
            <a:spLocks noChangeShapeType="1"/>
          </p:cNvSpPr>
          <p:nvPr/>
        </p:nvSpPr>
        <p:spPr bwMode="auto">
          <a:xfrm>
            <a:off x="6149976" y="4652963"/>
            <a:ext cx="115252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54" name="Line 20"/>
          <p:cNvSpPr>
            <a:spLocks noChangeShapeType="1"/>
          </p:cNvSpPr>
          <p:nvPr/>
        </p:nvSpPr>
        <p:spPr bwMode="auto">
          <a:xfrm>
            <a:off x="6410158" y="3333750"/>
            <a:ext cx="9693" cy="110336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55" name="Line 21"/>
          <p:cNvSpPr>
            <a:spLocks noChangeShapeType="1"/>
          </p:cNvSpPr>
          <p:nvPr/>
        </p:nvSpPr>
        <p:spPr bwMode="auto">
          <a:xfrm>
            <a:off x="5303839" y="5557888"/>
            <a:ext cx="287337" cy="31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56" name="Line 22"/>
          <p:cNvSpPr>
            <a:spLocks noChangeShapeType="1"/>
          </p:cNvSpPr>
          <p:nvPr/>
        </p:nvSpPr>
        <p:spPr bwMode="auto">
          <a:xfrm>
            <a:off x="5330825" y="4437112"/>
            <a:ext cx="2159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57" name="Line 12"/>
          <p:cNvSpPr>
            <a:spLocks noChangeShapeType="1"/>
          </p:cNvSpPr>
          <p:nvPr/>
        </p:nvSpPr>
        <p:spPr bwMode="auto">
          <a:xfrm flipH="1">
            <a:off x="5740400" y="4111625"/>
            <a:ext cx="0" cy="26193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59" name="Line 12"/>
          <p:cNvSpPr>
            <a:spLocks noChangeShapeType="1"/>
          </p:cNvSpPr>
          <p:nvPr/>
        </p:nvSpPr>
        <p:spPr bwMode="auto">
          <a:xfrm flipH="1">
            <a:off x="3143250" y="2997200"/>
            <a:ext cx="0" cy="34448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60" name="Line 8"/>
          <p:cNvSpPr>
            <a:spLocks noChangeShapeType="1"/>
          </p:cNvSpPr>
          <p:nvPr/>
        </p:nvSpPr>
        <p:spPr bwMode="auto">
          <a:xfrm flipV="1">
            <a:off x="2819401" y="2997200"/>
            <a:ext cx="315913" cy="158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61" name="Line 12"/>
          <p:cNvSpPr>
            <a:spLocks noChangeShapeType="1"/>
          </p:cNvSpPr>
          <p:nvPr/>
        </p:nvSpPr>
        <p:spPr bwMode="auto">
          <a:xfrm flipH="1">
            <a:off x="5740400" y="5229225"/>
            <a:ext cx="0" cy="26193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0AED62AC-A422-46D2-A49E-9219D401C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624"/>
            <a:ext cx="9144000" cy="80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Registers and Register Transfers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324D262-0BD5-439B-91AF-6F7399C7416F}"/>
              </a:ext>
            </a:extLst>
          </p:cNvPr>
          <p:cNvSpPr/>
          <p:nvPr/>
        </p:nvSpPr>
        <p:spPr>
          <a:xfrm>
            <a:off x="4651928" y="2037480"/>
            <a:ext cx="612000" cy="7920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773610D8-D6B0-4A54-8A86-6431FDD70F9F}"/>
              </a:ext>
            </a:extLst>
          </p:cNvPr>
          <p:cNvSpPr/>
          <p:nvPr/>
        </p:nvSpPr>
        <p:spPr>
          <a:xfrm>
            <a:off x="4651928" y="3158470"/>
            <a:ext cx="612000" cy="7920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AF1886F-94FF-48DC-8822-BAC47D512FDC}"/>
              </a:ext>
            </a:extLst>
          </p:cNvPr>
          <p:cNvSpPr/>
          <p:nvPr/>
        </p:nvSpPr>
        <p:spPr>
          <a:xfrm>
            <a:off x="4651928" y="4274713"/>
            <a:ext cx="612000" cy="79200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7C6F496-F7D5-43B8-B19E-582D8212B90C}"/>
              </a:ext>
            </a:extLst>
          </p:cNvPr>
          <p:cNvSpPr/>
          <p:nvPr/>
        </p:nvSpPr>
        <p:spPr>
          <a:xfrm>
            <a:off x="4651928" y="5384658"/>
            <a:ext cx="612000" cy="79200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5F3B0F-00E5-4879-A8CE-4A393994E996}"/>
              </a:ext>
            </a:extLst>
          </p:cNvPr>
          <p:cNvSpPr/>
          <p:nvPr/>
        </p:nvSpPr>
        <p:spPr>
          <a:xfrm>
            <a:off x="7320136" y="3165222"/>
            <a:ext cx="792088" cy="902121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0D5437B-22C8-4D48-A2D4-E1323CA9EDC6}"/>
              </a:ext>
            </a:extLst>
          </p:cNvPr>
          <p:cNvSpPr/>
          <p:nvPr/>
        </p:nvSpPr>
        <p:spPr>
          <a:xfrm>
            <a:off x="7311662" y="4492265"/>
            <a:ext cx="792088" cy="902121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7283" y="1124744"/>
            <a:ext cx="4392613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8-Bit Register with </a:t>
            </a:r>
            <a:r>
              <a:rPr lang="en-US" altLang="ko-KR" sz="2000" dirty="0">
                <a:solidFill>
                  <a:srgbClr val="3333FF"/>
                </a:solidFill>
              </a:rPr>
              <a:t>Tri-State Output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B6F91B6-6355-412E-BF55-2DF6D9069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624"/>
            <a:ext cx="9144000" cy="80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Registers and Register Transfers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5C1DE76-9C91-4212-8A77-62F4880E03B7}"/>
              </a:ext>
            </a:extLst>
          </p:cNvPr>
          <p:cNvGrpSpPr/>
          <p:nvPr/>
        </p:nvGrpSpPr>
        <p:grpSpPr>
          <a:xfrm>
            <a:off x="2122414" y="1793885"/>
            <a:ext cx="8255074" cy="4691482"/>
            <a:chOff x="2122414" y="1793885"/>
            <a:chExt cx="8255074" cy="4691482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B149CED8-192F-46D8-883A-02040005E36D}"/>
                </a:ext>
              </a:extLst>
            </p:cNvPr>
            <p:cNvGrpSpPr/>
            <p:nvPr/>
          </p:nvGrpSpPr>
          <p:grpSpPr>
            <a:xfrm>
              <a:off x="2122414" y="1793885"/>
              <a:ext cx="8255074" cy="4691482"/>
              <a:chOff x="2122414" y="1793885"/>
              <a:chExt cx="8255074" cy="4691482"/>
            </a:xfrm>
          </p:grpSpPr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9EC945E8-FFDC-4BF5-8556-2019A6BF0077}"/>
                  </a:ext>
                </a:extLst>
              </p:cNvPr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22414" y="1793885"/>
                <a:ext cx="8255074" cy="4691482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</p:pic>
          <p:cxnSp>
            <p:nvCxnSpPr>
              <p:cNvPr id="3" name="직선 연결선 2">
                <a:extLst>
                  <a:ext uri="{FF2B5EF4-FFF2-40B4-BE49-F238E27FC236}">
                    <a16:creationId xmlns:a16="http://schemas.microsoft.com/office/drawing/2014/main" id="{A01D2F83-B6EC-448E-932B-0735C0A9B729}"/>
                  </a:ext>
                </a:extLst>
              </p:cNvPr>
              <p:cNvCxnSpPr/>
              <p:nvPr/>
            </p:nvCxnSpPr>
            <p:spPr>
              <a:xfrm flipV="1">
                <a:off x="3647728" y="4528576"/>
                <a:ext cx="0" cy="50405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직선 연결선 8">
                <a:extLst>
                  <a:ext uri="{FF2B5EF4-FFF2-40B4-BE49-F238E27FC236}">
                    <a16:creationId xmlns:a16="http://schemas.microsoft.com/office/drawing/2014/main" id="{F3F1ED2A-5AE7-48BB-8121-677F37E7EAAB}"/>
                  </a:ext>
                </a:extLst>
              </p:cNvPr>
              <p:cNvCxnSpPr/>
              <p:nvPr/>
            </p:nvCxnSpPr>
            <p:spPr>
              <a:xfrm flipV="1">
                <a:off x="3654069" y="5877272"/>
                <a:ext cx="0" cy="50405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23753FF-ABC0-4F9C-A155-569E29C75204}"/>
                </a:ext>
              </a:extLst>
            </p:cNvPr>
            <p:cNvSpPr/>
            <p:nvPr/>
          </p:nvSpPr>
          <p:spPr>
            <a:xfrm>
              <a:off x="3351455" y="5059053"/>
              <a:ext cx="1170095" cy="792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4D73B7A3-BDCC-4A12-A36A-3DF5595FE9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663" y="2650812"/>
            <a:ext cx="8534400" cy="3803650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631504" y="1124744"/>
            <a:ext cx="439229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Data Transfer Using a Tri-State Bus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3" name="Object 1032"/>
              <p:cNvSpPr txBox="1"/>
              <p:nvPr/>
            </p:nvSpPr>
            <p:spPr bwMode="auto">
              <a:xfrm>
                <a:off x="8112224" y="1196752"/>
                <a:ext cx="3818756" cy="1283192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𝐸𝐹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=00,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stored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𝐸𝐹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=01,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stored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𝐸𝐹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=10,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stored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𝐸𝐹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=11,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stored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293" name="Object 10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12224" y="1196752"/>
                <a:ext cx="3818756" cy="12831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>
            <a:extLst>
              <a:ext uri="{FF2B5EF4-FFF2-40B4-BE49-F238E27FC236}">
                <a16:creationId xmlns:a16="http://schemas.microsoft.com/office/drawing/2014/main" id="{702AB646-38D3-4E2C-8AB5-DA9A6FF82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624"/>
            <a:ext cx="9144000" cy="80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Registers and Register Transfers</a:t>
            </a:r>
          </a:p>
        </p:txBody>
      </p:sp>
      <p:sp>
        <p:nvSpPr>
          <p:cNvPr id="6" name="별: 꼭짓점 8개 5">
            <a:extLst>
              <a:ext uri="{FF2B5EF4-FFF2-40B4-BE49-F238E27FC236}">
                <a16:creationId xmlns:a16="http://schemas.microsoft.com/office/drawing/2014/main" id="{482A0EC4-4138-49F3-9405-C5972D401F79}"/>
              </a:ext>
            </a:extLst>
          </p:cNvPr>
          <p:cNvSpPr/>
          <p:nvPr/>
        </p:nvSpPr>
        <p:spPr>
          <a:xfrm>
            <a:off x="11568608" y="6237312"/>
            <a:ext cx="362372" cy="360040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992313" y="116632"/>
            <a:ext cx="8229600" cy="713631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Shift Registers</a:t>
            </a:r>
          </a:p>
        </p:txBody>
      </p:sp>
      <p:sp>
        <p:nvSpPr>
          <p:cNvPr id="15363" name="Text Box 17"/>
          <p:cNvSpPr txBox="1">
            <a:spLocks noChangeArrowheads="1"/>
          </p:cNvSpPr>
          <p:nvPr/>
        </p:nvSpPr>
        <p:spPr bwMode="auto">
          <a:xfrm>
            <a:off x="227348" y="1080957"/>
            <a:ext cx="3096345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4-bit Right-Shift Register </a:t>
            </a:r>
          </a:p>
        </p:txBody>
      </p:sp>
      <p:sp>
        <p:nvSpPr>
          <p:cNvPr id="15366" name="Text Box 25"/>
          <p:cNvSpPr txBox="1">
            <a:spLocks noChangeArrowheads="1"/>
          </p:cNvSpPr>
          <p:nvPr/>
        </p:nvSpPr>
        <p:spPr bwMode="auto">
          <a:xfrm>
            <a:off x="587277" y="2408238"/>
            <a:ext cx="2916324" cy="33855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600"/>
              <a:t>Shifting occurs when </a:t>
            </a:r>
            <a:r>
              <a:rPr lang="en-US" altLang="ko-KR" sz="1600" b="1" i="1">
                <a:solidFill>
                  <a:srgbClr val="3333FF"/>
                </a:solidFill>
                <a:latin typeface="Times New Roman" pitchFamily="18" charset="0"/>
              </a:rPr>
              <a:t>Shift </a:t>
            </a:r>
            <a:r>
              <a:rPr lang="en-US" altLang="ko-KR" sz="1600"/>
              <a:t>= 1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A2D6D2EE-C2FF-4A7D-9869-1E64BB22916C}"/>
              </a:ext>
            </a:extLst>
          </p:cNvPr>
          <p:cNvGrpSpPr/>
          <p:nvPr/>
        </p:nvGrpSpPr>
        <p:grpSpPr>
          <a:xfrm>
            <a:off x="3412357" y="1084684"/>
            <a:ext cx="6716091" cy="5528052"/>
            <a:chOff x="3189288" y="1084684"/>
            <a:chExt cx="6716091" cy="5528052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ED48F94F-F47A-4952-AFE0-D73B35ED511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189288" y="1262017"/>
              <a:ext cx="6716091" cy="5350719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</p:pic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F5BFFA92-5BBD-40D8-BAA1-378A5D8D801F}"/>
                </a:ext>
              </a:extLst>
            </p:cNvPr>
            <p:cNvSpPr/>
            <p:nvPr/>
          </p:nvSpPr>
          <p:spPr>
            <a:xfrm>
              <a:off x="4079776" y="1084684"/>
              <a:ext cx="4968552" cy="2560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79D197FD-A9D6-4D20-8CFF-A55BF869859B}"/>
                </a:ext>
              </a:extLst>
            </p:cNvPr>
            <p:cNvSpPr/>
            <p:nvPr/>
          </p:nvSpPr>
          <p:spPr>
            <a:xfrm>
              <a:off x="8832304" y="1310657"/>
              <a:ext cx="144016" cy="2560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4D5DD3F0-2A9F-4A1C-B62F-70B3BF7DFC68}"/>
                </a:ext>
              </a:extLst>
            </p:cNvPr>
            <p:cNvSpPr/>
            <p:nvPr/>
          </p:nvSpPr>
          <p:spPr>
            <a:xfrm>
              <a:off x="4079776" y="1310657"/>
              <a:ext cx="144016" cy="2560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775870-93CA-4D74-AAF4-50A65FB524BC}"/>
              </a:ext>
            </a:extLst>
          </p:cNvPr>
          <p:cNvSpPr txBox="1"/>
          <p:nvPr/>
        </p:nvSpPr>
        <p:spPr>
          <a:xfrm>
            <a:off x="4836085" y="6280588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sz="2000" b="1" baseline="-25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ko-KR" altLang="en-US" sz="2000" b="1" baseline="-25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DAE0EB-7E0C-4395-9D9C-B36BC8B474DB}"/>
              </a:ext>
            </a:extLst>
          </p:cNvPr>
          <p:cNvSpPr txBox="1"/>
          <p:nvPr/>
        </p:nvSpPr>
        <p:spPr>
          <a:xfrm>
            <a:off x="5310957" y="6280588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sz="2000" b="1" baseline="-25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ko-KR" altLang="en-US" sz="2000" b="1" baseline="-25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74EFC34-6FBB-49F9-BC86-D80EEE6ED2AF}"/>
              </a:ext>
            </a:extLst>
          </p:cNvPr>
          <p:cNvSpPr/>
          <p:nvPr/>
        </p:nvSpPr>
        <p:spPr>
          <a:xfrm>
            <a:off x="5785829" y="6341258"/>
            <a:ext cx="2117416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A65478-89B0-44F1-873A-B4DE9B72EEC7}"/>
              </a:ext>
            </a:extLst>
          </p:cNvPr>
          <p:cNvSpPr txBox="1"/>
          <p:nvPr/>
        </p:nvSpPr>
        <p:spPr>
          <a:xfrm>
            <a:off x="6013947" y="6280588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sz="2000" b="1" baseline="-25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ko-KR" altLang="en-US" sz="2000" b="1" baseline="-25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4D7A10-C1B2-4C8F-B208-F1731B058AFD}"/>
              </a:ext>
            </a:extLst>
          </p:cNvPr>
          <p:cNvSpPr txBox="1"/>
          <p:nvPr/>
        </p:nvSpPr>
        <p:spPr>
          <a:xfrm>
            <a:off x="6943870" y="6280588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sz="2000" b="1" baseline="-25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ko-KR" altLang="en-US" sz="2000" b="1" baseline="-25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F9EE8D-4191-4C24-BA22-613677F21C92}"/>
              </a:ext>
            </a:extLst>
          </p:cNvPr>
          <p:cNvSpPr txBox="1"/>
          <p:nvPr/>
        </p:nvSpPr>
        <p:spPr>
          <a:xfrm>
            <a:off x="7729144" y="6280588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sz="2000" b="1" baseline="-25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ko-KR" altLang="en-US" sz="2000" b="1" baseline="-25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E26EB61-95F5-4078-9D2C-C04777FA54C1}"/>
              </a:ext>
            </a:extLst>
          </p:cNvPr>
          <p:cNvGrpSpPr/>
          <p:nvPr/>
        </p:nvGrpSpPr>
        <p:grpSpPr>
          <a:xfrm>
            <a:off x="2075403" y="3858043"/>
            <a:ext cx="2227442" cy="2379797"/>
            <a:chOff x="1852334" y="3858043"/>
            <a:chExt cx="2227442" cy="2379797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7A54153F-37DF-4549-8153-950F7CD837DF}"/>
                </a:ext>
              </a:extLst>
            </p:cNvPr>
            <p:cNvGrpSpPr/>
            <p:nvPr/>
          </p:nvGrpSpPr>
          <p:grpSpPr>
            <a:xfrm>
              <a:off x="1852334" y="4206515"/>
              <a:ext cx="2227442" cy="2031325"/>
              <a:chOff x="731404" y="4005064"/>
              <a:chExt cx="2227442" cy="2031325"/>
            </a:xfrm>
          </p:grpSpPr>
          <p:sp>
            <p:nvSpPr>
              <p:cNvPr id="15365" name="Text Box 24"/>
              <p:cNvSpPr txBox="1">
                <a:spLocks noChangeArrowheads="1"/>
              </p:cNvSpPr>
              <p:nvPr/>
            </p:nvSpPr>
            <p:spPr bwMode="auto">
              <a:xfrm>
                <a:off x="731404" y="4005064"/>
                <a:ext cx="2227442" cy="203132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굴림" pitchFamily="50" charset="-127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ko-KR" dirty="0">
                    <a:latin typeface="Consolas" panose="020B0609020204030204" pitchFamily="49" charset="0"/>
                  </a:rPr>
                  <a:t>(  ) 0 1 0 1 </a:t>
                </a:r>
                <a:r>
                  <a:rPr lang="en-US" altLang="ko-KR" dirty="0">
                    <a:latin typeface="Consolas" panose="020B0609020204030204" pitchFamily="49" charset="0"/>
                    <a:cs typeface="Arial" panose="020B0604020202020204" pitchFamily="34" charset="0"/>
                  </a:rPr>
                  <a:t>→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ko-KR" dirty="0">
                    <a:latin typeface="Consolas" panose="020B0609020204030204" pitchFamily="49" charset="0"/>
                    <a:sym typeface="Wingdings" pitchFamily="2" charset="2"/>
                  </a:rPr>
                  <a:t>(  ) </a:t>
                </a:r>
                <a:r>
                  <a:rPr lang="en-US" altLang="ko-KR" dirty="0">
                    <a:solidFill>
                      <a:srgbClr val="C00000"/>
                    </a:solidFill>
                    <a:latin typeface="Consolas" panose="020B0609020204030204" pitchFamily="49" charset="0"/>
                    <a:sym typeface="Wingdings" pitchFamily="2" charset="2"/>
                  </a:rPr>
                  <a:t>1</a:t>
                </a:r>
                <a:r>
                  <a:rPr lang="en-US" altLang="ko-KR" dirty="0">
                    <a:latin typeface="Consolas" panose="020B0609020204030204" pitchFamily="49" charset="0"/>
                    <a:sym typeface="Wingdings" pitchFamily="2" charset="2"/>
                  </a:rPr>
                  <a:t> 0 1 0 </a:t>
                </a:r>
                <a:r>
                  <a:rPr lang="en-US" altLang="ko-KR" dirty="0">
                    <a:latin typeface="Consolas" panose="020B0609020204030204" pitchFamily="49" charset="0"/>
                    <a:cs typeface="Arial" panose="020B0604020202020204" pitchFamily="34" charset="0"/>
                  </a:rPr>
                  <a:t>→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ko-KR" dirty="0">
                    <a:latin typeface="Consolas" panose="020B0609020204030204" pitchFamily="49" charset="0"/>
                    <a:sym typeface="Wingdings" pitchFamily="2" charset="2"/>
                  </a:rPr>
                  <a:t>(  ) 1 </a:t>
                </a:r>
                <a:r>
                  <a:rPr lang="en-US" altLang="ko-KR" dirty="0">
                    <a:solidFill>
                      <a:srgbClr val="C00000"/>
                    </a:solidFill>
                    <a:latin typeface="Consolas" panose="020B0609020204030204" pitchFamily="49" charset="0"/>
                    <a:sym typeface="Wingdings" pitchFamily="2" charset="2"/>
                  </a:rPr>
                  <a:t>1</a:t>
                </a:r>
                <a:r>
                  <a:rPr lang="en-US" altLang="ko-KR" dirty="0">
                    <a:latin typeface="Consolas" panose="020B0609020204030204" pitchFamily="49" charset="0"/>
                    <a:sym typeface="Wingdings" pitchFamily="2" charset="2"/>
                  </a:rPr>
                  <a:t> 0 1 </a:t>
                </a:r>
                <a:r>
                  <a:rPr lang="en-US" altLang="ko-KR" dirty="0">
                    <a:latin typeface="Consolas" panose="020B0609020204030204" pitchFamily="49" charset="0"/>
                    <a:cs typeface="Arial" panose="020B0604020202020204" pitchFamily="34" charset="0"/>
                  </a:rPr>
                  <a:t>→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ko-KR" dirty="0">
                    <a:latin typeface="Consolas" panose="020B0609020204030204" pitchFamily="49" charset="0"/>
                    <a:cs typeface="Arial" panose="020B0604020202020204" pitchFamily="34" charset="0"/>
                    <a:sym typeface="Wingdings" pitchFamily="2" charset="2"/>
                  </a:rPr>
                  <a:t>(  ) </a:t>
                </a:r>
                <a:r>
                  <a:rPr lang="en-US" altLang="ko-KR" dirty="0">
                    <a:latin typeface="Consolas" panose="020B0609020204030204" pitchFamily="49" charset="0"/>
                    <a:sym typeface="Wingdings" pitchFamily="2" charset="2"/>
                  </a:rPr>
                  <a:t>0 1 </a:t>
                </a:r>
                <a:r>
                  <a:rPr lang="en-US" altLang="ko-KR" dirty="0">
                    <a:solidFill>
                      <a:srgbClr val="C00000"/>
                    </a:solidFill>
                    <a:latin typeface="Consolas" panose="020B0609020204030204" pitchFamily="49" charset="0"/>
                    <a:sym typeface="Wingdings" pitchFamily="2" charset="2"/>
                  </a:rPr>
                  <a:t>1</a:t>
                </a:r>
                <a:r>
                  <a:rPr lang="en-US" altLang="ko-KR" dirty="0">
                    <a:latin typeface="Consolas" panose="020B0609020204030204" pitchFamily="49" charset="0"/>
                    <a:sym typeface="Wingdings" pitchFamily="2" charset="2"/>
                  </a:rPr>
                  <a:t> 0 </a:t>
                </a:r>
                <a:r>
                  <a:rPr lang="en-US" altLang="ko-KR" dirty="0">
                    <a:latin typeface="Consolas" panose="020B0609020204030204" pitchFamily="49" charset="0"/>
                    <a:cs typeface="Arial" panose="020B0604020202020204" pitchFamily="34" charset="0"/>
                  </a:rPr>
                  <a:t>→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ko-KR" dirty="0">
                    <a:latin typeface="Consolas" panose="020B0609020204030204" pitchFamily="49" charset="0"/>
                    <a:sym typeface="Wingdings" pitchFamily="2" charset="2"/>
                  </a:rPr>
                  <a:t>(  ) 1 0 1 </a:t>
                </a:r>
                <a:r>
                  <a:rPr lang="en-US" altLang="ko-KR" dirty="0">
                    <a:solidFill>
                      <a:srgbClr val="C00000"/>
                    </a:solidFill>
                    <a:latin typeface="Consolas" panose="020B0609020204030204" pitchFamily="49" charset="0"/>
                    <a:sym typeface="Wingdings" pitchFamily="2" charset="2"/>
                  </a:rPr>
                  <a:t>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873DA6-3FF6-4E83-976E-A5877AA6BB34}"/>
                  </a:ext>
                </a:extLst>
              </p:cNvPr>
              <p:cNvSpPr txBox="1"/>
              <p:nvPr/>
            </p:nvSpPr>
            <p:spPr>
              <a:xfrm>
                <a:off x="924448" y="4005064"/>
                <a:ext cx="340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b="1" i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ko-KR" sz="2000" b="1" baseline="-250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ko-KR" altLang="en-US" sz="2000" b="1" baseline="-250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56C2904-6063-4ADE-83DC-FB145DD58343}"/>
                  </a:ext>
                </a:extLst>
              </p:cNvPr>
              <p:cNvSpPr txBox="1"/>
              <p:nvPr/>
            </p:nvSpPr>
            <p:spPr>
              <a:xfrm>
                <a:off x="924448" y="4404291"/>
                <a:ext cx="340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b="1" i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ko-KR" sz="2000" b="1" baseline="-250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ko-KR" altLang="en-US" sz="2000" b="1" baseline="-250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3CBE2E2-3871-4382-A65C-170F4C62017F}"/>
                  </a:ext>
                </a:extLst>
              </p:cNvPr>
              <p:cNvSpPr txBox="1"/>
              <p:nvPr/>
            </p:nvSpPr>
            <p:spPr>
              <a:xfrm>
                <a:off x="924448" y="4803518"/>
                <a:ext cx="340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b="1" i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ko-KR" sz="2000" b="1" baseline="-250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ko-KR" altLang="en-US" sz="2000" b="1" baseline="-250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9EC50A-180D-4D56-AE0B-868D5873B6F2}"/>
                  </a:ext>
                </a:extLst>
              </p:cNvPr>
              <p:cNvSpPr txBox="1"/>
              <p:nvPr/>
            </p:nvSpPr>
            <p:spPr>
              <a:xfrm>
                <a:off x="924448" y="5202745"/>
                <a:ext cx="340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b="1" i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ko-KR" sz="2000" b="1" baseline="-250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ko-KR" altLang="en-US" sz="2000" b="1" baseline="-250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686B9C-532A-4EC0-B987-2EEE6D3F0530}"/>
                  </a:ext>
                </a:extLst>
              </p:cNvPr>
              <p:cNvSpPr txBox="1"/>
              <p:nvPr/>
            </p:nvSpPr>
            <p:spPr>
              <a:xfrm>
                <a:off x="924448" y="5601971"/>
                <a:ext cx="340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b="1" i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ko-KR" sz="2000" b="1" baseline="-250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ko-KR" altLang="en-US" sz="2000" b="1" baseline="-250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5B415F-694F-4F2D-A83D-6D013CA03B3F}"/>
                </a:ext>
              </a:extLst>
            </p:cNvPr>
            <p:cNvSpPr txBox="1"/>
            <p:nvPr/>
          </p:nvSpPr>
          <p:spPr>
            <a:xfrm>
              <a:off x="2450529" y="3858043"/>
              <a:ext cx="1160895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atin typeface="Consolas" panose="020B0609020204030204" pitchFamily="49" charset="0"/>
                </a:rPr>
                <a:t>Q</a:t>
              </a:r>
              <a:r>
                <a:rPr lang="en-US" altLang="ko-KR" sz="1600" baseline="-25000" dirty="0">
                  <a:latin typeface="Consolas" panose="020B0609020204030204" pitchFamily="49" charset="0"/>
                </a:rPr>
                <a:t>3 </a:t>
              </a:r>
              <a:r>
                <a:rPr lang="en-US" altLang="ko-KR" sz="1600" dirty="0">
                  <a:latin typeface="Consolas" panose="020B0609020204030204" pitchFamily="49" charset="0"/>
                </a:rPr>
                <a:t>Q</a:t>
              </a:r>
              <a:r>
                <a:rPr lang="en-US" altLang="ko-KR" sz="1600" baseline="-25000" dirty="0">
                  <a:latin typeface="Consolas" panose="020B0609020204030204" pitchFamily="49" charset="0"/>
                </a:rPr>
                <a:t>2 </a:t>
              </a:r>
              <a:r>
                <a:rPr lang="en-US" altLang="ko-KR" sz="1600" dirty="0">
                  <a:latin typeface="Consolas" panose="020B0609020204030204" pitchFamily="49" charset="0"/>
                </a:rPr>
                <a:t>Q</a:t>
              </a:r>
              <a:r>
                <a:rPr lang="en-US" altLang="ko-KR" sz="1600" baseline="-25000" dirty="0">
                  <a:latin typeface="Consolas" panose="020B0609020204030204" pitchFamily="49" charset="0"/>
                </a:rPr>
                <a:t>1 </a:t>
              </a:r>
              <a:r>
                <a:rPr lang="en-US" altLang="ko-KR" sz="1600" dirty="0">
                  <a:latin typeface="Consolas" panose="020B0609020204030204" pitchFamily="49" charset="0"/>
                </a:rPr>
                <a:t>Q</a:t>
              </a:r>
              <a:r>
                <a:rPr lang="en-US" altLang="ko-KR" sz="1600" baseline="-25000" dirty="0">
                  <a:latin typeface="Consolas" panose="020B0609020204030204" pitchFamily="49" charset="0"/>
                </a:rPr>
                <a:t>0</a:t>
              </a:r>
              <a:endParaRPr lang="ko-KR" altLang="en-US" sz="1600" baseline="-25000" dirty="0">
                <a:latin typeface="Consolas" panose="020B0609020204030204" pitchFamily="49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11"/>
          <p:cNvSpPr txBox="1">
            <a:spLocks noChangeArrowheads="1"/>
          </p:cNvSpPr>
          <p:nvPr/>
        </p:nvSpPr>
        <p:spPr bwMode="auto">
          <a:xfrm>
            <a:off x="3766952" y="1083541"/>
            <a:ext cx="4680321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8-Bit Serial-in, Serial-out Shift Register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A708C84-476F-4277-9192-CD0700F2E84C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992313" y="116632"/>
            <a:ext cx="8229600" cy="713631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Shift Registers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525668D-C663-458D-9F50-ED4380948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768075"/>
            <a:ext cx="11211288" cy="4397229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0"/>
          <p:cNvSpPr txBox="1">
            <a:spLocks noChangeArrowheads="1"/>
          </p:cNvSpPr>
          <p:nvPr/>
        </p:nvSpPr>
        <p:spPr bwMode="auto">
          <a:xfrm>
            <a:off x="2208213" y="1124744"/>
            <a:ext cx="5110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Typical Timing Diagram for Shift Register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B070487-A0F2-4E63-97F0-6CF0D3336975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992313" y="116632"/>
            <a:ext cx="8229600" cy="713631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Shift Registers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9D01090-9824-4B50-8C4A-E53EEFCA7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85" y="1816100"/>
            <a:ext cx="11047701" cy="3989164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18BAF6D-096B-493F-B808-007DACC7A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052737"/>
            <a:ext cx="8187950" cy="5688632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263352" y="1052736"/>
            <a:ext cx="2952328" cy="70788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Parallel-in, Parallel-Out Right Shift Register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5A15DCE-1489-465D-8CBB-FC9AAE714455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992313" y="116632"/>
            <a:ext cx="8229600" cy="713631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Shift Registers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FF6F5DB-6226-4F47-8451-7D748A5C8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4" y="1517820"/>
            <a:ext cx="11064552" cy="3495356"/>
          </a:xfrm>
          <a:prstGeom prst="rect">
            <a:avLst/>
          </a:prstGeom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189287" y="1009650"/>
            <a:ext cx="5668963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2000"/>
              <a:t>Parallel-in, Parallel-Out Right Shift Register </a:t>
            </a:r>
          </a:p>
        </p:txBody>
      </p:sp>
      <p:graphicFrame>
        <p:nvGraphicFramePr>
          <p:cNvPr id="122914" name="Group 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40522"/>
              </p:ext>
            </p:extLst>
          </p:nvPr>
        </p:nvGraphicFramePr>
        <p:xfrm>
          <a:off x="3071813" y="5068111"/>
          <a:ext cx="5903912" cy="1673257"/>
        </p:xfrm>
        <a:graphic>
          <a:graphicData uri="http://schemas.openxmlformats.org/drawingml/2006/table">
            <a:tbl>
              <a:tblPr/>
              <a:tblGrid>
                <a:gridCol w="208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Inputs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Sh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(Shift)      </a:t>
                      </a: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(Load)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Next State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</a:t>
                      </a:r>
                      <a:r>
                        <a:rPr kumimoji="1" lang="en-US" altLang="ko-KR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</a:t>
                      </a: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</a:t>
                      </a: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r>
                        <a:rPr kumimoji="1" lang="en-US" altLang="ko-KR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</a:t>
                      </a: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r>
                        <a:rPr kumimoji="1" lang="en-US" altLang="ko-KR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+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Action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    X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       </a:t>
                      </a: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        </a:t>
                      </a: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      </a:t>
                      </a: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</a:t>
                      </a: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       </a:t>
                      </a: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        </a:t>
                      </a: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      </a:t>
                      </a: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SI      </a:t>
                      </a: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        </a:t>
                      </a: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        </a:t>
                      </a: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No change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Load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Right shift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499" name="Rectangle 35"/>
          <p:cNvSpPr>
            <a:spLocks noChangeArrowheads="1"/>
          </p:cNvSpPr>
          <p:nvPr/>
        </p:nvSpPr>
        <p:spPr bwMode="auto">
          <a:xfrm>
            <a:off x="3071813" y="6095223"/>
            <a:ext cx="5903912" cy="288925"/>
          </a:xfrm>
          <a:prstGeom prst="rect">
            <a:avLst/>
          </a:prstGeom>
          <a:solidFill>
            <a:srgbClr val="00FF00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0500" name="Rectangle 36"/>
          <p:cNvSpPr>
            <a:spLocks noChangeArrowheads="1"/>
          </p:cNvSpPr>
          <p:nvPr/>
        </p:nvSpPr>
        <p:spPr bwMode="auto">
          <a:xfrm>
            <a:off x="3071813" y="5068111"/>
            <a:ext cx="5903912" cy="64928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C41509F-9CE1-4ED5-AD6E-84BCD693E1A0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992313" y="116632"/>
            <a:ext cx="8229600" cy="713631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Shift Registers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3"/>
          <p:cNvSpPr txBox="1">
            <a:spLocks noChangeArrowheads="1"/>
          </p:cNvSpPr>
          <p:nvPr/>
        </p:nvSpPr>
        <p:spPr bwMode="auto">
          <a:xfrm>
            <a:off x="2351089" y="1087859"/>
            <a:ext cx="59658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The Next-state Equations for the Shifter Register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8" name="Object 24"/>
              <p:cNvSpPr txBox="1"/>
              <p:nvPr/>
            </p:nvSpPr>
            <p:spPr bwMode="auto">
              <a:xfrm>
                <a:off x="3071812" y="1592683"/>
                <a:ext cx="5544467" cy="230408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𝑆h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ko-KR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𝑆h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ko-KR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𝑆h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𝑆h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21508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1812" y="1592683"/>
                <a:ext cx="5544467" cy="23040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9" name="Text Box 25"/>
          <p:cNvSpPr txBox="1">
            <a:spLocks noChangeArrowheads="1"/>
          </p:cNvSpPr>
          <p:nvPr/>
        </p:nvSpPr>
        <p:spPr bwMode="auto">
          <a:xfrm>
            <a:off x="2351089" y="4219996"/>
            <a:ext cx="59658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Typical Application of the Shifter Register</a:t>
            </a:r>
          </a:p>
        </p:txBody>
      </p:sp>
      <p:sp>
        <p:nvSpPr>
          <p:cNvPr id="21510" name="Text Box 26"/>
          <p:cNvSpPr txBox="1">
            <a:spLocks noChangeArrowheads="1"/>
          </p:cNvSpPr>
          <p:nvPr/>
        </p:nvSpPr>
        <p:spPr bwMode="auto">
          <a:xfrm>
            <a:off x="3071814" y="4688309"/>
            <a:ext cx="5965825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2000" dirty="0"/>
              <a:t> Conversion of </a:t>
            </a:r>
            <a:r>
              <a:rPr lang="en-US" altLang="ko-KR" sz="2000" dirty="0">
                <a:solidFill>
                  <a:srgbClr val="3333FF"/>
                </a:solidFill>
              </a:rPr>
              <a:t>parallel</a:t>
            </a:r>
            <a:r>
              <a:rPr lang="en-US" altLang="ko-KR" sz="2000" dirty="0"/>
              <a:t> data to </a:t>
            </a:r>
            <a:r>
              <a:rPr lang="en-US" altLang="ko-KR" sz="2000" dirty="0">
                <a:solidFill>
                  <a:srgbClr val="3333FF"/>
                </a:solidFill>
              </a:rPr>
              <a:t>serial</a:t>
            </a:r>
            <a:r>
              <a:rPr lang="en-US" altLang="ko-KR" sz="2000" dirty="0"/>
              <a:t> data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7AE2947-34A5-4C21-82FC-08933BFF5C1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992313" y="116632"/>
            <a:ext cx="8229600" cy="713631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Shift Registers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228D2BF0-1667-42E4-83E3-745F2D6E4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749" y="2659416"/>
            <a:ext cx="4714875" cy="152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defTabSz="514350" eaLnBrk="1" hangingPunct="1"/>
            <a:r>
              <a:rPr lang="en-US" altLang="ko-KR" sz="2800" dirty="0">
                <a:solidFill>
                  <a:srgbClr val="0033CC"/>
                </a:solidFill>
                <a:cs typeface="Arial" panose="020B0604020202020204" pitchFamily="34" charset="0"/>
              </a:rPr>
              <a:t>Unit 12</a:t>
            </a:r>
            <a:br>
              <a:rPr lang="en-US" altLang="ko-KR" sz="2250" dirty="0">
                <a:solidFill>
                  <a:srgbClr val="EC8C00"/>
                </a:solidFill>
                <a:latin typeface="Arial Narrow" pitchFamily="34" charset="0"/>
              </a:rPr>
            </a:br>
            <a:br>
              <a:rPr lang="en-US" altLang="ko-KR" sz="2250" dirty="0">
                <a:solidFill>
                  <a:srgbClr val="EC8C00"/>
                </a:solidFill>
                <a:latin typeface="Arial Narrow" pitchFamily="34" charset="0"/>
              </a:rPr>
            </a:br>
            <a:r>
              <a:rPr lang="en-US" altLang="ko-KR" sz="3300" dirty="0">
                <a:solidFill>
                  <a:prstClr val="black"/>
                </a:solidFill>
              </a:rPr>
              <a:t>Registers and Counters</a:t>
            </a:r>
            <a:endParaRPr lang="en-US" altLang="ko-KR" sz="22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97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4"/>
          <p:cNvSpPr txBox="1">
            <a:spLocks noChangeArrowheads="1"/>
          </p:cNvSpPr>
          <p:nvPr/>
        </p:nvSpPr>
        <p:spPr bwMode="auto">
          <a:xfrm>
            <a:off x="1905000" y="1052736"/>
            <a:ext cx="39624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Timing Diagram for Shift Register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92775CF-4074-4C91-BF46-91F952929C6D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992313" y="116632"/>
            <a:ext cx="8229600" cy="713631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Shift Registers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F83CB61-41F2-4163-80B2-BC67C395862D}"/>
              </a:ext>
            </a:extLst>
          </p:cNvPr>
          <p:cNvGrpSpPr/>
          <p:nvPr/>
        </p:nvGrpSpPr>
        <p:grpSpPr>
          <a:xfrm>
            <a:off x="2553073" y="1554224"/>
            <a:ext cx="6567263" cy="4762668"/>
            <a:chOff x="2553073" y="1554224"/>
            <a:chExt cx="6567263" cy="4762668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B97DB01E-FDD0-47B7-82DE-6DDBF0013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3073" y="1554224"/>
              <a:ext cx="6567263" cy="4386003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</p:pic>
        <p:sp>
          <p:nvSpPr>
            <p:cNvPr id="22533" name="Line 27"/>
            <p:cNvSpPr>
              <a:spLocks noChangeShapeType="1"/>
            </p:cNvSpPr>
            <p:nvPr/>
          </p:nvSpPr>
          <p:spPr bwMode="auto">
            <a:xfrm rot="10800000">
              <a:off x="4385222" y="5652227"/>
              <a:ext cx="0" cy="2880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3D533C85-F65A-4DCC-B24F-4936F1215E85}"/>
                </a:ext>
              </a:extLst>
            </p:cNvPr>
            <p:cNvSpPr/>
            <p:nvPr/>
          </p:nvSpPr>
          <p:spPr>
            <a:xfrm>
              <a:off x="4655840" y="3717032"/>
              <a:ext cx="288032" cy="2223195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0085E48-55B4-43DD-A1B0-566FEF8A7C99}"/>
                </a:ext>
              </a:extLst>
            </p:cNvPr>
            <p:cNvSpPr txBox="1"/>
            <p:nvPr/>
          </p:nvSpPr>
          <p:spPr>
            <a:xfrm>
              <a:off x="4086650" y="5947560"/>
              <a:ext cx="595035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load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27">
              <a:extLst>
                <a:ext uri="{FF2B5EF4-FFF2-40B4-BE49-F238E27FC236}">
                  <a16:creationId xmlns:a16="http://schemas.microsoft.com/office/drawing/2014/main" id="{76B9FA81-4286-4D16-B86D-E55D46B156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242444" y="5652227"/>
              <a:ext cx="0" cy="288000"/>
            </a:xfrm>
            <a:prstGeom prst="line">
              <a:avLst/>
            </a:prstGeom>
            <a:noFill/>
            <a:ln w="254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A0BFC8-1C85-4FA4-AE63-C6B620E7B78B}"/>
                </a:ext>
              </a:extLst>
            </p:cNvPr>
            <p:cNvSpPr txBox="1"/>
            <p:nvPr/>
          </p:nvSpPr>
          <p:spPr>
            <a:xfrm>
              <a:off x="4943872" y="5947560"/>
              <a:ext cx="582211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shift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27">
              <a:extLst>
                <a:ext uri="{FF2B5EF4-FFF2-40B4-BE49-F238E27FC236}">
                  <a16:creationId xmlns:a16="http://schemas.microsoft.com/office/drawing/2014/main" id="{088B73AA-F5C5-4DE9-B39D-9F8E766603A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6086842" y="5652227"/>
              <a:ext cx="0" cy="288000"/>
            </a:xfrm>
            <a:prstGeom prst="line">
              <a:avLst/>
            </a:prstGeom>
            <a:noFill/>
            <a:ln w="254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9A3514-E612-496A-B783-4B88EBD8CE0B}"/>
                </a:ext>
              </a:extLst>
            </p:cNvPr>
            <p:cNvSpPr txBox="1"/>
            <p:nvPr/>
          </p:nvSpPr>
          <p:spPr>
            <a:xfrm>
              <a:off x="5788270" y="5947560"/>
              <a:ext cx="582211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shift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27">
              <a:extLst>
                <a:ext uri="{FF2B5EF4-FFF2-40B4-BE49-F238E27FC236}">
                  <a16:creationId xmlns:a16="http://schemas.microsoft.com/office/drawing/2014/main" id="{29820FF8-81B7-40AC-A299-68E8F0CA516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6931240" y="5644894"/>
              <a:ext cx="0" cy="288000"/>
            </a:xfrm>
            <a:prstGeom prst="line">
              <a:avLst/>
            </a:prstGeom>
            <a:noFill/>
            <a:ln w="254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7BB6FE-3B6B-49A7-B5C8-EE77864BA899}"/>
                </a:ext>
              </a:extLst>
            </p:cNvPr>
            <p:cNvSpPr txBox="1"/>
            <p:nvPr/>
          </p:nvSpPr>
          <p:spPr>
            <a:xfrm>
              <a:off x="6632668" y="5940227"/>
              <a:ext cx="582211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shift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27">
              <a:extLst>
                <a:ext uri="{FF2B5EF4-FFF2-40B4-BE49-F238E27FC236}">
                  <a16:creationId xmlns:a16="http://schemas.microsoft.com/office/drawing/2014/main" id="{F895734C-B729-4A6C-99DF-2D4618A8107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7775637" y="5644894"/>
              <a:ext cx="0" cy="28800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319BCA1-7E8E-484B-99BD-1122F28445AE}"/>
                </a:ext>
              </a:extLst>
            </p:cNvPr>
            <p:cNvSpPr txBox="1"/>
            <p:nvPr/>
          </p:nvSpPr>
          <p:spPr>
            <a:xfrm>
              <a:off x="7626441" y="5940227"/>
              <a:ext cx="1205863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change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27">
              <a:extLst>
                <a:ext uri="{FF2B5EF4-FFF2-40B4-BE49-F238E27FC236}">
                  <a16:creationId xmlns:a16="http://schemas.microsoft.com/office/drawing/2014/main" id="{39EC9FFE-373D-416D-850A-FC0CDBE08C2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8627649" y="5644894"/>
              <a:ext cx="0" cy="28800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17"/>
          <p:cNvSpPr txBox="1">
            <a:spLocks noChangeArrowheads="1"/>
          </p:cNvSpPr>
          <p:nvPr/>
        </p:nvSpPr>
        <p:spPr bwMode="auto">
          <a:xfrm>
            <a:off x="1444216" y="1124263"/>
            <a:ext cx="9303568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2000" dirty="0"/>
              <a:t>Shift Register with Inverted Feedback  </a:t>
            </a:r>
            <a:r>
              <a:rPr lang="en-US" altLang="ko-KR" sz="2000" dirty="0">
                <a:sym typeface="Wingdings" pitchFamily="2" charset="2"/>
              </a:rPr>
              <a:t> </a:t>
            </a:r>
            <a:r>
              <a:rPr lang="en-US" altLang="ko-KR" sz="2000" b="1" i="1" dirty="0">
                <a:solidFill>
                  <a:srgbClr val="3333FF"/>
                </a:solidFill>
                <a:latin typeface="Times New Roman" pitchFamily="18" charset="0"/>
                <a:sym typeface="Wingdings" pitchFamily="2" charset="2"/>
              </a:rPr>
              <a:t>Johnson Counter, Twisted Ring Counter</a:t>
            </a:r>
            <a:endParaRPr lang="en-US" altLang="ko-KR" sz="2000" b="1" i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3557" name="Text Box 22"/>
          <p:cNvSpPr txBox="1">
            <a:spLocks noChangeArrowheads="1"/>
          </p:cNvSpPr>
          <p:nvPr/>
        </p:nvSpPr>
        <p:spPr bwMode="auto">
          <a:xfrm>
            <a:off x="2625725" y="5013176"/>
            <a:ext cx="2362200" cy="366713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/>
              <a:t>A 3-bit shift register</a:t>
            </a:r>
          </a:p>
        </p:txBody>
      </p:sp>
      <p:sp>
        <p:nvSpPr>
          <p:cNvPr id="23558" name="Text Box 23"/>
          <p:cNvSpPr txBox="1">
            <a:spLocks noChangeArrowheads="1"/>
          </p:cNvSpPr>
          <p:nvPr/>
        </p:nvSpPr>
        <p:spPr bwMode="auto">
          <a:xfrm>
            <a:off x="8400256" y="5013176"/>
            <a:ext cx="2120900" cy="366713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/>
              <a:t>Successive states</a:t>
            </a:r>
          </a:p>
        </p:txBody>
      </p:sp>
      <p:sp>
        <p:nvSpPr>
          <p:cNvPr id="23559" name="Text Box 24"/>
          <p:cNvSpPr txBox="1">
            <a:spLocks noChangeArrowheads="1"/>
          </p:cNvSpPr>
          <p:nvPr/>
        </p:nvSpPr>
        <p:spPr bwMode="auto">
          <a:xfrm>
            <a:off x="7156449" y="1772816"/>
            <a:ext cx="2162176" cy="36933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/>
              <a:t>Initial states = 000</a:t>
            </a:r>
          </a:p>
        </p:txBody>
      </p:sp>
      <p:sp>
        <p:nvSpPr>
          <p:cNvPr id="23560" name="Text Box 25"/>
          <p:cNvSpPr txBox="1">
            <a:spLocks noChangeArrowheads="1"/>
          </p:cNvSpPr>
          <p:nvPr/>
        </p:nvSpPr>
        <p:spPr bwMode="auto">
          <a:xfrm>
            <a:off x="9696400" y="1772816"/>
            <a:ext cx="2092005" cy="36933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/>
              <a:t>Initial states = 010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72D643F-6CD0-417E-986D-34FC147BD66E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992313" y="116632"/>
            <a:ext cx="8229600" cy="713631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Shift Registers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294804D-61FA-48D5-9ED6-D467A2DBE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95" y="2142148"/>
            <a:ext cx="5608789" cy="2388928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C8BCB1AE-E0F6-42C7-A759-23DD1B6B4676}"/>
              </a:ext>
            </a:extLst>
          </p:cNvPr>
          <p:cNvGrpSpPr/>
          <p:nvPr/>
        </p:nvGrpSpPr>
        <p:grpSpPr>
          <a:xfrm>
            <a:off x="6526486" y="2264257"/>
            <a:ext cx="4394049" cy="2652142"/>
            <a:chOff x="6526486" y="2638277"/>
            <a:chExt cx="4394049" cy="2652142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E96E8BB-EAC4-46C0-A537-A901F1EB3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6486" y="2638277"/>
              <a:ext cx="4230812" cy="2388928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22156454-B8EF-4289-827D-6FBCB34176D5}"/>
                </a:ext>
              </a:extLst>
            </p:cNvPr>
            <p:cNvSpPr/>
            <p:nvPr/>
          </p:nvSpPr>
          <p:spPr>
            <a:xfrm>
              <a:off x="8963054" y="4763990"/>
              <a:ext cx="1957481" cy="526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육각형 2">
            <a:extLst>
              <a:ext uri="{FF2B5EF4-FFF2-40B4-BE49-F238E27FC236}">
                <a16:creationId xmlns:a16="http://schemas.microsoft.com/office/drawing/2014/main" id="{39C04244-381B-40B9-966F-1A8864B47251}"/>
              </a:ext>
            </a:extLst>
          </p:cNvPr>
          <p:cNvSpPr/>
          <p:nvPr/>
        </p:nvSpPr>
        <p:spPr>
          <a:xfrm>
            <a:off x="11352584" y="6093296"/>
            <a:ext cx="648072" cy="57606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228D2BF0-1667-42E4-83E3-745F2D6E4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749" y="2659416"/>
            <a:ext cx="4714875" cy="152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marL="0" marR="0" lvl="0" indent="0" algn="ctr" defTabSz="51435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25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Part</a:t>
            </a:r>
            <a:r>
              <a:rPr kumimoji="1" lang="ko-KR" altLang="en-US" sz="225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 </a:t>
            </a:r>
            <a:r>
              <a:rPr kumimoji="1" lang="en-US" altLang="ko-KR" sz="225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2</a:t>
            </a:r>
            <a:br>
              <a:rPr kumimoji="1" lang="en-US" altLang="ko-KR" sz="2250" b="0" i="0" u="none" strike="noStrike" kern="1200" cap="none" spc="0" normalizeH="0" baseline="0" noProof="0" dirty="0">
                <a:ln>
                  <a:noFill/>
                </a:ln>
                <a:solidFill>
                  <a:srgbClr val="EC8C00"/>
                </a:solidFill>
                <a:effectLst/>
                <a:uLnTx/>
                <a:uFillTx/>
                <a:latin typeface="Arial Narrow" pitchFamily="34" charset="0"/>
                <a:ea typeface="굴림" pitchFamily="50" charset="-127"/>
                <a:cs typeface="+mn-cs"/>
              </a:rPr>
            </a:br>
            <a:br>
              <a:rPr kumimoji="1" lang="en-US" altLang="ko-KR" sz="2250" b="0" i="0" u="none" strike="noStrike" kern="1200" cap="none" spc="0" normalizeH="0" baseline="0" noProof="0" dirty="0">
                <a:ln>
                  <a:noFill/>
                </a:ln>
                <a:solidFill>
                  <a:srgbClr val="EC8C00"/>
                </a:solidFill>
                <a:effectLst/>
                <a:uLnTx/>
                <a:uFillTx/>
                <a:latin typeface="Arial Narrow" pitchFamily="34" charset="0"/>
                <a:ea typeface="굴림" pitchFamily="50" charset="-127"/>
                <a:cs typeface="+mn-cs"/>
              </a:rPr>
            </a:br>
            <a:r>
              <a:rPr kumimoji="1" lang="en-US" altLang="ko-KR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Counters</a:t>
            </a:r>
            <a:endParaRPr kumimoji="1" lang="en-US" altLang="ko-KR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305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4624"/>
            <a:ext cx="8229600" cy="792088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Design of Binary Counters</a:t>
            </a:r>
          </a:p>
        </p:txBody>
      </p:sp>
      <p:sp>
        <p:nvSpPr>
          <p:cNvPr id="24579" name="Text Box 15"/>
          <p:cNvSpPr txBox="1">
            <a:spLocks noChangeArrowheads="1"/>
          </p:cNvSpPr>
          <p:nvPr/>
        </p:nvSpPr>
        <p:spPr bwMode="auto">
          <a:xfrm>
            <a:off x="1847528" y="1916114"/>
            <a:ext cx="8712967" cy="252992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altLang="ko-KR" sz="2400" u="sng" dirty="0"/>
              <a:t>Counter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ko-KR" sz="2400" dirty="0"/>
              <a:t> </a:t>
            </a:r>
            <a:r>
              <a:rPr lang="en-US" altLang="ko-KR" sz="2400" i="1" dirty="0">
                <a:solidFill>
                  <a:srgbClr val="3333FF"/>
                </a:solidFill>
                <a:latin typeface="Times New Roman" pitchFamily="18" charset="0"/>
              </a:rPr>
              <a:t>Synchronous</a:t>
            </a:r>
            <a:r>
              <a:rPr lang="en-US" altLang="ko-KR" sz="2400" i="1" dirty="0">
                <a:latin typeface="Times New Roman" pitchFamily="18" charset="0"/>
              </a:rPr>
              <a:t> counter</a:t>
            </a:r>
          </a:p>
          <a:p>
            <a:pPr lvl="1" eaLnBrk="1" hangingPunct="1">
              <a:spcBef>
                <a:spcPct val="40000"/>
              </a:spcBef>
              <a:buFont typeface="Wingdings" pitchFamily="2" charset="2"/>
              <a:buChar char="ü"/>
            </a:pPr>
            <a:r>
              <a:rPr lang="en-US" altLang="ko-KR" sz="2400" dirty="0"/>
              <a:t> State changes occur simultaneously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ko-KR" sz="2400" dirty="0"/>
              <a:t> </a:t>
            </a:r>
            <a:r>
              <a:rPr lang="en-US" altLang="ko-KR" sz="2400" i="1" dirty="0">
                <a:solidFill>
                  <a:srgbClr val="3333FF"/>
                </a:solidFill>
                <a:latin typeface="Times New Roman" pitchFamily="18" charset="0"/>
              </a:rPr>
              <a:t>Asynchronous</a:t>
            </a:r>
            <a:r>
              <a:rPr lang="en-US" altLang="ko-KR" sz="2400" i="1" dirty="0">
                <a:latin typeface="Times New Roman" pitchFamily="18" charset="0"/>
              </a:rPr>
              <a:t> counter</a:t>
            </a:r>
            <a:r>
              <a:rPr lang="en-US" altLang="ko-KR" sz="2400" dirty="0"/>
              <a:t> (</a:t>
            </a:r>
            <a:r>
              <a:rPr lang="en-US" altLang="ko-KR" sz="2400" i="1" dirty="0">
                <a:latin typeface="Times New Roman" pitchFamily="18" charset="0"/>
              </a:rPr>
              <a:t>Ripple counter</a:t>
            </a:r>
            <a:r>
              <a:rPr lang="en-US" altLang="ko-KR" sz="2400" dirty="0"/>
              <a:t>)</a:t>
            </a:r>
          </a:p>
          <a:p>
            <a:pPr lvl="1" eaLnBrk="1" hangingPunct="1">
              <a:spcBef>
                <a:spcPct val="40000"/>
              </a:spcBef>
              <a:buFont typeface="Wingdings" pitchFamily="2" charset="2"/>
              <a:buChar char="ü"/>
            </a:pPr>
            <a:r>
              <a:rPr lang="en-US" altLang="ko-KR" sz="2400" dirty="0"/>
              <a:t> One flip-flop triggers the next flip-flop in line</a:t>
            </a:r>
            <a:endParaRPr lang="en-US" altLang="ko-KR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4624"/>
            <a:ext cx="8229600" cy="792088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Design of Binary Counters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EDF611-6732-4902-B48E-2190FD0B44AD}"/>
              </a:ext>
            </a:extLst>
          </p:cNvPr>
          <p:cNvSpPr txBox="1"/>
          <p:nvPr/>
        </p:nvSpPr>
        <p:spPr>
          <a:xfrm>
            <a:off x="983432" y="1633400"/>
            <a:ext cx="4288353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3333FF"/>
                </a:solidFill>
              </a:rPr>
              <a:t>Asynchronous</a:t>
            </a:r>
            <a:r>
              <a:rPr lang="en-US" altLang="ko-KR" dirty="0"/>
              <a:t> Counter (Ripple Counter)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B538634-056D-487C-88C0-C9ED19AD1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420888"/>
            <a:ext cx="4720401" cy="29733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7DCA4D-DDD8-4746-8825-B9AD708A327C}"/>
              </a:ext>
            </a:extLst>
          </p:cNvPr>
          <p:cNvSpPr txBox="1"/>
          <p:nvPr/>
        </p:nvSpPr>
        <p:spPr>
          <a:xfrm>
            <a:off x="6920215" y="1616443"/>
            <a:ext cx="2416046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3333FF"/>
                </a:solidFill>
              </a:rPr>
              <a:t>Synchronous</a:t>
            </a:r>
            <a:r>
              <a:rPr lang="en-US" altLang="ko-KR" dirty="0"/>
              <a:t> Counter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AD7D54B-E7FD-48A8-8C3D-B970A1B3D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2587703"/>
            <a:ext cx="4843902" cy="2284523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13217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79376" y="1076475"/>
            <a:ext cx="7315200" cy="396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92D05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A </a:t>
            </a:r>
            <a:r>
              <a:rPr lang="en-US" altLang="ko-KR" sz="2000" dirty="0">
                <a:solidFill>
                  <a:srgbClr val="3333FF"/>
                </a:solidFill>
              </a:rPr>
              <a:t>binary counter </a:t>
            </a:r>
            <a:r>
              <a:rPr lang="en-US" altLang="ko-KR" sz="2000" dirty="0"/>
              <a:t>using </a:t>
            </a:r>
            <a:r>
              <a:rPr lang="en-US" altLang="ko-KR" sz="2000" dirty="0">
                <a:solidFill>
                  <a:srgbClr val="3333FF"/>
                </a:solidFill>
              </a:rPr>
              <a:t>three</a:t>
            </a:r>
            <a:r>
              <a:rPr lang="en-US" altLang="ko-KR" sz="2000" dirty="0"/>
              <a:t> </a:t>
            </a:r>
            <a:r>
              <a:rPr lang="en-US" altLang="ko-KR" sz="2000" dirty="0">
                <a:solidFill>
                  <a:srgbClr val="3333FF"/>
                </a:solidFill>
              </a:rPr>
              <a:t>T </a:t>
            </a:r>
            <a:r>
              <a:rPr lang="en-US" altLang="ko-KR" sz="2000" dirty="0"/>
              <a:t>F/F to </a:t>
            </a:r>
            <a:r>
              <a:rPr lang="en-US" altLang="ko-KR" sz="2000" dirty="0">
                <a:solidFill>
                  <a:srgbClr val="3333FF"/>
                </a:solidFill>
              </a:rPr>
              <a:t>count clock pulses 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27448" y="1508274"/>
            <a:ext cx="8928917" cy="369332"/>
          </a:xfrm>
          <a:prstGeom prst="rect">
            <a:avLst/>
          </a:prstGeom>
          <a:noFill/>
          <a:ln>
            <a:solidFill>
              <a:srgbClr val="92D05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/>
              <a:t>Design of a 3-bit Synchronous Binary Counter by Inspection of </a:t>
            </a:r>
            <a:r>
              <a:rPr lang="en-US" altLang="ko-KR">
                <a:solidFill>
                  <a:srgbClr val="3333FF"/>
                </a:solidFill>
              </a:rPr>
              <a:t>Counting Sequence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23392" y="2836120"/>
            <a:ext cx="1440160" cy="3477875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2000" b="1" i="1" dirty="0">
                <a:solidFill>
                  <a:srgbClr val="3333FF"/>
                </a:solidFill>
                <a:latin typeface="Consolas" panose="020B0609020204030204" pitchFamily="49" charset="0"/>
              </a:rPr>
              <a:t>C  B  A</a:t>
            </a:r>
            <a:r>
              <a:rPr lang="en-US" altLang="ko-KR" sz="2000" i="1" dirty="0">
                <a:latin typeface="Consolas" panose="020B0609020204030204" pitchFamily="49" charset="0"/>
              </a:rPr>
              <a:t> </a:t>
            </a:r>
          </a:p>
          <a:p>
            <a:pPr algn="ctr" eaLnBrk="1" hangingPunct="1"/>
            <a:r>
              <a:rPr lang="en-US" altLang="ko-KR" sz="2000" dirty="0">
                <a:latin typeface="Consolas" panose="020B0609020204030204" pitchFamily="49" charset="0"/>
              </a:rPr>
              <a:t>0  0  0</a:t>
            </a:r>
          </a:p>
          <a:p>
            <a:pPr algn="ctr" eaLnBrk="1" hangingPunct="1"/>
            <a:r>
              <a:rPr lang="en-US" altLang="ko-KR" sz="2000" dirty="0">
                <a:latin typeface="Consolas" panose="020B0609020204030204" pitchFamily="49" charset="0"/>
                <a:sym typeface="Wingdings" pitchFamily="2" charset="2"/>
              </a:rPr>
              <a:t>0  0  1</a:t>
            </a:r>
          </a:p>
          <a:p>
            <a:pPr algn="ctr" eaLnBrk="1" hangingPunct="1"/>
            <a:r>
              <a:rPr lang="en-US" altLang="ko-KR" sz="2000" dirty="0">
                <a:latin typeface="Consolas" panose="020B0609020204030204" pitchFamily="49" charset="0"/>
                <a:sym typeface="Wingdings" pitchFamily="2" charset="2"/>
              </a:rPr>
              <a:t>0  1  0</a:t>
            </a:r>
          </a:p>
          <a:p>
            <a:pPr algn="ctr" eaLnBrk="1" hangingPunct="1"/>
            <a:r>
              <a:rPr lang="en-US" altLang="ko-KR" sz="2000" dirty="0">
                <a:latin typeface="Consolas" panose="020B0609020204030204" pitchFamily="49" charset="0"/>
                <a:sym typeface="Wingdings" pitchFamily="2" charset="2"/>
              </a:rPr>
              <a:t>0  1  1</a:t>
            </a:r>
          </a:p>
          <a:p>
            <a:pPr algn="ctr" eaLnBrk="1" hangingPunct="1"/>
            <a:r>
              <a:rPr lang="en-US" altLang="ko-KR" sz="2000" dirty="0">
                <a:latin typeface="Consolas" panose="020B0609020204030204" pitchFamily="49" charset="0"/>
                <a:sym typeface="Wingdings" pitchFamily="2" charset="2"/>
              </a:rPr>
              <a:t>1  0  0</a:t>
            </a:r>
          </a:p>
          <a:p>
            <a:pPr algn="ctr" eaLnBrk="1" hangingPunct="1"/>
            <a:r>
              <a:rPr lang="en-US" altLang="ko-KR" sz="2000" dirty="0">
                <a:latin typeface="Consolas" panose="020B0609020204030204" pitchFamily="49" charset="0"/>
                <a:sym typeface="Wingdings" pitchFamily="2" charset="2"/>
              </a:rPr>
              <a:t>1  0  1</a:t>
            </a:r>
          </a:p>
          <a:p>
            <a:pPr algn="ctr" eaLnBrk="1" hangingPunct="1"/>
            <a:r>
              <a:rPr lang="en-US" altLang="ko-KR" sz="2000" dirty="0">
                <a:latin typeface="Consolas" panose="020B0609020204030204" pitchFamily="49" charset="0"/>
                <a:sym typeface="Wingdings" pitchFamily="2" charset="2"/>
              </a:rPr>
              <a:t>1  1  0</a:t>
            </a:r>
          </a:p>
          <a:p>
            <a:pPr algn="ctr" eaLnBrk="1" hangingPunct="1"/>
            <a:r>
              <a:rPr lang="en-US" altLang="ko-KR" sz="2000" dirty="0">
                <a:latin typeface="Consolas" panose="020B0609020204030204" pitchFamily="49" charset="0"/>
                <a:sym typeface="Wingdings" pitchFamily="2" charset="2"/>
              </a:rPr>
              <a:t>1  1  1</a:t>
            </a:r>
          </a:p>
          <a:p>
            <a:pPr algn="ctr" eaLnBrk="1" hangingPunct="1"/>
            <a:r>
              <a:rPr lang="en-US" altLang="ko-KR" sz="2000" dirty="0">
                <a:latin typeface="Consolas" panose="020B0609020204030204" pitchFamily="49" charset="0"/>
                <a:sym typeface="Wingdings" pitchFamily="2" charset="2"/>
              </a:rPr>
              <a:t>0  0  0</a:t>
            </a:r>
          </a:p>
          <a:p>
            <a:pPr algn="ctr" eaLnBrk="1" hangingPunct="1"/>
            <a:r>
              <a:rPr lang="en-US" altLang="ko-KR" sz="2000" dirty="0">
                <a:latin typeface="Consolas" panose="020B0609020204030204" pitchFamily="49" charset="0"/>
                <a:sym typeface="Wingdings" pitchFamily="2" charset="2"/>
              </a:rPr>
              <a:t> …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623392" y="2132856"/>
            <a:ext cx="1440160" cy="707886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2000"/>
              <a:t>Counting </a:t>
            </a:r>
          </a:p>
          <a:p>
            <a:pPr algn="ctr" eaLnBrk="1" hangingPunct="1"/>
            <a:r>
              <a:rPr lang="en-US" altLang="ko-KR" sz="2000"/>
              <a:t>Sequence</a:t>
            </a: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2639616" y="2132856"/>
            <a:ext cx="5184775" cy="40011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dirty="0"/>
              <a:t>To determine the flip-flop inputs – </a:t>
            </a:r>
            <a:r>
              <a:rPr lang="en-US" altLang="ko-KR" sz="2000" i="1" dirty="0">
                <a:solidFill>
                  <a:srgbClr val="3333FF"/>
                </a:solidFill>
                <a:latin typeface="Times New Roman" pitchFamily="18" charset="0"/>
              </a:rPr>
              <a:t>T</a:t>
            </a:r>
            <a:r>
              <a:rPr lang="en-US" altLang="ko-KR" sz="2000" i="1" baseline="-25000" dirty="0">
                <a:solidFill>
                  <a:srgbClr val="3333FF"/>
                </a:solidFill>
                <a:latin typeface="Times New Roman" pitchFamily="18" charset="0"/>
              </a:rPr>
              <a:t>A</a:t>
            </a:r>
            <a:r>
              <a:rPr lang="en-US" altLang="ko-KR" sz="2000" i="1" dirty="0">
                <a:solidFill>
                  <a:srgbClr val="3333FF"/>
                </a:solidFill>
                <a:latin typeface="Times New Roman" pitchFamily="18" charset="0"/>
              </a:rPr>
              <a:t>, T</a:t>
            </a:r>
            <a:r>
              <a:rPr lang="en-US" altLang="ko-KR" sz="2000" i="1" baseline="-25000" dirty="0">
                <a:solidFill>
                  <a:srgbClr val="3333FF"/>
                </a:solidFill>
                <a:latin typeface="Times New Roman" pitchFamily="18" charset="0"/>
              </a:rPr>
              <a:t>B</a:t>
            </a:r>
            <a:r>
              <a:rPr lang="en-US" altLang="ko-KR" sz="2000" i="1" dirty="0">
                <a:solidFill>
                  <a:srgbClr val="3333FF"/>
                </a:solidFill>
                <a:latin typeface="Times New Roman" pitchFamily="18" charset="0"/>
              </a:rPr>
              <a:t>, T</a:t>
            </a:r>
            <a:r>
              <a:rPr lang="en-US" altLang="ko-KR" sz="2000" i="1" baseline="-25000" dirty="0">
                <a:solidFill>
                  <a:srgbClr val="3333FF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2639616" y="2845197"/>
            <a:ext cx="5184775" cy="400110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b="1" i="1">
                <a:solidFill>
                  <a:srgbClr val="3333FF"/>
                </a:solidFill>
                <a:latin typeface="Courier New" pitchFamily="49" charset="0"/>
              </a:rPr>
              <a:t>A</a:t>
            </a:r>
            <a:r>
              <a:rPr lang="en-US" altLang="ko-KR" sz="2000"/>
              <a:t> changes state for every clock input</a:t>
            </a:r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2639616" y="3965292"/>
            <a:ext cx="5184775" cy="400110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b="1" i="1">
                <a:solidFill>
                  <a:srgbClr val="3333FF"/>
                </a:solidFill>
                <a:latin typeface="Courier New" pitchFamily="49" charset="0"/>
              </a:rPr>
              <a:t>B</a:t>
            </a:r>
            <a:r>
              <a:rPr lang="en-US" altLang="ko-KR" sz="2000"/>
              <a:t> changes state if </a:t>
            </a:r>
            <a:r>
              <a:rPr lang="en-US" altLang="ko-KR" sz="2000" b="1" i="1">
                <a:solidFill>
                  <a:srgbClr val="3333FF"/>
                </a:solidFill>
                <a:latin typeface="Courier New" pitchFamily="49" charset="0"/>
              </a:rPr>
              <a:t>A</a:t>
            </a:r>
            <a:r>
              <a:rPr lang="en-US" altLang="ko-KR" sz="2000"/>
              <a:t> = 1</a:t>
            </a:r>
          </a:p>
        </p:txBody>
      </p:sp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2639616" y="5117370"/>
            <a:ext cx="5184775" cy="400110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b="1" i="1">
                <a:solidFill>
                  <a:srgbClr val="3333FF"/>
                </a:solidFill>
                <a:latin typeface="Courier New" pitchFamily="49" charset="0"/>
              </a:rPr>
              <a:t>C</a:t>
            </a:r>
            <a:r>
              <a:rPr lang="en-US" altLang="ko-KR" sz="2000"/>
              <a:t> changes state if </a:t>
            </a:r>
            <a:r>
              <a:rPr lang="en-US" altLang="ko-KR" sz="2000" b="1" i="1">
                <a:solidFill>
                  <a:srgbClr val="3333FF"/>
                </a:solidFill>
                <a:latin typeface="Courier New" pitchFamily="49" charset="0"/>
              </a:rPr>
              <a:t>A</a:t>
            </a:r>
            <a:r>
              <a:rPr lang="en-US" altLang="ko-KR" sz="2000"/>
              <a:t> = 1 and </a:t>
            </a:r>
            <a:r>
              <a:rPr lang="en-US" altLang="ko-KR" sz="2000" b="1" i="1">
                <a:solidFill>
                  <a:srgbClr val="3333FF"/>
                </a:solidFill>
                <a:latin typeface="Courier New" pitchFamily="49" charset="0"/>
              </a:rPr>
              <a:t>B</a:t>
            </a:r>
            <a:r>
              <a:rPr lang="en-US" altLang="ko-KR" sz="2000"/>
              <a:t> = 1</a:t>
            </a:r>
          </a:p>
        </p:txBody>
      </p:sp>
      <p:sp>
        <p:nvSpPr>
          <p:cNvPr id="25611" name="Text Box 14"/>
          <p:cNvSpPr txBox="1">
            <a:spLocks noChangeArrowheads="1"/>
          </p:cNvSpPr>
          <p:nvPr/>
        </p:nvSpPr>
        <p:spPr bwMode="auto">
          <a:xfrm>
            <a:off x="3215878" y="5549170"/>
            <a:ext cx="4608512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>
                <a:cs typeface="Arial" charset="0"/>
              </a:rPr>
              <a:t>→</a:t>
            </a:r>
            <a:r>
              <a:rPr lang="en-US" altLang="ko-KR" sz="2000" i="1">
                <a:latin typeface="Times New Roman" pitchFamily="18" charset="0"/>
              </a:rPr>
              <a:t> T</a:t>
            </a:r>
            <a:r>
              <a:rPr lang="en-US" altLang="ko-KR" sz="2000" i="1" baseline="-25000">
                <a:latin typeface="Times New Roman" pitchFamily="18" charset="0"/>
              </a:rPr>
              <a:t>C </a:t>
            </a:r>
            <a:r>
              <a:rPr lang="en-US" altLang="ko-KR" sz="2000"/>
              <a:t>= </a:t>
            </a:r>
            <a:r>
              <a:rPr lang="en-US" altLang="ko-KR" sz="2000" b="1" i="1">
                <a:solidFill>
                  <a:srgbClr val="3333FF"/>
                </a:solidFill>
                <a:latin typeface="Courier New" pitchFamily="49" charset="0"/>
              </a:rPr>
              <a:t>A</a:t>
            </a:r>
            <a:r>
              <a:rPr lang="en-US" altLang="ko-KR" sz="2000" i="1"/>
              <a:t> </a:t>
            </a:r>
            <a:r>
              <a:rPr lang="en-US" altLang="ko-KR" sz="2000"/>
              <a:t>AND</a:t>
            </a:r>
            <a:r>
              <a:rPr lang="en-US" altLang="ko-KR" sz="2000" i="1"/>
              <a:t> </a:t>
            </a:r>
            <a:r>
              <a:rPr lang="en-US" altLang="ko-KR" sz="2000" b="1" i="1">
                <a:solidFill>
                  <a:srgbClr val="3333FF"/>
                </a:solidFill>
                <a:latin typeface="Courier New" pitchFamily="49" charset="0"/>
              </a:rPr>
              <a:t>B</a:t>
            </a:r>
          </a:p>
        </p:txBody>
      </p:sp>
      <p:sp>
        <p:nvSpPr>
          <p:cNvPr id="25612" name="Text Box 15"/>
          <p:cNvSpPr txBox="1">
            <a:spLocks noChangeArrowheads="1"/>
          </p:cNvSpPr>
          <p:nvPr/>
        </p:nvSpPr>
        <p:spPr bwMode="auto">
          <a:xfrm>
            <a:off x="3215878" y="3278584"/>
            <a:ext cx="4608512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>
                <a:cs typeface="Arial" charset="0"/>
              </a:rPr>
              <a:t>→ </a:t>
            </a:r>
            <a:r>
              <a:rPr lang="en-US" altLang="ko-KR" sz="2000" i="1">
                <a:latin typeface="Times New Roman" pitchFamily="18" charset="0"/>
              </a:rPr>
              <a:t>T</a:t>
            </a:r>
            <a:r>
              <a:rPr lang="en-US" altLang="ko-KR" sz="2000" i="1" baseline="-25000">
                <a:latin typeface="Times New Roman" pitchFamily="18" charset="0"/>
              </a:rPr>
              <a:t>A </a:t>
            </a:r>
            <a:r>
              <a:rPr lang="en-US" altLang="ko-KR" sz="2000"/>
              <a:t>= 1</a:t>
            </a:r>
          </a:p>
        </p:txBody>
      </p:sp>
      <p:sp>
        <p:nvSpPr>
          <p:cNvPr id="25613" name="Text Box 16"/>
          <p:cNvSpPr txBox="1">
            <a:spLocks noChangeArrowheads="1"/>
          </p:cNvSpPr>
          <p:nvPr/>
        </p:nvSpPr>
        <p:spPr bwMode="auto">
          <a:xfrm>
            <a:off x="3215878" y="4403442"/>
            <a:ext cx="4608512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>
                <a:cs typeface="Arial" charset="0"/>
              </a:rPr>
              <a:t>→ </a:t>
            </a:r>
            <a:r>
              <a:rPr lang="en-US" altLang="ko-KR" sz="2000" i="1">
                <a:latin typeface="Times New Roman" pitchFamily="18" charset="0"/>
              </a:rPr>
              <a:t>T</a:t>
            </a:r>
            <a:r>
              <a:rPr lang="en-US" altLang="ko-KR" sz="2000" i="1" baseline="-25000">
                <a:latin typeface="Times New Roman" pitchFamily="18" charset="0"/>
              </a:rPr>
              <a:t>B </a:t>
            </a:r>
            <a:r>
              <a:rPr lang="en-US" altLang="ko-KR" sz="2000"/>
              <a:t>= </a:t>
            </a:r>
            <a:r>
              <a:rPr lang="en-US" altLang="ko-KR" sz="2000" b="1" i="1">
                <a:solidFill>
                  <a:srgbClr val="3333FF"/>
                </a:solidFill>
                <a:latin typeface="Courier New" pitchFamily="49" charset="0"/>
              </a:rPr>
              <a:t>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D8C44869-852B-4B0C-B483-3B0A8B42A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4624"/>
            <a:ext cx="8229600" cy="792088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Design of Binary Counters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168E013-3F4F-4DA5-BBCD-43B4443742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19" y="2348880"/>
            <a:ext cx="3940480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32265B1B-F93F-4F38-85E5-0387B090D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2096992"/>
            <a:ext cx="9236809" cy="4356343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51384" y="1052736"/>
            <a:ext cx="811401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A binary counter using three </a:t>
            </a:r>
            <a:r>
              <a:rPr lang="en-US" altLang="ko-KR" sz="2000" dirty="0">
                <a:solidFill>
                  <a:srgbClr val="3333FF"/>
                </a:solidFill>
              </a:rPr>
              <a:t>T F/F</a:t>
            </a:r>
            <a:r>
              <a:rPr lang="en-US" altLang="ko-KR" sz="2000" dirty="0"/>
              <a:t> to count clock pulses </a:t>
            </a:r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2135560" y="5877272"/>
            <a:ext cx="1727200" cy="3667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i="1">
                <a:latin typeface="Times New Roman" pitchFamily="18" charset="0"/>
              </a:rPr>
              <a:t>T</a:t>
            </a:r>
            <a:r>
              <a:rPr lang="en-US" altLang="ko-KR" i="1" baseline="-25000">
                <a:latin typeface="Times New Roman" pitchFamily="18" charset="0"/>
              </a:rPr>
              <a:t>C </a:t>
            </a:r>
            <a:r>
              <a:rPr lang="en-US" altLang="ko-KR"/>
              <a:t>= </a:t>
            </a:r>
            <a:r>
              <a:rPr lang="en-US" altLang="ko-KR" i="1">
                <a:latin typeface="Times New Roman" pitchFamily="18" charset="0"/>
              </a:rPr>
              <a:t>A</a:t>
            </a:r>
            <a:r>
              <a:rPr lang="en-US" altLang="ko-KR" i="1"/>
              <a:t> </a:t>
            </a:r>
            <a:r>
              <a:rPr lang="en-US" altLang="ko-KR"/>
              <a:t>AND</a:t>
            </a:r>
            <a:r>
              <a:rPr lang="en-US" altLang="ko-KR" i="1"/>
              <a:t> </a:t>
            </a:r>
            <a:r>
              <a:rPr lang="en-US" altLang="ko-KR" i="1">
                <a:latin typeface="Times New Roman" pitchFamily="18" charset="0"/>
              </a:rPr>
              <a:t>B</a:t>
            </a:r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8256240" y="4797152"/>
            <a:ext cx="792162" cy="3667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i="1">
                <a:latin typeface="Times New Roman" pitchFamily="18" charset="0"/>
              </a:rPr>
              <a:t>T</a:t>
            </a:r>
            <a:r>
              <a:rPr lang="en-US" altLang="ko-KR" i="1" baseline="-25000">
                <a:latin typeface="Times New Roman" pitchFamily="18" charset="0"/>
              </a:rPr>
              <a:t>A </a:t>
            </a:r>
            <a:r>
              <a:rPr lang="en-US" altLang="ko-KR"/>
              <a:t>= 1</a:t>
            </a:r>
          </a:p>
        </p:txBody>
      </p: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5555456" y="4541044"/>
            <a:ext cx="1081088" cy="3667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i="1">
                <a:latin typeface="Times New Roman" pitchFamily="18" charset="0"/>
              </a:rPr>
              <a:t>T</a:t>
            </a:r>
            <a:r>
              <a:rPr lang="en-US" altLang="ko-KR" i="1" baseline="-25000">
                <a:latin typeface="Times New Roman" pitchFamily="18" charset="0"/>
              </a:rPr>
              <a:t>B </a:t>
            </a:r>
            <a:r>
              <a:rPr lang="en-US" altLang="ko-KR"/>
              <a:t>= </a:t>
            </a:r>
            <a:r>
              <a:rPr lang="en-US" altLang="ko-KR" i="1">
                <a:latin typeface="Times New Roman" pitchFamily="18" charset="0"/>
              </a:rPr>
              <a:t>A</a:t>
            </a:r>
          </a:p>
        </p:txBody>
      </p:sp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1199456" y="1484784"/>
            <a:ext cx="8784902" cy="369332"/>
          </a:xfrm>
          <a:prstGeom prst="rect">
            <a:avLst/>
          </a:prstGeom>
          <a:noFill/>
          <a:ln>
            <a:solidFill>
              <a:srgbClr val="92D05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/>
              <a:t>Design of a 3-bit Synchronous Binary Counter by Inspection of </a:t>
            </a:r>
            <a:r>
              <a:rPr lang="en-US" altLang="ko-KR">
                <a:solidFill>
                  <a:srgbClr val="3333FF"/>
                </a:solidFill>
              </a:rPr>
              <a:t>Counting Sequence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48D6A03-1285-4B76-8780-22243465A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4624"/>
            <a:ext cx="8229600" cy="792088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Design of Binary Counters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62"/>
          <p:cNvSpPr txBox="1">
            <a:spLocks noChangeArrowheads="1"/>
          </p:cNvSpPr>
          <p:nvPr/>
        </p:nvSpPr>
        <p:spPr bwMode="auto">
          <a:xfrm>
            <a:off x="1814673" y="2312045"/>
            <a:ext cx="5040312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>
                <a:solidFill>
                  <a:srgbClr val="3333FF"/>
                </a:solidFill>
              </a:rPr>
              <a:t>State Table</a:t>
            </a:r>
            <a:r>
              <a:rPr lang="en-US" altLang="ko-KR" sz="2000" dirty="0"/>
              <a:t> for 3-bit Binary Counter</a:t>
            </a:r>
          </a:p>
        </p:txBody>
      </p:sp>
      <p:sp>
        <p:nvSpPr>
          <p:cNvPr id="27652" name="Text Box 71"/>
          <p:cNvSpPr txBox="1">
            <a:spLocks noChangeArrowheads="1"/>
          </p:cNvSpPr>
          <p:nvPr/>
        </p:nvSpPr>
        <p:spPr bwMode="auto">
          <a:xfrm>
            <a:off x="1272430" y="1519957"/>
            <a:ext cx="813593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Design of a 3-bit Synchronous Binary Counter by Using a </a:t>
            </a:r>
            <a:r>
              <a:rPr lang="en-US" altLang="ko-KR" sz="2000" b="1" i="1" dirty="0">
                <a:solidFill>
                  <a:srgbClr val="3333FF"/>
                </a:solidFill>
                <a:latin typeface="Times New Roman" pitchFamily="18" charset="0"/>
              </a:rPr>
              <a:t>State Table</a:t>
            </a:r>
          </a:p>
        </p:txBody>
      </p:sp>
      <p:graphicFrame>
        <p:nvGraphicFramePr>
          <p:cNvPr id="77922" name="Group 9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295250"/>
              </p:ext>
            </p:extLst>
          </p:nvPr>
        </p:nvGraphicFramePr>
        <p:xfrm>
          <a:off x="517909" y="2708920"/>
          <a:ext cx="7058024" cy="3744416"/>
        </p:xfrm>
        <a:graphic>
          <a:graphicData uri="http://schemas.openxmlformats.org/drawingml/2006/table">
            <a:tbl>
              <a:tblPr/>
              <a:tblGrid>
                <a:gridCol w="2094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7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Present State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      B      A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Next State          Flip-Flop Inputs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2000" b="0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B</a:t>
                      </a:r>
                      <a:r>
                        <a:rPr kumimoji="1" lang="en-US" altLang="ko-KR" sz="2000" b="0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A</a:t>
                      </a:r>
                      <a:r>
                        <a:rPr kumimoji="1" lang="en-US" altLang="ko-KR" sz="2000" b="0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        T</a:t>
                      </a:r>
                      <a:r>
                        <a:rPr kumimoji="1" lang="en-US" altLang="ko-K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T</a:t>
                      </a:r>
                      <a:r>
                        <a:rPr kumimoji="1" lang="en-US" altLang="ko-K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B</a:t>
                      </a:r>
                      <a:r>
                        <a:rPr kumimoji="1" lang="en-US" altLang="ko-K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T</a:t>
                      </a:r>
                      <a:r>
                        <a:rPr kumimoji="1" lang="en-US" altLang="ko-K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A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7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1      1      1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0       0       1               0     0     1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0       1       0               0     1     1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0       1       1               0     0     1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1       0       0               1     1     1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1       0       1               0     0     1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1       1       0               0     1     1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1       1       1               0     0     1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0       0       0               1     1     1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664" name="Rectangle 99"/>
          <p:cNvSpPr>
            <a:spLocks noChangeArrowheads="1"/>
          </p:cNvSpPr>
          <p:nvPr/>
        </p:nvSpPr>
        <p:spPr bwMode="auto">
          <a:xfrm>
            <a:off x="517909" y="2708920"/>
            <a:ext cx="7058024" cy="792088"/>
          </a:xfrm>
          <a:prstGeom prst="rect">
            <a:avLst/>
          </a:prstGeom>
          <a:solidFill>
            <a:srgbClr val="00FF00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A549C35-0DDF-4723-A791-C31BDF566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4624"/>
            <a:ext cx="8229600" cy="792088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Design of Binary Counters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0ED3383-53F7-456A-8A55-0A5E67EB7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052736"/>
            <a:ext cx="8114016" cy="400110"/>
          </a:xfrm>
          <a:prstGeom prst="rect">
            <a:avLst/>
          </a:prstGeom>
          <a:solidFill>
            <a:srgbClr val="C6B4AA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A binary counter using three </a:t>
            </a:r>
            <a:r>
              <a:rPr lang="en-US" altLang="ko-KR" sz="2000" dirty="0">
                <a:solidFill>
                  <a:srgbClr val="3333FF"/>
                </a:solidFill>
              </a:rPr>
              <a:t>T F/F</a:t>
            </a:r>
            <a:r>
              <a:rPr lang="en-US" altLang="ko-KR" sz="2000" dirty="0"/>
              <a:t> to count clock pulses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A719822-E11B-4075-B4AA-F2B0AA9A9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2348880"/>
            <a:ext cx="4146307" cy="181846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Line 29"/>
          <p:cNvSpPr>
            <a:spLocks noChangeShapeType="1"/>
          </p:cNvSpPr>
          <p:nvPr/>
        </p:nvSpPr>
        <p:spPr bwMode="auto">
          <a:xfrm>
            <a:off x="1127522" y="2780532"/>
            <a:ext cx="0" cy="10715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76" name="Line 35"/>
          <p:cNvSpPr>
            <a:spLocks noChangeShapeType="1"/>
          </p:cNvSpPr>
          <p:nvPr/>
        </p:nvSpPr>
        <p:spPr bwMode="auto">
          <a:xfrm>
            <a:off x="9191625" y="2852738"/>
            <a:ext cx="0" cy="360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77" name="Line 115"/>
          <p:cNvSpPr>
            <a:spLocks noChangeShapeType="1"/>
          </p:cNvSpPr>
          <p:nvPr/>
        </p:nvSpPr>
        <p:spPr bwMode="auto">
          <a:xfrm>
            <a:off x="1811736" y="2780532"/>
            <a:ext cx="13684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78" name="Line 116"/>
          <p:cNvSpPr>
            <a:spLocks noChangeShapeType="1"/>
          </p:cNvSpPr>
          <p:nvPr/>
        </p:nvSpPr>
        <p:spPr bwMode="auto">
          <a:xfrm>
            <a:off x="1127522" y="3852094"/>
            <a:ext cx="0" cy="2349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79" name="Line 117"/>
          <p:cNvSpPr>
            <a:spLocks noChangeShapeType="1"/>
          </p:cNvSpPr>
          <p:nvPr/>
        </p:nvSpPr>
        <p:spPr bwMode="auto">
          <a:xfrm>
            <a:off x="3180161" y="2780532"/>
            <a:ext cx="65087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0" name="Line 119"/>
          <p:cNvSpPr>
            <a:spLocks noChangeShapeType="1"/>
          </p:cNvSpPr>
          <p:nvPr/>
        </p:nvSpPr>
        <p:spPr bwMode="auto">
          <a:xfrm>
            <a:off x="4983163" y="2852738"/>
            <a:ext cx="420846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1" name="Line 122"/>
          <p:cNvSpPr>
            <a:spLocks noChangeShapeType="1"/>
          </p:cNvSpPr>
          <p:nvPr/>
        </p:nvSpPr>
        <p:spPr bwMode="auto">
          <a:xfrm>
            <a:off x="9191625" y="3213100"/>
            <a:ext cx="0" cy="711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2" name="Line 131"/>
          <p:cNvSpPr>
            <a:spLocks noChangeShapeType="1"/>
          </p:cNvSpPr>
          <p:nvPr/>
        </p:nvSpPr>
        <p:spPr bwMode="auto">
          <a:xfrm>
            <a:off x="9191625" y="3924300"/>
            <a:ext cx="0" cy="2349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3" name="Text Box 257"/>
          <p:cNvSpPr txBox="1">
            <a:spLocks noChangeArrowheads="1"/>
          </p:cNvSpPr>
          <p:nvPr/>
        </p:nvSpPr>
        <p:spPr bwMode="auto">
          <a:xfrm>
            <a:off x="844996" y="2294322"/>
            <a:ext cx="6686550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Karnaugh Map for 3-bit Synchronous Binary Counter</a:t>
            </a:r>
          </a:p>
        </p:txBody>
      </p:sp>
      <p:sp>
        <p:nvSpPr>
          <p:cNvPr id="28685" name="Text Box 261"/>
          <p:cNvSpPr txBox="1">
            <a:spLocks noChangeArrowheads="1"/>
          </p:cNvSpPr>
          <p:nvPr/>
        </p:nvSpPr>
        <p:spPr bwMode="auto">
          <a:xfrm>
            <a:off x="2938847" y="6174236"/>
            <a:ext cx="2968625" cy="366712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i="1" dirty="0"/>
              <a:t>T</a:t>
            </a:r>
            <a:r>
              <a:rPr lang="en-US" altLang="ko-KR" i="1" baseline="-25000" dirty="0"/>
              <a:t>A</a:t>
            </a:r>
            <a:r>
              <a:rPr lang="en-US" altLang="ko-KR" i="1" dirty="0"/>
              <a:t> </a:t>
            </a:r>
            <a:r>
              <a:rPr lang="en-US" altLang="ko-KR" dirty="0"/>
              <a:t>= 1,  </a:t>
            </a:r>
            <a:r>
              <a:rPr lang="en-US" altLang="ko-KR" i="1" dirty="0"/>
              <a:t>T</a:t>
            </a:r>
            <a:r>
              <a:rPr lang="en-US" altLang="ko-KR" i="1" baseline="-25000" dirty="0"/>
              <a:t>B</a:t>
            </a:r>
            <a:r>
              <a:rPr lang="en-US" altLang="ko-KR" i="1" dirty="0"/>
              <a:t> </a:t>
            </a:r>
            <a:r>
              <a:rPr lang="en-US" altLang="ko-KR" dirty="0"/>
              <a:t>= </a:t>
            </a:r>
            <a:r>
              <a:rPr lang="en-US" altLang="ko-KR" i="1" dirty="0"/>
              <a:t>A</a:t>
            </a:r>
            <a:r>
              <a:rPr lang="en-US" altLang="ko-KR" dirty="0"/>
              <a:t>,  </a:t>
            </a:r>
            <a:r>
              <a:rPr lang="en-US" altLang="ko-KR" i="1" dirty="0"/>
              <a:t>T</a:t>
            </a:r>
            <a:r>
              <a:rPr lang="en-US" altLang="ko-KR" i="1" baseline="-25000" dirty="0"/>
              <a:t>C</a:t>
            </a:r>
            <a:r>
              <a:rPr lang="en-US" altLang="ko-KR" i="1" dirty="0"/>
              <a:t> </a:t>
            </a:r>
            <a:r>
              <a:rPr lang="en-US" altLang="ko-KR" dirty="0"/>
              <a:t>= </a:t>
            </a:r>
            <a:r>
              <a:rPr lang="en-US" altLang="ko-KR" i="1" dirty="0"/>
              <a:t>AB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4697182-7509-4050-8530-BE97ADC7E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4624"/>
            <a:ext cx="8229600" cy="792088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Design of Binary Counters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2D6EA0D3-2A97-4F14-BF20-BE6635E8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107" y="2852738"/>
            <a:ext cx="4306893" cy="3109208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4" name="Text Box 71">
            <a:extLst>
              <a:ext uri="{FF2B5EF4-FFF2-40B4-BE49-F238E27FC236}">
                <a16:creationId xmlns:a16="http://schemas.microsoft.com/office/drawing/2014/main" id="{D22591AD-A2D4-4046-B0BE-8F019D584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2430" y="1519957"/>
            <a:ext cx="813593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Design of a 3-bit Synchronous Binary Counter by Using a </a:t>
            </a:r>
            <a:r>
              <a:rPr lang="en-US" altLang="ko-KR" sz="2000" b="1" i="1" dirty="0">
                <a:solidFill>
                  <a:srgbClr val="3333FF"/>
                </a:solidFill>
                <a:latin typeface="Times New Roman" pitchFamily="18" charset="0"/>
              </a:rPr>
              <a:t>State Table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5D526E36-9280-4A5E-9348-C6324AFFC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052736"/>
            <a:ext cx="8114016" cy="400110"/>
          </a:xfrm>
          <a:prstGeom prst="rect">
            <a:avLst/>
          </a:prstGeom>
          <a:solidFill>
            <a:srgbClr val="C6B4AA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A binary counter using three </a:t>
            </a:r>
            <a:r>
              <a:rPr lang="en-US" altLang="ko-KR" sz="2000" dirty="0">
                <a:solidFill>
                  <a:srgbClr val="3333FF"/>
                </a:solidFill>
              </a:rPr>
              <a:t>T F/F</a:t>
            </a:r>
            <a:r>
              <a:rPr lang="en-US" altLang="ko-KR" sz="2000" dirty="0"/>
              <a:t> to count clock pulses 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BE7A27EE-6CAD-4C97-A24D-558F674F0F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316" y="2348879"/>
            <a:ext cx="4597183" cy="201620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14"/>
          <p:cNvSpPr txBox="1">
            <a:spLocks noChangeArrowheads="1"/>
          </p:cNvSpPr>
          <p:nvPr/>
        </p:nvSpPr>
        <p:spPr bwMode="auto">
          <a:xfrm>
            <a:off x="2174875" y="1052736"/>
            <a:ext cx="746918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3-bit Synchronous Binary Counter with </a:t>
            </a:r>
            <a:r>
              <a:rPr lang="en-US" altLang="ko-KR" sz="2000" i="1" dirty="0">
                <a:solidFill>
                  <a:srgbClr val="3333FF"/>
                </a:solidFill>
              </a:rPr>
              <a:t>D Flip-Flops</a:t>
            </a:r>
          </a:p>
        </p:txBody>
      </p:sp>
      <p:sp>
        <p:nvSpPr>
          <p:cNvPr id="29701" name="Text Box 22"/>
          <p:cNvSpPr txBox="1">
            <a:spLocks noChangeArrowheads="1"/>
          </p:cNvSpPr>
          <p:nvPr/>
        </p:nvSpPr>
        <p:spPr bwMode="auto">
          <a:xfrm>
            <a:off x="2443164" y="1525811"/>
            <a:ext cx="7469187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To convert each </a:t>
            </a:r>
            <a:r>
              <a:rPr lang="en-US" altLang="ko-KR" sz="2000" dirty="0">
                <a:solidFill>
                  <a:srgbClr val="3333FF"/>
                </a:solidFill>
              </a:rPr>
              <a:t>D flip-flop to a T flip-flop </a:t>
            </a:r>
            <a:r>
              <a:rPr lang="en-US" altLang="ko-KR" sz="2000" dirty="0"/>
              <a:t>by adding XOR gates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D230974-96A8-4392-B46F-A5A54CBEA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4624"/>
            <a:ext cx="8229600" cy="792088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Design of Binary Counters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214C7F2-7964-466E-8DC1-3A35FA481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587" y="2000606"/>
            <a:ext cx="6908701" cy="4663817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228D2BF0-1667-42E4-83E3-745F2D6E4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749" y="2659416"/>
            <a:ext cx="4714875" cy="152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defTabSz="514350" eaLnBrk="1" hangingPunct="1"/>
            <a:r>
              <a:rPr lang="en-US" altLang="ko-KR" sz="2250" dirty="0">
                <a:solidFill>
                  <a:srgbClr val="0033CC"/>
                </a:solidFill>
              </a:rPr>
              <a:t>Part</a:t>
            </a:r>
            <a:r>
              <a:rPr lang="ko-KR" altLang="en-US" sz="2250" dirty="0">
                <a:solidFill>
                  <a:srgbClr val="0033CC"/>
                </a:solidFill>
              </a:rPr>
              <a:t> </a:t>
            </a:r>
            <a:r>
              <a:rPr lang="en-US" altLang="ko-KR" sz="2250" dirty="0">
                <a:solidFill>
                  <a:srgbClr val="0033CC"/>
                </a:solidFill>
              </a:rPr>
              <a:t>1</a:t>
            </a:r>
            <a:br>
              <a:rPr lang="en-US" altLang="ko-KR" sz="2250" dirty="0">
                <a:solidFill>
                  <a:srgbClr val="EC8C00"/>
                </a:solidFill>
                <a:latin typeface="Arial Narrow" pitchFamily="34" charset="0"/>
              </a:rPr>
            </a:br>
            <a:br>
              <a:rPr lang="en-US" altLang="ko-KR" sz="2250" dirty="0">
                <a:solidFill>
                  <a:srgbClr val="EC8C00"/>
                </a:solidFill>
                <a:latin typeface="Arial Narrow" pitchFamily="34" charset="0"/>
              </a:rPr>
            </a:br>
            <a:r>
              <a:rPr lang="en-US" altLang="ko-KR" sz="3300" dirty="0">
                <a:solidFill>
                  <a:prstClr val="black"/>
                </a:solidFill>
              </a:rPr>
              <a:t>Registers</a:t>
            </a:r>
            <a:endParaRPr lang="en-US" altLang="ko-KR" sz="22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6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514600" y="1052736"/>
            <a:ext cx="746918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3-bit Synchronous Binary Counter with D Flip-Flops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2174875" y="1052736"/>
            <a:ext cx="746918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3-bit Synchronous Binary Counter with </a:t>
            </a:r>
            <a:r>
              <a:rPr lang="en-US" altLang="ko-KR" sz="2000" i="1" dirty="0">
                <a:solidFill>
                  <a:srgbClr val="3333FF"/>
                </a:solidFill>
              </a:rPr>
              <a:t>D</a:t>
            </a:r>
            <a:r>
              <a:rPr lang="en-US" altLang="ko-KR" sz="2000" i="1" dirty="0"/>
              <a:t> </a:t>
            </a:r>
            <a:r>
              <a:rPr lang="en-US" altLang="ko-KR" sz="2000" i="1" dirty="0">
                <a:solidFill>
                  <a:srgbClr val="3333FF"/>
                </a:solidFill>
              </a:rPr>
              <a:t>Flip-Flops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2443164" y="1525811"/>
            <a:ext cx="7469187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To derive the </a:t>
            </a:r>
            <a:r>
              <a:rPr lang="en-US" altLang="ko-KR" sz="2000" i="1" dirty="0">
                <a:solidFill>
                  <a:srgbClr val="3333FF"/>
                </a:solidFill>
              </a:rPr>
              <a:t>D</a:t>
            </a:r>
            <a:r>
              <a:rPr lang="en-US" altLang="ko-KR" sz="2000" dirty="0"/>
              <a:t> flip-flop input from the state table</a:t>
            </a:r>
          </a:p>
        </p:txBody>
      </p:sp>
      <p:graphicFrame>
        <p:nvGraphicFramePr>
          <p:cNvPr id="128022" name="Group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545449"/>
              </p:ext>
            </p:extLst>
          </p:nvPr>
        </p:nvGraphicFramePr>
        <p:xfrm>
          <a:off x="623392" y="2780928"/>
          <a:ext cx="5905500" cy="33655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Present State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      B      A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Next State          Flip-Flop Inputs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1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B</a:t>
                      </a:r>
                      <a:r>
                        <a:rPr kumimoji="1" lang="en-US" altLang="ko-KR" sz="1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A</a:t>
                      </a:r>
                      <a:r>
                        <a:rPr kumimoji="1" lang="en-US" altLang="ko-KR" sz="1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        D</a:t>
                      </a:r>
                      <a:r>
                        <a:rPr kumimoji="1" lang="en-US" altLang="ko-KR" sz="18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D</a:t>
                      </a:r>
                      <a:r>
                        <a:rPr kumimoji="1" lang="en-US" altLang="ko-KR" sz="18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B</a:t>
                      </a: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D</a:t>
                      </a:r>
                      <a:r>
                        <a:rPr kumimoji="1" lang="en-US" altLang="ko-KR" sz="18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4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1      1      1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0       0       1               0     0     1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0       1       0               0     1     0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0       1       1               0     1     1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1       0       0               1     0     0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1       0       1               1     0     1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1       1       0               1     1     0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1       1       1               1     1     1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0       0       0               0     0     0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737" name="Rectangle 18"/>
          <p:cNvSpPr>
            <a:spLocks noChangeArrowheads="1"/>
          </p:cNvSpPr>
          <p:nvPr/>
        </p:nvSpPr>
        <p:spPr bwMode="auto">
          <a:xfrm>
            <a:off x="623392" y="2808882"/>
            <a:ext cx="5903912" cy="649288"/>
          </a:xfrm>
          <a:prstGeom prst="rect">
            <a:avLst/>
          </a:prstGeom>
          <a:solidFill>
            <a:srgbClr val="00FF00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0738" name="Rectangle 19"/>
          <p:cNvSpPr>
            <a:spLocks noChangeArrowheads="1"/>
          </p:cNvSpPr>
          <p:nvPr/>
        </p:nvSpPr>
        <p:spPr bwMode="auto">
          <a:xfrm>
            <a:off x="2395043" y="3482604"/>
            <a:ext cx="4103687" cy="2663825"/>
          </a:xfrm>
          <a:prstGeom prst="rect">
            <a:avLst/>
          </a:prstGeom>
          <a:solidFill>
            <a:srgbClr val="FF00FF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0739" name="Text Box 23"/>
          <p:cNvSpPr txBox="1">
            <a:spLocks noChangeArrowheads="1"/>
          </p:cNvSpPr>
          <p:nvPr/>
        </p:nvSpPr>
        <p:spPr bwMode="auto">
          <a:xfrm>
            <a:off x="2399896" y="2316398"/>
            <a:ext cx="1223962" cy="396875"/>
          </a:xfrm>
          <a:prstGeom prst="rect">
            <a:avLst/>
          </a:prstGeom>
          <a:solidFill>
            <a:srgbClr val="00FF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2000" i="1">
                <a:latin typeface="Times New Roman" pitchFamily="18" charset="0"/>
              </a:rPr>
              <a:t>Q</a:t>
            </a:r>
            <a:r>
              <a:rPr lang="en-US" altLang="ko-KR" sz="2000" i="1" baseline="30000">
                <a:latin typeface="Times New Roman" pitchFamily="18" charset="0"/>
              </a:rPr>
              <a:t>+</a:t>
            </a:r>
            <a:r>
              <a:rPr lang="en-US" altLang="ko-KR" sz="2000" i="1">
                <a:latin typeface="Times New Roman" pitchFamily="18" charset="0"/>
              </a:rPr>
              <a:t> = D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DEFC7F0E-4A17-413E-BD28-1DB8507B88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4624"/>
            <a:ext cx="8229600" cy="792088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Design of Binary Counters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D3C69EB-FFDC-47DF-A78E-BD0361F5EC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432460"/>
            <a:ext cx="5089785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0"/>
          <p:cNvSpPr txBox="1">
            <a:spLocks noChangeArrowheads="1"/>
          </p:cNvSpPr>
          <p:nvPr/>
        </p:nvSpPr>
        <p:spPr bwMode="auto">
          <a:xfrm>
            <a:off x="396280" y="1772816"/>
            <a:ext cx="7427912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The </a:t>
            </a:r>
            <a:r>
              <a:rPr lang="en-US" altLang="ko-KR" sz="2000" i="1" dirty="0">
                <a:solidFill>
                  <a:srgbClr val="3333FF"/>
                </a:solidFill>
              </a:rPr>
              <a:t>D</a:t>
            </a:r>
            <a:r>
              <a:rPr lang="en-US" altLang="ko-KR" sz="2000" dirty="0"/>
              <a:t> input equations derived from the maps are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Object 31"/>
              <p:cNvSpPr txBox="1"/>
              <p:nvPr/>
            </p:nvSpPr>
            <p:spPr bwMode="auto">
              <a:xfrm>
                <a:off x="396280" y="2187523"/>
                <a:ext cx="7427912" cy="1039093"/>
              </a:xfrm>
              <a:prstGeom prst="rect">
                <a:avLst/>
              </a:prstGeom>
              <a:solidFill>
                <a:srgbClr val="EDF0AE"/>
              </a:solidFill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a:rPr lang="ko-KR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𝐶𝐵</m:t>
                      </m:r>
                      <m:r>
                        <a:rPr lang="ko-KR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𝐶𝐴</m:t>
                      </m:r>
                      <m:r>
                        <a:rPr lang="ko-KR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ko-KR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𝐵𝐴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31748" name="Object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80" y="2187523"/>
                <a:ext cx="7427912" cy="1039093"/>
              </a:xfrm>
              <a:prstGeom prst="rect">
                <a:avLst/>
              </a:prstGeom>
              <a:blipFill>
                <a:blip r:embed="rId2"/>
                <a:stretch>
                  <a:fillRect b="-4118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9" name="Text Box 32"/>
          <p:cNvSpPr txBox="1">
            <a:spLocks noChangeArrowheads="1"/>
          </p:cNvSpPr>
          <p:nvPr/>
        </p:nvSpPr>
        <p:spPr bwMode="auto">
          <a:xfrm>
            <a:off x="2252207" y="3501008"/>
            <a:ext cx="4110038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Karnaugh Maps for D Flip-Flops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1606136-BB90-44A5-9193-06C67880B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4624"/>
            <a:ext cx="8229600" cy="792088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Design of Binary Counters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A5CD291-00CD-4D61-B4A6-08BB47987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4005064"/>
            <a:ext cx="4730741" cy="2736304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5237F0D8-2C36-4082-87B1-B261C1182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568" y="1106326"/>
            <a:ext cx="746918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3-bit Synchronous Binary Counter with </a:t>
            </a:r>
            <a:r>
              <a:rPr lang="en-US" altLang="ko-KR" sz="2000" i="1" dirty="0">
                <a:solidFill>
                  <a:srgbClr val="3333FF"/>
                </a:solidFill>
              </a:rPr>
              <a:t>D</a:t>
            </a:r>
            <a:r>
              <a:rPr lang="en-US" altLang="ko-KR" sz="2000" i="1" dirty="0"/>
              <a:t> </a:t>
            </a:r>
            <a:r>
              <a:rPr lang="en-US" altLang="ko-KR" sz="2000" i="1" dirty="0">
                <a:solidFill>
                  <a:srgbClr val="3333FF"/>
                </a:solidFill>
              </a:rPr>
              <a:t>Flip-Flops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A671467-6ADA-4A7B-AB7A-3AA581604D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25" y="2432460"/>
            <a:ext cx="4570840" cy="200465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174875" y="1052736"/>
            <a:ext cx="746918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3-bit Synchronous Binary Counter with </a:t>
            </a:r>
            <a:r>
              <a:rPr lang="en-US" altLang="ko-KR" sz="2000" i="1" dirty="0">
                <a:solidFill>
                  <a:srgbClr val="3333FF"/>
                </a:solidFill>
              </a:rPr>
              <a:t>D Flip-Flops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3" name="Object 6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2423591" y="1556793"/>
                <a:ext cx="7220471" cy="1008112"/>
              </a:xfrm>
              <a:prstGeom prst="rect">
                <a:avLst/>
              </a:prstGeom>
              <a:solidFill>
                <a:srgbClr val="EDF0AE"/>
              </a:solidFill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a:rPr lang="ko-KR" alt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𝐶𝐵</m:t>
                      </m:r>
                      <m:r>
                        <a:rPr lang="ko-KR" alt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𝐶𝐴</m:t>
                      </m:r>
                      <m:r>
                        <a:rPr lang="ko-KR" alt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ko-KR" alt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𝐵𝐴</m:t>
                      </m:r>
                    </m:oMath>
                  </m:oMathPara>
                </a14:m>
                <a:endParaRPr lang="ko-KR" altLang="en-US" sz="1800"/>
              </a:p>
            </p:txBody>
          </p:sp>
        </mc:Choice>
        <mc:Fallback xmlns="">
          <p:sp>
            <p:nvSpPr>
              <p:cNvPr id="32773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2423591" y="1556793"/>
                <a:ext cx="7220471" cy="10081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">
            <a:extLst>
              <a:ext uri="{FF2B5EF4-FFF2-40B4-BE49-F238E27FC236}">
                <a16:creationId xmlns:a16="http://schemas.microsoft.com/office/drawing/2014/main" id="{A43CEDC8-89E9-4489-B59E-0C13F931D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4624"/>
            <a:ext cx="8229600" cy="792088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Design of Binary Counters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B9C53E9-404C-4A02-AF06-43F60E2B2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247" y="2672087"/>
            <a:ext cx="5914009" cy="3992336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27"/>
          <p:cNvSpPr txBox="1">
            <a:spLocks noChangeArrowheads="1"/>
          </p:cNvSpPr>
          <p:nvPr/>
        </p:nvSpPr>
        <p:spPr bwMode="auto">
          <a:xfrm>
            <a:off x="551384" y="5768063"/>
            <a:ext cx="3429000" cy="6413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When </a:t>
            </a:r>
            <a:r>
              <a:rPr lang="en-US" altLang="ko-KR" i="1">
                <a:latin typeface="Times New Roman" pitchFamily="18" charset="0"/>
              </a:rPr>
              <a:t>U </a:t>
            </a:r>
            <a:r>
              <a:rPr lang="en-US" altLang="ko-KR">
                <a:latin typeface="Times New Roman" pitchFamily="18" charset="0"/>
              </a:rPr>
              <a:t>= 1</a:t>
            </a:r>
            <a:r>
              <a:rPr lang="en-US" altLang="ko-KR"/>
              <a:t>, Up counting</a:t>
            </a:r>
          </a:p>
          <a:p>
            <a:pPr eaLnBrk="1" hangingPunct="1"/>
            <a:r>
              <a:rPr lang="en-US" altLang="ko-KR"/>
              <a:t>When </a:t>
            </a:r>
            <a:r>
              <a:rPr lang="en-US" altLang="ko-KR" i="1">
                <a:latin typeface="Times New Roman" pitchFamily="18" charset="0"/>
              </a:rPr>
              <a:t>D </a:t>
            </a:r>
            <a:r>
              <a:rPr lang="en-US" altLang="ko-KR">
                <a:latin typeface="Times New Roman" pitchFamily="18" charset="0"/>
              </a:rPr>
              <a:t>= 1</a:t>
            </a:r>
            <a:r>
              <a:rPr lang="en-US" altLang="ko-KR"/>
              <a:t>, Down counting</a:t>
            </a:r>
          </a:p>
        </p:txBody>
      </p:sp>
      <p:sp>
        <p:nvSpPr>
          <p:cNvPr id="33798" name="Text Box 28"/>
          <p:cNvSpPr txBox="1">
            <a:spLocks noChangeArrowheads="1"/>
          </p:cNvSpPr>
          <p:nvPr/>
        </p:nvSpPr>
        <p:spPr bwMode="auto">
          <a:xfrm>
            <a:off x="2174875" y="1052736"/>
            <a:ext cx="550545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3-bit Synchronous Binary </a:t>
            </a:r>
            <a:r>
              <a:rPr lang="en-US" altLang="ko-KR" sz="2000" i="1">
                <a:solidFill>
                  <a:srgbClr val="3333FF"/>
                </a:solidFill>
                <a:latin typeface="Times New Roman" pitchFamily="18" charset="0"/>
              </a:rPr>
              <a:t>Up-Down Counter</a:t>
            </a:r>
          </a:p>
        </p:txBody>
      </p:sp>
      <p:sp>
        <p:nvSpPr>
          <p:cNvPr id="33799" name="Text Box 29"/>
          <p:cNvSpPr txBox="1">
            <a:spLocks noChangeArrowheads="1"/>
          </p:cNvSpPr>
          <p:nvPr/>
        </p:nvSpPr>
        <p:spPr bwMode="auto">
          <a:xfrm>
            <a:off x="5031248" y="1780067"/>
            <a:ext cx="1368425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i="1">
                <a:solidFill>
                  <a:srgbClr val="3333FF"/>
                </a:solidFill>
                <a:latin typeface="Times New Roman" pitchFamily="18" charset="0"/>
              </a:rPr>
              <a:t>State Table</a:t>
            </a:r>
          </a:p>
        </p:txBody>
      </p:sp>
      <p:graphicFrame>
        <p:nvGraphicFramePr>
          <p:cNvPr id="58458" name="Group 9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942941"/>
              </p:ext>
            </p:extLst>
          </p:nvPr>
        </p:nvGraphicFramePr>
        <p:xfrm>
          <a:off x="4799857" y="2212115"/>
          <a:ext cx="2304255" cy="3984630"/>
        </p:xfrm>
        <a:graphic>
          <a:graphicData uri="http://schemas.openxmlformats.org/drawingml/2006/table">
            <a:tbl>
              <a:tblPr/>
              <a:tblGrid>
                <a:gridCol w="832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CBA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B</a:t>
                      </a:r>
                      <a:r>
                        <a:rPr kumimoji="1" lang="en-US" altLang="ko-KR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A</a:t>
                      </a:r>
                      <a:r>
                        <a:rPr kumimoji="1" lang="en-US" altLang="ko-KR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U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001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010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011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100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101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110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111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343E28A3-7D70-43C9-B0AC-5722B623A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4624"/>
            <a:ext cx="8229600" cy="792088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Design of Binary Counters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C89577B9-0E48-4B2B-948B-6F59A323B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45" y="2159932"/>
            <a:ext cx="3429000" cy="3464157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33795" name="Text Box 16"/>
          <p:cNvSpPr txBox="1">
            <a:spLocks noChangeArrowheads="1"/>
          </p:cNvSpPr>
          <p:nvPr/>
        </p:nvSpPr>
        <p:spPr bwMode="auto">
          <a:xfrm>
            <a:off x="263352" y="1649332"/>
            <a:ext cx="1584325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i="1" dirty="0">
                <a:solidFill>
                  <a:srgbClr val="3333FF"/>
                </a:solidFill>
                <a:latin typeface="Times New Roman" pitchFamily="18" charset="0"/>
              </a:rPr>
              <a:t>State Graph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0C776B8-DB54-421D-B921-3E54938FE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97" y="1992465"/>
            <a:ext cx="4424774" cy="194059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12"/>
          <p:cNvSpPr txBox="1">
            <a:spLocks noChangeArrowheads="1"/>
          </p:cNvSpPr>
          <p:nvPr/>
        </p:nvSpPr>
        <p:spPr bwMode="auto">
          <a:xfrm>
            <a:off x="2174876" y="1087909"/>
            <a:ext cx="8229600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400"/>
              <a:t>3-bit Synchronous Binary </a:t>
            </a:r>
            <a:r>
              <a:rPr lang="en-US" altLang="ko-KR" sz="2400" i="1">
                <a:solidFill>
                  <a:srgbClr val="3333FF"/>
                </a:solidFill>
                <a:latin typeface="Times New Roman" pitchFamily="18" charset="0"/>
              </a:rPr>
              <a:t>Up-Down Counter </a:t>
            </a:r>
            <a:r>
              <a:rPr lang="en-US" altLang="ko-KR" sz="2000"/>
              <a:t>Using D flip-flops</a:t>
            </a:r>
          </a:p>
        </p:txBody>
      </p:sp>
      <p:sp>
        <p:nvSpPr>
          <p:cNvPr id="34822" name="Text Box 16"/>
          <p:cNvSpPr txBox="1">
            <a:spLocks noChangeArrowheads="1"/>
          </p:cNvSpPr>
          <p:nvPr/>
        </p:nvSpPr>
        <p:spPr bwMode="auto">
          <a:xfrm>
            <a:off x="3598068" y="2136786"/>
            <a:ext cx="2232025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Logic Equations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4F03D61B-B10F-4A1D-A680-C37FE0C1A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4624"/>
            <a:ext cx="8229600" cy="792088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Design of Binary Counters</a:t>
            </a:r>
          </a:p>
        </p:txBody>
      </p:sp>
      <p:sp>
        <p:nvSpPr>
          <p:cNvPr id="10" name="Text Box 29">
            <a:extLst>
              <a:ext uri="{FF2B5EF4-FFF2-40B4-BE49-F238E27FC236}">
                <a16:creationId xmlns:a16="http://schemas.microsoft.com/office/drawing/2014/main" id="{C63B876C-8876-478A-9101-AD6CCB08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51" y="2108666"/>
            <a:ext cx="1368425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i="1">
                <a:solidFill>
                  <a:srgbClr val="3333FF"/>
                </a:solidFill>
                <a:latin typeface="Times New Roman" pitchFamily="18" charset="0"/>
              </a:rPr>
              <a:t>State Table</a:t>
            </a:r>
          </a:p>
        </p:txBody>
      </p:sp>
      <p:graphicFrame>
        <p:nvGraphicFramePr>
          <p:cNvPr id="11" name="Group 90">
            <a:extLst>
              <a:ext uri="{FF2B5EF4-FFF2-40B4-BE49-F238E27FC236}">
                <a16:creationId xmlns:a16="http://schemas.microsoft.com/office/drawing/2014/main" id="{E619FEF4-36D0-47F1-81BE-D0AF7FF71C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496097"/>
              </p:ext>
            </p:extLst>
          </p:nvPr>
        </p:nvGraphicFramePr>
        <p:xfrm>
          <a:off x="335360" y="2540714"/>
          <a:ext cx="2304255" cy="3984630"/>
        </p:xfrm>
        <a:graphic>
          <a:graphicData uri="http://schemas.openxmlformats.org/drawingml/2006/table">
            <a:tbl>
              <a:tblPr/>
              <a:tblGrid>
                <a:gridCol w="832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CBA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B</a:t>
                      </a:r>
                      <a:r>
                        <a:rPr kumimoji="1" lang="en-US" altLang="ko-KR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A</a:t>
                      </a:r>
                      <a:r>
                        <a:rPr kumimoji="1" lang="en-US" altLang="ko-KR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U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001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010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011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100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101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110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111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3" name="그림 12">
            <a:extLst>
              <a:ext uri="{FF2B5EF4-FFF2-40B4-BE49-F238E27FC236}">
                <a16:creationId xmlns:a16="http://schemas.microsoft.com/office/drawing/2014/main" id="{A9BDE045-D1DB-4D94-9608-E006F9BAEA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342" y="2079893"/>
            <a:ext cx="5046361" cy="22132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F499B6-8B2D-4196-A8F2-5318EEAA508B}"/>
                  </a:ext>
                </a:extLst>
              </p:cNvPr>
              <p:cNvSpPr txBox="1"/>
              <p:nvPr/>
            </p:nvSpPr>
            <p:spPr>
              <a:xfrm>
                <a:off x="3071395" y="2538392"/>
                <a:ext cx="3384645" cy="1338828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altLang="ko-K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ctrlPr>
                            <a:rPr lang="en-US" altLang="ko-K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altLang="ko-K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ko-K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altLang="ko-K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𝑈𝐵𝐴</m:t>
                      </m:r>
                      <m:r>
                        <a:rPr lang="en-US" altLang="ko-K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𝐷𝐵</m:t>
                      </m:r>
                      <m:r>
                        <a:rPr lang="en-US" altLang="ko-K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ko-K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ko-K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F499B6-8B2D-4196-A8F2-5318EEAA5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395" y="2538392"/>
                <a:ext cx="3384645" cy="1338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1"/>
          <p:cNvSpPr txBox="1">
            <a:spLocks noChangeArrowheads="1"/>
          </p:cNvSpPr>
          <p:nvPr/>
        </p:nvSpPr>
        <p:spPr bwMode="auto">
          <a:xfrm>
            <a:off x="2174876" y="1052736"/>
            <a:ext cx="8313612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400"/>
              <a:t>3-bit Synchronous Binary </a:t>
            </a:r>
            <a:r>
              <a:rPr lang="en-US" altLang="ko-KR" sz="2400" i="1">
                <a:solidFill>
                  <a:srgbClr val="3333FF"/>
                </a:solidFill>
                <a:latin typeface="Times New Roman" pitchFamily="18" charset="0"/>
              </a:rPr>
              <a:t>Up-Down Counter </a:t>
            </a:r>
            <a:r>
              <a:rPr lang="en-US" altLang="ko-KR" sz="2000"/>
              <a:t>Using D flip-flops</a:t>
            </a:r>
          </a:p>
        </p:txBody>
      </p:sp>
      <p:sp>
        <p:nvSpPr>
          <p:cNvPr id="35845" name="Text Box 43"/>
          <p:cNvSpPr txBox="1">
            <a:spLocks noChangeArrowheads="1"/>
          </p:cNvSpPr>
          <p:nvPr/>
        </p:nvSpPr>
        <p:spPr bwMode="auto">
          <a:xfrm>
            <a:off x="479376" y="1964040"/>
            <a:ext cx="2232025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Logic Equations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0428A4C-89B3-4366-A24F-3E60052B1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4624"/>
            <a:ext cx="8229600" cy="792088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Design of Binary Counters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DA289F7-D316-4EA5-AF80-03D4FC81C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963" y="1803626"/>
            <a:ext cx="5122837" cy="4664769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9D9D5D-435A-4D72-A737-937B773702E5}"/>
                  </a:ext>
                </a:extLst>
              </p:cNvPr>
              <p:cNvSpPr txBox="1"/>
              <p:nvPr/>
            </p:nvSpPr>
            <p:spPr>
              <a:xfrm>
                <a:off x="478882" y="2378204"/>
                <a:ext cx="3384645" cy="1338828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altLang="ko-K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ctrlPr>
                            <a:rPr lang="en-US" altLang="ko-K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altLang="ko-K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ko-K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altLang="ko-K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𝑈𝐵𝐴</m:t>
                      </m:r>
                      <m:r>
                        <a:rPr lang="en-US" altLang="ko-K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𝐷𝐵</m:t>
                      </m:r>
                      <m:r>
                        <a:rPr lang="en-US" altLang="ko-K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ko-K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ko-K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9D9D5D-435A-4D72-A737-937B77370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2" y="2378204"/>
                <a:ext cx="3384645" cy="1338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871864" y="2087562"/>
            <a:ext cx="5545138" cy="2708434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8001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altLang="ko-KR" sz="2000" dirty="0"/>
              <a:t>Form a </a:t>
            </a:r>
            <a:r>
              <a:rPr lang="en-US" altLang="ko-KR" sz="2000" i="1" dirty="0">
                <a:solidFill>
                  <a:srgbClr val="3333FF"/>
                </a:solidFill>
              </a:rPr>
              <a:t>state table</a:t>
            </a:r>
            <a:r>
              <a:rPr lang="en-US" altLang="ko-KR" sz="2000" dirty="0"/>
              <a:t>. </a:t>
            </a:r>
          </a:p>
          <a:p>
            <a:pPr marL="457200" lvl="1" indent="0" eaLnBrk="1" hangingPunct="1">
              <a:spcBef>
                <a:spcPct val="50000"/>
              </a:spcBef>
            </a:pPr>
            <a:r>
              <a:rPr lang="en-US" altLang="ko-KR" sz="2000" dirty="0"/>
              <a:t>Next states for each present states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US" altLang="ko-KR" sz="2000" dirty="0"/>
              <a:t>2. Plot the </a:t>
            </a:r>
            <a:r>
              <a:rPr lang="en-US" altLang="ko-KR" sz="2000" i="1" dirty="0">
                <a:solidFill>
                  <a:srgbClr val="3333FF"/>
                </a:solidFill>
              </a:rPr>
              <a:t>next-state maps</a:t>
            </a:r>
            <a:r>
              <a:rPr lang="en-US" altLang="ko-KR" sz="2000" dirty="0"/>
              <a:t> from the table.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3. Plot a </a:t>
            </a:r>
            <a:r>
              <a:rPr lang="en-US" altLang="ko-KR" sz="2000" i="1" dirty="0">
                <a:solidFill>
                  <a:srgbClr val="3333FF"/>
                </a:solidFill>
              </a:rPr>
              <a:t>T input map</a:t>
            </a:r>
            <a:r>
              <a:rPr lang="en-US" altLang="ko-KR" sz="2000" dirty="0"/>
              <a:t> for each F/F 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4. Find the </a:t>
            </a:r>
            <a:r>
              <a:rPr lang="en-US" altLang="ko-KR" sz="2000" i="1" dirty="0">
                <a:solidFill>
                  <a:srgbClr val="3333FF"/>
                </a:solidFill>
              </a:rPr>
              <a:t>T input equations</a:t>
            </a:r>
            <a:r>
              <a:rPr lang="en-US" altLang="ko-KR" sz="2000" dirty="0"/>
              <a:t> from the maps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5. Realize the circuit.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A2FF19E-082F-4916-AB33-4DFA6942B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8229600" cy="72740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Counters for Other Sequences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E388F26-7390-4BC6-9D81-AF6CC53B1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124744"/>
            <a:ext cx="6913562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Design of </a:t>
            </a:r>
            <a:r>
              <a:rPr lang="en-US" altLang="ko-KR" sz="2000" i="1" dirty="0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 dirty="0"/>
              <a:t> Using </a:t>
            </a:r>
            <a:r>
              <a:rPr lang="en-US" altLang="ko-KR" sz="2000" i="1" dirty="0">
                <a:solidFill>
                  <a:srgbClr val="C00000"/>
                </a:solidFill>
              </a:rPr>
              <a:t>T</a:t>
            </a:r>
            <a:r>
              <a:rPr lang="en-US" altLang="ko-KR" sz="2000" i="1" dirty="0">
                <a:solidFill>
                  <a:srgbClr val="3333FF"/>
                </a:solidFill>
              </a:rPr>
              <a:t> Flip-Flops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6D763F2C-7889-40EE-89B2-9B07F4686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4794445"/>
            <a:ext cx="2952750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State Graph for Counter</a:t>
            </a:r>
          </a:p>
        </p:txBody>
      </p:sp>
      <p:pic>
        <p:nvPicPr>
          <p:cNvPr id="8" name="Picture 7" descr="roth+f12-21">
            <a:extLst>
              <a:ext uri="{FF2B5EF4-FFF2-40B4-BE49-F238E27FC236}">
                <a16:creationId xmlns:a16="http://schemas.microsoft.com/office/drawing/2014/main" id="{26B7C7BE-3AF8-4DD7-9719-8DC651D88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2098089"/>
            <a:ext cx="2520950" cy="2427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217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8229600" cy="72740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Counters for Other Sequences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2135188" y="1124744"/>
            <a:ext cx="6913562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Design of </a:t>
            </a:r>
            <a:r>
              <a:rPr lang="en-US" altLang="ko-KR" sz="2000" i="1" dirty="0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 dirty="0"/>
              <a:t> Using </a:t>
            </a:r>
            <a:r>
              <a:rPr lang="en-US" altLang="ko-KR" sz="2000" i="1" dirty="0">
                <a:solidFill>
                  <a:srgbClr val="3333FF"/>
                </a:solidFill>
              </a:rPr>
              <a:t>T Flip-Flops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2063552" y="1988841"/>
            <a:ext cx="2952750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State Graph for Counter</a:t>
            </a:r>
          </a:p>
        </p:txBody>
      </p:sp>
      <p:pic>
        <p:nvPicPr>
          <p:cNvPr id="39941" name="Picture 7" descr="roth+f12-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452" y="2888954"/>
            <a:ext cx="2520950" cy="2427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6959551" y="1988841"/>
            <a:ext cx="1584325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State Table</a:t>
            </a:r>
          </a:p>
        </p:txBody>
      </p:sp>
      <p:graphicFrame>
        <p:nvGraphicFramePr>
          <p:cNvPr id="81948" name="Group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813825"/>
              </p:ext>
            </p:extLst>
          </p:nvPr>
        </p:nvGraphicFramePr>
        <p:xfrm>
          <a:off x="6095950" y="2492896"/>
          <a:ext cx="3600450" cy="33655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Present State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      B      A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Next State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1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B</a:t>
                      </a:r>
                      <a:r>
                        <a:rPr kumimoji="1" lang="en-US" altLang="ko-KR" sz="1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A</a:t>
                      </a:r>
                      <a:r>
                        <a:rPr kumimoji="1" lang="en-US" altLang="ko-KR" sz="1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endParaRPr kumimoji="1" lang="en-US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4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1      1      1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1       0       0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        -        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0       1       1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0       0       0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1       1       1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        -        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        -        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0       1       0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954" name="Rectangle 29"/>
          <p:cNvSpPr>
            <a:spLocks noChangeArrowheads="1"/>
          </p:cNvSpPr>
          <p:nvPr/>
        </p:nvSpPr>
        <p:spPr bwMode="auto">
          <a:xfrm>
            <a:off x="6095950" y="3861321"/>
            <a:ext cx="3600450" cy="647700"/>
          </a:xfrm>
          <a:prstGeom prst="rect">
            <a:avLst/>
          </a:prstGeom>
          <a:solidFill>
            <a:srgbClr val="00FF00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9955" name="Rectangle 30"/>
          <p:cNvSpPr>
            <a:spLocks noChangeArrowheads="1"/>
          </p:cNvSpPr>
          <p:nvPr/>
        </p:nvSpPr>
        <p:spPr bwMode="auto">
          <a:xfrm>
            <a:off x="6095950" y="5229746"/>
            <a:ext cx="3600450" cy="647700"/>
          </a:xfrm>
          <a:prstGeom prst="rect">
            <a:avLst/>
          </a:prstGeom>
          <a:solidFill>
            <a:srgbClr val="00FF00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9956" name="Rectangle 31"/>
          <p:cNvSpPr>
            <a:spLocks noChangeArrowheads="1"/>
          </p:cNvSpPr>
          <p:nvPr/>
        </p:nvSpPr>
        <p:spPr bwMode="auto">
          <a:xfrm>
            <a:off x="6095950" y="2521471"/>
            <a:ext cx="3600450" cy="647700"/>
          </a:xfrm>
          <a:prstGeom prst="rect">
            <a:avLst/>
          </a:prstGeom>
          <a:solidFill>
            <a:srgbClr val="FF0000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135189" y="1124744"/>
            <a:ext cx="68405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Design of </a:t>
            </a:r>
            <a:r>
              <a:rPr lang="en-US" altLang="ko-KR" sz="2000" i="1" dirty="0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 dirty="0"/>
              <a:t> Using </a:t>
            </a:r>
            <a:r>
              <a:rPr lang="en-US" altLang="ko-KR" sz="2000" i="1" dirty="0">
                <a:solidFill>
                  <a:srgbClr val="3333FF"/>
                </a:solidFill>
              </a:rPr>
              <a:t>T Flip-Flops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1919536" y="1959325"/>
            <a:ext cx="2087563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Flip-Flop Inputs </a:t>
            </a:r>
          </a:p>
        </p:txBody>
      </p:sp>
      <p:graphicFrame>
        <p:nvGraphicFramePr>
          <p:cNvPr id="135179" name="Group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728965"/>
              </p:ext>
            </p:extLst>
          </p:nvPr>
        </p:nvGraphicFramePr>
        <p:xfrm>
          <a:off x="1919536" y="2348880"/>
          <a:ext cx="5905500" cy="33655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Present State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      B      A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Next State          Flip-Flop Inputs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1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B</a:t>
                      </a:r>
                      <a:r>
                        <a:rPr kumimoji="1" lang="en-US" altLang="ko-KR" sz="1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A</a:t>
                      </a:r>
                      <a:r>
                        <a:rPr kumimoji="1" lang="en-US" altLang="ko-KR" sz="1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        T</a:t>
                      </a:r>
                      <a:r>
                        <a:rPr kumimoji="1" lang="en-US" altLang="ko-KR" sz="18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T</a:t>
                      </a:r>
                      <a:r>
                        <a:rPr kumimoji="1" lang="en-US" altLang="ko-KR" sz="18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B</a:t>
                      </a: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T</a:t>
                      </a:r>
                      <a:r>
                        <a:rPr kumimoji="1" lang="en-US" altLang="ko-KR" sz="18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4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1      1      1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1       0       0               1     0     0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        -        -               -      -      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0       1       1               0     0     1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0       0       0               0     1     1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1       1       1               0     1     1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        -        -               -      -      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        -        -               -      -      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0       1       0               1     0     1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1919536" y="2377456"/>
            <a:ext cx="5903912" cy="649287"/>
          </a:xfrm>
          <a:prstGeom prst="rect">
            <a:avLst/>
          </a:prstGeom>
          <a:solidFill>
            <a:srgbClr val="00FF00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3691187" y="3050556"/>
            <a:ext cx="4103687" cy="2663825"/>
          </a:xfrm>
          <a:prstGeom prst="rect">
            <a:avLst/>
          </a:prstGeom>
          <a:solidFill>
            <a:srgbClr val="FF00FF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4860DF4-08D1-428A-B59B-A71A2F926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8229600" cy="72740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Counters for Other Sequences</a:t>
            </a:r>
          </a:p>
        </p:txBody>
      </p:sp>
      <p:graphicFrame>
        <p:nvGraphicFramePr>
          <p:cNvPr id="8" name="Group 28">
            <a:extLst>
              <a:ext uri="{FF2B5EF4-FFF2-40B4-BE49-F238E27FC236}">
                <a16:creationId xmlns:a16="http://schemas.microsoft.com/office/drawing/2014/main" id="{6D4CC7AD-A661-4C3E-9EF6-33D21F9FA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138751"/>
              </p:ext>
            </p:extLst>
          </p:nvPr>
        </p:nvGraphicFramePr>
        <p:xfrm>
          <a:off x="8832304" y="2342117"/>
          <a:ext cx="1651000" cy="2019301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T      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Q</a:t>
                      </a:r>
                      <a:r>
                        <a:rPr kumimoji="1" lang="en-US" altLang="ko-K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208214" y="1087909"/>
            <a:ext cx="68405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Design of </a:t>
            </a:r>
            <a:r>
              <a:rPr lang="en-US" altLang="ko-KR" sz="2000" i="1" dirty="0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 dirty="0"/>
              <a:t> Using </a:t>
            </a:r>
            <a:r>
              <a:rPr lang="en-US" altLang="ko-KR" sz="2000" i="1" dirty="0">
                <a:solidFill>
                  <a:srgbClr val="3333FF"/>
                </a:solidFill>
              </a:rPr>
              <a:t>T Flip-Flops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527577" y="1580530"/>
            <a:ext cx="3240087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Flip-Flop Input Functions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A221151-254A-40B3-815C-51E7C9520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8229600" cy="72740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Counters for Other Sequences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8C84E10D-EF47-4E26-85A8-1FC48F1A3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181853"/>
              </p:ext>
            </p:extLst>
          </p:nvPr>
        </p:nvGraphicFramePr>
        <p:xfrm>
          <a:off x="5591945" y="2132856"/>
          <a:ext cx="1368151" cy="249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829">
                  <a:extLst>
                    <a:ext uri="{9D8B030D-6E8A-4147-A177-3AD203B41FA5}">
                      <a16:colId xmlns:a16="http://schemas.microsoft.com/office/drawing/2014/main" val="3817411698"/>
                    </a:ext>
                  </a:extLst>
                </a:gridCol>
                <a:gridCol w="398161">
                  <a:extLst>
                    <a:ext uri="{9D8B030D-6E8A-4147-A177-3AD203B41FA5}">
                      <a16:colId xmlns:a16="http://schemas.microsoft.com/office/drawing/2014/main" val="2229545007"/>
                    </a:ext>
                  </a:extLst>
                </a:gridCol>
                <a:gridCol w="398161">
                  <a:extLst>
                    <a:ext uri="{9D8B030D-6E8A-4147-A177-3AD203B41FA5}">
                      <a16:colId xmlns:a16="http://schemas.microsoft.com/office/drawing/2014/main" val="41260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C</a:t>
                      </a:r>
                    </a:p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BA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177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4795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6914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77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525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altLang="ko-KR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ko-KR" altLang="en-US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906657"/>
                  </a:ext>
                </a:extLst>
              </a:tr>
            </a:tbl>
          </a:graphicData>
        </a:graphic>
      </p:graphicFrame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F9214797-660D-4F84-93ED-A0674D8B5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840470"/>
              </p:ext>
            </p:extLst>
          </p:nvPr>
        </p:nvGraphicFramePr>
        <p:xfrm>
          <a:off x="7789193" y="2135203"/>
          <a:ext cx="1368151" cy="249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829">
                  <a:extLst>
                    <a:ext uri="{9D8B030D-6E8A-4147-A177-3AD203B41FA5}">
                      <a16:colId xmlns:a16="http://schemas.microsoft.com/office/drawing/2014/main" val="3817411698"/>
                    </a:ext>
                  </a:extLst>
                </a:gridCol>
                <a:gridCol w="398161">
                  <a:extLst>
                    <a:ext uri="{9D8B030D-6E8A-4147-A177-3AD203B41FA5}">
                      <a16:colId xmlns:a16="http://schemas.microsoft.com/office/drawing/2014/main" val="2229545007"/>
                    </a:ext>
                  </a:extLst>
                </a:gridCol>
                <a:gridCol w="398161">
                  <a:extLst>
                    <a:ext uri="{9D8B030D-6E8A-4147-A177-3AD203B41FA5}">
                      <a16:colId xmlns:a16="http://schemas.microsoft.com/office/drawing/2014/main" val="41260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C</a:t>
                      </a:r>
                    </a:p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BA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177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4795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6914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77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525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altLang="ko-KR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ko-KR" altLang="en-US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906657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6CDAC14B-5ED0-4EA2-B8BD-8EA9E135C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346355"/>
              </p:ext>
            </p:extLst>
          </p:nvPr>
        </p:nvGraphicFramePr>
        <p:xfrm>
          <a:off x="9984432" y="2136040"/>
          <a:ext cx="1368151" cy="249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829">
                  <a:extLst>
                    <a:ext uri="{9D8B030D-6E8A-4147-A177-3AD203B41FA5}">
                      <a16:colId xmlns:a16="http://schemas.microsoft.com/office/drawing/2014/main" val="3817411698"/>
                    </a:ext>
                  </a:extLst>
                </a:gridCol>
                <a:gridCol w="398161">
                  <a:extLst>
                    <a:ext uri="{9D8B030D-6E8A-4147-A177-3AD203B41FA5}">
                      <a16:colId xmlns:a16="http://schemas.microsoft.com/office/drawing/2014/main" val="2229545007"/>
                    </a:ext>
                  </a:extLst>
                </a:gridCol>
                <a:gridCol w="398161">
                  <a:extLst>
                    <a:ext uri="{9D8B030D-6E8A-4147-A177-3AD203B41FA5}">
                      <a16:colId xmlns:a16="http://schemas.microsoft.com/office/drawing/2014/main" val="41260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C</a:t>
                      </a:r>
                    </a:p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BA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177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4795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6914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77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525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altLang="ko-KR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ko-KR" altLang="en-US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906657"/>
                  </a:ext>
                </a:extLst>
              </a:tr>
            </a:tbl>
          </a:graphicData>
        </a:graphic>
      </p:graphicFrame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9D21A81D-A7CF-42AD-B7DD-A70EE6394555}"/>
              </a:ext>
            </a:extLst>
          </p:cNvPr>
          <p:cNvSpPr/>
          <p:nvPr/>
        </p:nvSpPr>
        <p:spPr>
          <a:xfrm>
            <a:off x="6225195" y="2833116"/>
            <a:ext cx="260299" cy="62860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B27199A8-8444-4474-81FE-7503EFDC7AC0}"/>
              </a:ext>
            </a:extLst>
          </p:cNvPr>
          <p:cNvSpPr/>
          <p:nvPr/>
        </p:nvSpPr>
        <p:spPr>
          <a:xfrm>
            <a:off x="6627790" y="3576564"/>
            <a:ext cx="260299" cy="62860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1FC2211D-A10A-4D93-B3EC-C35F7DB9A466}"/>
              </a:ext>
            </a:extLst>
          </p:cNvPr>
          <p:cNvSpPr/>
          <p:nvPr/>
        </p:nvSpPr>
        <p:spPr>
          <a:xfrm>
            <a:off x="8826489" y="2818278"/>
            <a:ext cx="260299" cy="62860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1B681364-143B-4D47-8E2B-146B1111A8E3}"/>
              </a:ext>
            </a:extLst>
          </p:cNvPr>
          <p:cNvSpPr/>
          <p:nvPr/>
        </p:nvSpPr>
        <p:spPr>
          <a:xfrm>
            <a:off x="8435814" y="3206928"/>
            <a:ext cx="260299" cy="62860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3398DD03-232C-4532-AFDB-83B66BA6BB34}"/>
              </a:ext>
            </a:extLst>
          </p:cNvPr>
          <p:cNvSpPr/>
          <p:nvPr/>
        </p:nvSpPr>
        <p:spPr>
          <a:xfrm>
            <a:off x="11015289" y="2841220"/>
            <a:ext cx="260299" cy="134242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6DF0C057-8F9C-4C34-B77B-1055B63B2F61}"/>
              </a:ext>
            </a:extLst>
          </p:cNvPr>
          <p:cNvSpPr/>
          <p:nvPr/>
        </p:nvSpPr>
        <p:spPr>
          <a:xfrm>
            <a:off x="10624187" y="3560938"/>
            <a:ext cx="689484" cy="628602"/>
          </a:xfrm>
          <a:prstGeom prst="roundRect">
            <a:avLst/>
          </a:prstGeom>
          <a:noFill/>
          <a:ln w="190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0904214B-C211-4638-AE7B-5F1150A71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16" y="2132856"/>
            <a:ext cx="2087563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Flip-Flop Inputs </a:t>
            </a:r>
          </a:p>
        </p:txBody>
      </p:sp>
      <p:graphicFrame>
        <p:nvGraphicFramePr>
          <p:cNvPr id="23" name="Group 11">
            <a:extLst>
              <a:ext uri="{FF2B5EF4-FFF2-40B4-BE49-F238E27FC236}">
                <a16:creationId xmlns:a16="http://schemas.microsoft.com/office/drawing/2014/main" id="{C3DFFBCB-7980-402C-81B4-347B0DB8DE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824511"/>
              </p:ext>
            </p:extLst>
          </p:nvPr>
        </p:nvGraphicFramePr>
        <p:xfrm>
          <a:off x="293010" y="2572504"/>
          <a:ext cx="4866885" cy="3275524"/>
        </p:xfrm>
        <a:graphic>
          <a:graphicData uri="http://schemas.openxmlformats.org/drawingml/2006/table">
            <a:tbl>
              <a:tblPr/>
              <a:tblGrid>
                <a:gridCol w="1347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Present State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      B      A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Next State          Flip-Flop Inputs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16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B</a:t>
                      </a:r>
                      <a:r>
                        <a:rPr kumimoji="1" lang="en-US" altLang="ko-KR" sz="16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A</a:t>
                      </a:r>
                      <a:r>
                        <a:rPr kumimoji="1" lang="en-US" altLang="ko-KR" sz="16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        T</a:t>
                      </a:r>
                      <a:r>
                        <a:rPr kumimoji="1" lang="en-US" altLang="ko-KR" sz="16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T</a:t>
                      </a:r>
                      <a:r>
                        <a:rPr kumimoji="1" lang="en-US" altLang="ko-KR" sz="16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B</a:t>
                      </a: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T</a:t>
                      </a:r>
                      <a:r>
                        <a:rPr kumimoji="1" lang="en-US" altLang="ko-KR" sz="16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A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1      1      1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1       0       0               1     0     0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        -        -               -      -      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0       1       1               0     0     1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0       0       0               0     1     1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1       1       1               0     1     1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        -        -               -      -      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        -        -               -      -      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0       1       0               1     0     1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Rectangle 22">
            <a:extLst>
              <a:ext uri="{FF2B5EF4-FFF2-40B4-BE49-F238E27FC236}">
                <a16:creationId xmlns:a16="http://schemas.microsoft.com/office/drawing/2014/main" id="{63BBD590-F729-43E4-B9A5-5F82AD188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789" y="2610909"/>
            <a:ext cx="4839377" cy="818091"/>
          </a:xfrm>
          <a:prstGeom prst="rect">
            <a:avLst/>
          </a:prstGeom>
          <a:solidFill>
            <a:srgbClr val="00FF00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6BEFE16D-B874-492D-B0B1-D49AA1635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07" y="3461719"/>
            <a:ext cx="4828859" cy="2386310"/>
          </a:xfrm>
          <a:prstGeom prst="rect">
            <a:avLst/>
          </a:prstGeom>
          <a:solidFill>
            <a:srgbClr val="FF00FF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C93B7B-AE6C-4CD9-83E4-34573B377578}"/>
                  </a:ext>
                </a:extLst>
              </p:cNvPr>
              <p:cNvSpPr txBox="1"/>
              <p:nvPr/>
            </p:nvSpPr>
            <p:spPr>
              <a:xfrm>
                <a:off x="5724626" y="4782587"/>
                <a:ext cx="18063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ko-KR" altLang="en-US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C93B7B-AE6C-4CD9-83E4-34573B377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26" y="4782587"/>
                <a:ext cx="1806328" cy="369332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428350-A4D2-4370-A43E-A908039B76C3}"/>
                  </a:ext>
                </a:extLst>
              </p:cNvPr>
              <p:cNvSpPr txBox="1"/>
              <p:nvPr/>
            </p:nvSpPr>
            <p:spPr>
              <a:xfrm>
                <a:off x="7923325" y="4782587"/>
                <a:ext cx="17947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ko-KR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ko-KR" altLang="en-US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428350-A4D2-4370-A43E-A908039B7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325" y="4782587"/>
                <a:ext cx="1794722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96B458-F7FC-4673-BF53-EFFAD615AE51}"/>
                  </a:ext>
                </a:extLst>
              </p:cNvPr>
              <p:cNvSpPr txBox="1"/>
              <p:nvPr/>
            </p:nvSpPr>
            <p:spPr>
              <a:xfrm>
                <a:off x="10344472" y="4782587"/>
                <a:ext cx="1357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ko-KR" altLang="en-US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96B458-F7FC-4673-BF53-EFFAD615A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472" y="4782587"/>
                <a:ext cx="1357359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981200" y="116632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 dirty="0">
                <a:solidFill>
                  <a:srgbClr val="006666"/>
                </a:solidFill>
              </a:rPr>
              <a:t>Objectives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51384" y="1124744"/>
            <a:ext cx="11089232" cy="4896544"/>
          </a:xfrm>
          <a:prstGeom prst="rect">
            <a:avLst/>
          </a:prstGeom>
          <a:noFill/>
          <a:ln>
            <a:solidFill>
              <a:srgbClr val="92D050"/>
            </a:solidFill>
          </a:ln>
          <a:extLst/>
        </p:spPr>
        <p:txBody>
          <a:bodyPr wrap="none" anchor="ctr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buFont typeface="+mj-lt"/>
              <a:buAutoNum type="arabicPeriod"/>
            </a:pPr>
            <a:r>
              <a:rPr lang="en-US" altLang="ko-KR" dirty="0"/>
              <a:t>Explain the operation of </a:t>
            </a:r>
            <a:r>
              <a:rPr lang="en-US" altLang="ko-KR" dirty="0">
                <a:solidFill>
                  <a:srgbClr val="3333FF"/>
                </a:solidFill>
              </a:rPr>
              <a:t>registers</a:t>
            </a:r>
            <a:r>
              <a:rPr lang="en-US" altLang="ko-KR" dirty="0"/>
              <a:t>. </a:t>
            </a:r>
          </a:p>
          <a:p>
            <a:pPr marL="0" indent="0" eaLnBrk="1" hangingPunct="1"/>
            <a:r>
              <a:rPr lang="en-US" altLang="ko-KR" dirty="0"/>
              <a:t>     Understand how to </a:t>
            </a:r>
            <a:r>
              <a:rPr lang="en-US" altLang="ko-KR" dirty="0">
                <a:solidFill>
                  <a:srgbClr val="3333FF"/>
                </a:solidFill>
              </a:rPr>
              <a:t>transfer data</a:t>
            </a:r>
            <a:r>
              <a:rPr lang="en-US" altLang="ko-KR" dirty="0"/>
              <a:t> between </a:t>
            </a:r>
            <a:r>
              <a:rPr lang="en-US" altLang="ko-KR" dirty="0">
                <a:solidFill>
                  <a:srgbClr val="3333FF"/>
                </a:solidFill>
              </a:rPr>
              <a:t>registers</a:t>
            </a:r>
            <a:r>
              <a:rPr lang="en-US" altLang="ko-KR" dirty="0"/>
              <a:t> using tri-state bus.</a:t>
            </a:r>
          </a:p>
          <a:p>
            <a:pPr eaLnBrk="1" hangingPunct="1">
              <a:buFont typeface="+mj-lt"/>
              <a:buAutoNum type="arabicPeriod"/>
            </a:pPr>
            <a:endParaRPr lang="en-US" altLang="ko-KR" dirty="0"/>
          </a:p>
          <a:p>
            <a:pPr eaLnBrk="1" hangingPunct="1">
              <a:buFont typeface="+mj-lt"/>
              <a:buAutoNum type="arabicPeriod" startAt="2"/>
            </a:pPr>
            <a:r>
              <a:rPr lang="en-US" altLang="ko-KR" dirty="0"/>
              <a:t>Explain the </a:t>
            </a:r>
            <a:r>
              <a:rPr lang="en-US" altLang="ko-KR" dirty="0">
                <a:solidFill>
                  <a:srgbClr val="3333FF"/>
                </a:solidFill>
              </a:rPr>
              <a:t>shift register </a:t>
            </a:r>
            <a:r>
              <a:rPr lang="en-US" altLang="ko-KR" dirty="0"/>
              <a:t>operation, how to </a:t>
            </a:r>
            <a:r>
              <a:rPr lang="en-US" altLang="ko-KR" dirty="0">
                <a:solidFill>
                  <a:srgbClr val="3333FF"/>
                </a:solidFill>
              </a:rPr>
              <a:t>build</a:t>
            </a:r>
            <a:r>
              <a:rPr lang="en-US" altLang="ko-KR" dirty="0"/>
              <a:t> them and </a:t>
            </a:r>
            <a:r>
              <a:rPr lang="en-US" altLang="ko-KR" dirty="0">
                <a:solidFill>
                  <a:srgbClr val="3333FF"/>
                </a:solidFill>
              </a:rPr>
              <a:t>analyze</a:t>
            </a:r>
            <a:r>
              <a:rPr lang="en-US" altLang="ko-KR" dirty="0"/>
              <a:t> operation. </a:t>
            </a:r>
          </a:p>
          <a:p>
            <a:pPr marL="0" indent="0" eaLnBrk="1" hangingPunct="1"/>
            <a:r>
              <a:rPr lang="en-US" altLang="ko-KR" dirty="0"/>
              <a:t>     Construct a timing diagram for a shift register.</a:t>
            </a:r>
          </a:p>
          <a:p>
            <a:pPr eaLnBrk="1" hangingPunct="1">
              <a:buFont typeface="+mj-lt"/>
              <a:buAutoNum type="arabicPeriod" startAt="2"/>
            </a:pPr>
            <a:endParaRPr lang="en-US" altLang="ko-KR" dirty="0"/>
          </a:p>
          <a:p>
            <a:pPr eaLnBrk="1" hangingPunct="1">
              <a:buFont typeface="+mj-lt"/>
              <a:buAutoNum type="arabicPeriod" startAt="3"/>
            </a:pPr>
            <a:r>
              <a:rPr lang="en-US" altLang="ko-KR" dirty="0"/>
              <a:t>Explain the operation of binary </a:t>
            </a:r>
            <a:r>
              <a:rPr lang="en-US" altLang="ko-KR" dirty="0">
                <a:solidFill>
                  <a:srgbClr val="3333FF"/>
                </a:solidFill>
              </a:rPr>
              <a:t>counters</a:t>
            </a:r>
            <a:r>
              <a:rPr lang="en-US" altLang="ko-KR" dirty="0"/>
              <a:t>.</a:t>
            </a:r>
          </a:p>
          <a:p>
            <a:pPr marL="0" indent="0" eaLnBrk="1" hangingPunct="1"/>
            <a:r>
              <a:rPr lang="en-US" altLang="ko-KR" dirty="0"/>
              <a:t>     How to </a:t>
            </a:r>
            <a:r>
              <a:rPr lang="en-US" altLang="ko-KR" dirty="0">
                <a:solidFill>
                  <a:srgbClr val="3333FF"/>
                </a:solidFill>
              </a:rPr>
              <a:t>build</a:t>
            </a:r>
            <a:r>
              <a:rPr lang="en-US" altLang="ko-KR" dirty="0"/>
              <a:t> them using F/F and gates and </a:t>
            </a:r>
            <a:r>
              <a:rPr lang="en-US" altLang="ko-KR" dirty="0">
                <a:solidFill>
                  <a:srgbClr val="3333FF"/>
                </a:solidFill>
              </a:rPr>
              <a:t>analyze</a:t>
            </a:r>
            <a:r>
              <a:rPr lang="en-US" altLang="ko-KR" dirty="0"/>
              <a:t> operation.</a:t>
            </a:r>
          </a:p>
          <a:p>
            <a:pPr eaLnBrk="1" hangingPunct="1">
              <a:buFont typeface="+mj-lt"/>
              <a:buAutoNum type="arabicPeriod" startAt="2"/>
            </a:pPr>
            <a:endParaRPr lang="en-US" altLang="ko-KR" dirty="0"/>
          </a:p>
          <a:p>
            <a:pPr eaLnBrk="1" hangingPunct="1">
              <a:buFont typeface="+mj-lt"/>
              <a:buAutoNum type="arabicPeriod" startAt="4"/>
            </a:pPr>
            <a:r>
              <a:rPr lang="en-US" altLang="ko-KR" dirty="0"/>
              <a:t>Given the present state and desired next state of F/F, determine the required F/F/ inputs</a:t>
            </a:r>
          </a:p>
          <a:p>
            <a:pPr eaLnBrk="1" hangingPunct="1">
              <a:buFont typeface="+mj-lt"/>
              <a:buAutoNum type="arabicPeriod" startAt="4"/>
            </a:pPr>
            <a:endParaRPr lang="en-US" altLang="ko-KR" dirty="0"/>
          </a:p>
          <a:p>
            <a:pPr eaLnBrk="1" hangingPunct="1">
              <a:buFont typeface="+mj-lt"/>
              <a:buAutoNum type="arabicPeriod" startAt="4"/>
            </a:pPr>
            <a:r>
              <a:rPr lang="en-US" altLang="ko-KR" dirty="0"/>
              <a:t>Given the desired counting sequence for a counter, derive F/F input equations.</a:t>
            </a:r>
          </a:p>
          <a:p>
            <a:pPr eaLnBrk="1" hangingPunct="1">
              <a:buFont typeface="+mj-lt"/>
              <a:buAutoNum type="arabicPeriod" startAt="4"/>
            </a:pPr>
            <a:endParaRPr lang="en-US" altLang="ko-KR" dirty="0"/>
          </a:p>
          <a:p>
            <a:pPr eaLnBrk="1" hangingPunct="1">
              <a:buFont typeface="+mj-lt"/>
              <a:buAutoNum type="arabicPeriod" startAt="4"/>
            </a:pPr>
            <a:r>
              <a:rPr lang="en-US" altLang="ko-KR" dirty="0"/>
              <a:t>Explain the procedures used for deriving F/F input equation.</a:t>
            </a:r>
          </a:p>
          <a:p>
            <a:pPr eaLnBrk="1" hangingPunct="1">
              <a:buFont typeface="+mj-lt"/>
              <a:buAutoNum type="arabicPeriod" startAt="4"/>
            </a:pPr>
            <a:endParaRPr lang="en-US" altLang="ko-KR" dirty="0"/>
          </a:p>
          <a:p>
            <a:pPr eaLnBrk="1" hangingPunct="1">
              <a:buFont typeface="+mj-lt"/>
              <a:buAutoNum type="arabicPeriod" startAt="4"/>
            </a:pPr>
            <a:r>
              <a:rPr lang="en-US" altLang="ko-KR" dirty="0"/>
              <a:t>Construct a timing diagram for a counter by tracing signals through the circuit.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12"/>
          <p:cNvSpPr txBox="1">
            <a:spLocks noChangeArrowheads="1"/>
          </p:cNvSpPr>
          <p:nvPr/>
        </p:nvSpPr>
        <p:spPr bwMode="auto">
          <a:xfrm>
            <a:off x="2711450" y="1124744"/>
            <a:ext cx="684053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Design of </a:t>
            </a:r>
            <a:r>
              <a:rPr lang="en-US" altLang="ko-KR" sz="2000" i="1" dirty="0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 dirty="0"/>
              <a:t> Using </a:t>
            </a:r>
            <a:r>
              <a:rPr lang="en-US" altLang="ko-KR" sz="2000" i="1" dirty="0">
                <a:solidFill>
                  <a:srgbClr val="3333FF"/>
                </a:solidFill>
              </a:rPr>
              <a:t>T Flip-Flops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0F66EF9-00F8-41C4-81EB-CA6E4C6D0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8229600" cy="72740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Counters for Other Sequences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0A32AFB-0E10-45C8-A835-1718F927B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756" y="2168424"/>
            <a:ext cx="7041604" cy="4572944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33A838-2AFB-482D-9C53-D5DC2282FDA1}"/>
                  </a:ext>
                </a:extLst>
              </p:cNvPr>
              <p:cNvSpPr txBox="1"/>
              <p:nvPr/>
            </p:nvSpPr>
            <p:spPr>
              <a:xfrm>
                <a:off x="2988322" y="1661771"/>
                <a:ext cx="1806328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ko-KR" altLang="en-US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33A838-2AFB-482D-9C53-D5DC2282F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322" y="1661771"/>
                <a:ext cx="180632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5A7824-ABD5-4EBA-9C8E-465518B8EBFB}"/>
                  </a:ext>
                </a:extLst>
              </p:cNvPr>
              <p:cNvSpPr txBox="1"/>
              <p:nvPr/>
            </p:nvSpPr>
            <p:spPr>
              <a:xfrm>
                <a:off x="5187021" y="1661771"/>
                <a:ext cx="1794722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ko-KR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ko-KR" altLang="en-US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5A7824-ABD5-4EBA-9C8E-465518B8E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021" y="1661771"/>
                <a:ext cx="179472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BA8BCC-3C1F-42A9-B9DF-F37C461BC0F0}"/>
                  </a:ext>
                </a:extLst>
              </p:cNvPr>
              <p:cNvSpPr txBox="1"/>
              <p:nvPr/>
            </p:nvSpPr>
            <p:spPr>
              <a:xfrm>
                <a:off x="7608168" y="1661771"/>
                <a:ext cx="1357359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ko-KR" altLang="en-US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BA8BCC-3C1F-42A9-B9DF-F37C461BC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168" y="1661771"/>
                <a:ext cx="135735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415480" y="1087909"/>
            <a:ext cx="80645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Timing Diagram for </a:t>
            </a:r>
            <a:r>
              <a:rPr lang="en-US" altLang="ko-KR" sz="2000" i="1" dirty="0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 dirty="0"/>
              <a:t> Using </a:t>
            </a:r>
            <a:r>
              <a:rPr lang="en-US" altLang="ko-KR" sz="2000" i="1" dirty="0">
                <a:solidFill>
                  <a:srgbClr val="3333FF"/>
                </a:solidFill>
              </a:rPr>
              <a:t>T Flip-Flops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8664E26-2C11-4B27-A129-24D3E523C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8229600" cy="72740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Counters for Other Sequences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E73B284-F1EE-4534-AF85-BC01D9FB6371}"/>
              </a:ext>
            </a:extLst>
          </p:cNvPr>
          <p:cNvGrpSpPr/>
          <p:nvPr/>
        </p:nvGrpSpPr>
        <p:grpSpPr>
          <a:xfrm>
            <a:off x="695400" y="1626032"/>
            <a:ext cx="7762249" cy="5115336"/>
            <a:chOff x="1430095" y="1626032"/>
            <a:chExt cx="7762249" cy="5115336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98EE2D07-19E0-4D99-B89E-E367B74E8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2601" y="1626032"/>
              <a:ext cx="7439743" cy="5115336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126223-A257-4A70-92E0-976C4054D5BC}"/>
                </a:ext>
              </a:extLst>
            </p:cNvPr>
            <p:cNvSpPr txBox="1"/>
            <p:nvPr/>
          </p:nvSpPr>
          <p:spPr>
            <a:xfrm>
              <a:off x="1430095" y="1844824"/>
              <a:ext cx="7617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Clock</a:t>
              </a:r>
              <a:endParaRPr lang="ko-KR" altLang="en-US" dirty="0"/>
            </a:p>
          </p:txBody>
        </p:sp>
      </p:grpSp>
      <p:pic>
        <p:nvPicPr>
          <p:cNvPr id="9" name="Picture 7" descr="roth+f12-21">
            <a:extLst>
              <a:ext uri="{FF2B5EF4-FFF2-40B4-BE49-F238E27FC236}">
                <a16:creationId xmlns:a16="http://schemas.microsoft.com/office/drawing/2014/main" id="{83EC1F67-5741-48B9-9BCF-8202C5823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1755464"/>
            <a:ext cx="2520950" cy="2427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5015237" y="1685652"/>
            <a:ext cx="237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i="1">
                <a:latin typeface="Times New Roman" pitchFamily="18" charset="0"/>
              </a:rPr>
              <a:t>CBA</a:t>
            </a:r>
            <a:r>
              <a:rPr lang="en-US" altLang="ko-KR" sz="2000">
                <a:latin typeface="Times New Roman" pitchFamily="18" charset="0"/>
              </a:rPr>
              <a:t> = 001, 101, 110</a:t>
            </a:r>
          </a:p>
        </p:txBody>
      </p:sp>
      <p:sp>
        <p:nvSpPr>
          <p:cNvPr id="47111" name="Rectangle 9"/>
          <p:cNvSpPr>
            <a:spLocks noChangeArrowheads="1"/>
          </p:cNvSpPr>
          <p:nvPr/>
        </p:nvSpPr>
        <p:spPr bwMode="auto">
          <a:xfrm>
            <a:off x="5807401" y="1704701"/>
            <a:ext cx="433387" cy="360362"/>
          </a:xfrm>
          <a:prstGeom prst="rect">
            <a:avLst/>
          </a:prstGeom>
          <a:solidFill>
            <a:srgbClr val="FF00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7112" name="Rectangle 10"/>
          <p:cNvSpPr>
            <a:spLocks noChangeArrowheads="1"/>
          </p:cNvSpPr>
          <p:nvPr/>
        </p:nvSpPr>
        <p:spPr bwMode="auto">
          <a:xfrm>
            <a:off x="6310637" y="1704701"/>
            <a:ext cx="433388" cy="360362"/>
          </a:xfrm>
          <a:prstGeom prst="rect">
            <a:avLst/>
          </a:prstGeom>
          <a:solidFill>
            <a:srgbClr val="00FF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7113" name="Rectangle 11"/>
          <p:cNvSpPr>
            <a:spLocks noChangeArrowheads="1"/>
          </p:cNvSpPr>
          <p:nvPr/>
        </p:nvSpPr>
        <p:spPr bwMode="auto">
          <a:xfrm>
            <a:off x="6853562" y="1704701"/>
            <a:ext cx="433388" cy="360362"/>
          </a:xfrm>
          <a:prstGeom prst="rect">
            <a:avLst/>
          </a:prstGeom>
          <a:solidFill>
            <a:srgbClr val="0000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7114" name="Rectangle 12"/>
          <p:cNvSpPr>
            <a:spLocks noChangeArrowheads="1"/>
          </p:cNvSpPr>
          <p:nvPr/>
        </p:nvSpPr>
        <p:spPr bwMode="auto">
          <a:xfrm>
            <a:off x="2561207" y="3532393"/>
            <a:ext cx="396000" cy="360000"/>
          </a:xfrm>
          <a:prstGeom prst="rect">
            <a:avLst/>
          </a:prstGeom>
          <a:solidFill>
            <a:srgbClr val="FF00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7117" name="Rectangle 15"/>
          <p:cNvSpPr>
            <a:spLocks noChangeArrowheads="1"/>
          </p:cNvSpPr>
          <p:nvPr/>
        </p:nvSpPr>
        <p:spPr bwMode="auto">
          <a:xfrm>
            <a:off x="2963696" y="3532393"/>
            <a:ext cx="396000" cy="360000"/>
          </a:xfrm>
          <a:prstGeom prst="rect">
            <a:avLst/>
          </a:prstGeom>
          <a:solidFill>
            <a:srgbClr val="00FF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7120" name="Rectangle 18"/>
          <p:cNvSpPr>
            <a:spLocks noChangeArrowheads="1"/>
          </p:cNvSpPr>
          <p:nvPr/>
        </p:nvSpPr>
        <p:spPr bwMode="auto">
          <a:xfrm>
            <a:off x="2969132" y="4282816"/>
            <a:ext cx="396000" cy="360000"/>
          </a:xfrm>
          <a:prstGeom prst="rect">
            <a:avLst/>
          </a:prstGeom>
          <a:solidFill>
            <a:srgbClr val="0000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7125" name="Text Box 30"/>
          <p:cNvSpPr txBox="1">
            <a:spLocks noChangeArrowheads="1"/>
          </p:cNvSpPr>
          <p:nvPr/>
        </p:nvSpPr>
        <p:spPr bwMode="auto">
          <a:xfrm>
            <a:off x="1703713" y="1685652"/>
            <a:ext cx="32416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Analysis for </a:t>
            </a:r>
            <a:r>
              <a:rPr lang="en-US" altLang="ko-KR" sz="2000" i="1">
                <a:solidFill>
                  <a:srgbClr val="3333FF"/>
                </a:solidFill>
              </a:rPr>
              <a:t>Unused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Object 23"/>
              <p:cNvSpPr txBox="1">
                <a:spLocks noGrp="1"/>
              </p:cNvSpPr>
              <p:nvPr>
                <p:ph sz="half" idx="1"/>
              </p:nvPr>
            </p:nvSpPr>
            <p:spPr bwMode="auto">
              <a:xfrm>
                <a:off x="1127450" y="5453889"/>
                <a:ext cx="8571289" cy="423383"/>
              </a:xfrm>
              <a:prstGeom prst="rect">
                <a:avLst/>
              </a:prstGeom>
              <a:solidFill>
                <a:srgbClr val="FF00FF">
                  <a:alpha val="25882"/>
                </a:srgbClr>
              </a:solidFill>
              <a:ln>
                <a:noFill/>
              </a:ln>
              <a:effectLst/>
              <a:extLst/>
            </p:spPr>
            <p:txBody>
              <a:bodyPr>
                <a:normAutofit fontScale="62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𝐶𝐵𝐴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=001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𝐶𝐵𝐴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=111</m:t>
                      </m:r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47107" name="Object 2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 bwMode="auto">
              <a:xfrm>
                <a:off x="1127450" y="5453889"/>
                <a:ext cx="8571289" cy="4233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08" name="Object 26"/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1127450" y="6321513"/>
                <a:ext cx="8571289" cy="419855"/>
              </a:xfrm>
              <a:prstGeom prst="rect">
                <a:avLst/>
              </a:prstGeom>
              <a:solidFill>
                <a:srgbClr val="0000FF">
                  <a:alpha val="25882"/>
                </a:srgbClr>
              </a:solidFill>
              <a:ln>
                <a:noFill/>
              </a:ln>
              <a:effectLst/>
              <a:extLst/>
            </p:spPr>
            <p:txBody>
              <a:bodyPr>
                <a:normAutofit fontScale="62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𝐶𝐵𝐴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=110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𝐶𝐵𝐴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=011</m:t>
                      </m:r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47108" name="Object 2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1127450" y="6321513"/>
                <a:ext cx="8571289" cy="4198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24" name="Object 28"/>
              <p:cNvSpPr txBox="1">
                <a:spLocks noGrp="1"/>
              </p:cNvSpPr>
              <p:nvPr>
                <p:ph sz="quarter" idx="3"/>
              </p:nvPr>
            </p:nvSpPr>
            <p:spPr bwMode="auto">
              <a:xfrm>
                <a:off x="1127448" y="5887702"/>
                <a:ext cx="8568928" cy="421618"/>
              </a:xfrm>
              <a:prstGeom prst="rect">
                <a:avLst/>
              </a:prstGeom>
              <a:solidFill>
                <a:srgbClr val="00FF00">
                  <a:alpha val="25882"/>
                </a:srgbClr>
              </a:solidFill>
              <a:ln>
                <a:noFill/>
              </a:ln>
              <a:effectLst/>
              <a:extLst/>
            </p:spPr>
            <p:txBody>
              <a:bodyPr>
                <a:normAutofit fontScale="62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𝐶𝐵𝐴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=101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𝐶𝐵𝐴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=110</m:t>
                      </m:r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47124" name="Object 2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 bwMode="auto">
              <a:xfrm>
                <a:off x="1127448" y="5887702"/>
                <a:ext cx="8568928" cy="4216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2">
            <a:extLst>
              <a:ext uri="{FF2B5EF4-FFF2-40B4-BE49-F238E27FC236}">
                <a16:creationId xmlns:a16="http://schemas.microsoft.com/office/drawing/2014/main" id="{0E6235D4-9FB0-4A33-87D0-58A7F6DCD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8229600" cy="72740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Counters for Other Sequences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E5E68882-E0C8-4BE1-8241-A9D5C9407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80" y="1087909"/>
            <a:ext cx="80645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Timing Diagram for </a:t>
            </a:r>
            <a:r>
              <a:rPr lang="en-US" altLang="ko-KR" sz="2000" i="1" dirty="0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 dirty="0"/>
              <a:t> Using </a:t>
            </a:r>
            <a:r>
              <a:rPr lang="en-US" altLang="ko-KR" sz="2000" i="1" dirty="0">
                <a:solidFill>
                  <a:srgbClr val="3333FF"/>
                </a:solidFill>
              </a:rPr>
              <a:t>T Flip-Flops</a:t>
            </a:r>
          </a:p>
        </p:txBody>
      </p:sp>
      <p:pic>
        <p:nvPicPr>
          <p:cNvPr id="23" name="Picture 7" descr="roth+f12-21">
            <a:extLst>
              <a:ext uri="{FF2B5EF4-FFF2-40B4-BE49-F238E27FC236}">
                <a16:creationId xmlns:a16="http://schemas.microsoft.com/office/drawing/2014/main" id="{26E6E66B-C963-4835-B2EE-F799DCE26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348" y="1755465"/>
            <a:ext cx="2037259" cy="196156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34A2DE46-CA71-4CE4-9AF9-8D50A1C64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40001"/>
              </p:ext>
            </p:extLst>
          </p:nvPr>
        </p:nvGraphicFramePr>
        <p:xfrm>
          <a:off x="1991544" y="2515712"/>
          <a:ext cx="1368151" cy="249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829">
                  <a:extLst>
                    <a:ext uri="{9D8B030D-6E8A-4147-A177-3AD203B41FA5}">
                      <a16:colId xmlns:a16="http://schemas.microsoft.com/office/drawing/2014/main" val="3817411698"/>
                    </a:ext>
                  </a:extLst>
                </a:gridCol>
                <a:gridCol w="398161">
                  <a:extLst>
                    <a:ext uri="{9D8B030D-6E8A-4147-A177-3AD203B41FA5}">
                      <a16:colId xmlns:a16="http://schemas.microsoft.com/office/drawing/2014/main" val="2229545007"/>
                    </a:ext>
                  </a:extLst>
                </a:gridCol>
                <a:gridCol w="398161">
                  <a:extLst>
                    <a:ext uri="{9D8B030D-6E8A-4147-A177-3AD203B41FA5}">
                      <a16:colId xmlns:a16="http://schemas.microsoft.com/office/drawing/2014/main" val="41260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C</a:t>
                      </a:r>
                    </a:p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BA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177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4795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6914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77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525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altLang="ko-KR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ko-KR" altLang="en-US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906657"/>
                  </a:ext>
                </a:extLst>
              </a:tr>
            </a:tbl>
          </a:graphicData>
        </a:graphic>
      </p:graphicFrame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0C00C87A-C3BB-48DB-BEB1-EB2BBAB06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37637"/>
              </p:ext>
            </p:extLst>
          </p:nvPr>
        </p:nvGraphicFramePr>
        <p:xfrm>
          <a:off x="4188792" y="2518059"/>
          <a:ext cx="1368151" cy="249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829">
                  <a:extLst>
                    <a:ext uri="{9D8B030D-6E8A-4147-A177-3AD203B41FA5}">
                      <a16:colId xmlns:a16="http://schemas.microsoft.com/office/drawing/2014/main" val="3817411698"/>
                    </a:ext>
                  </a:extLst>
                </a:gridCol>
                <a:gridCol w="398161">
                  <a:extLst>
                    <a:ext uri="{9D8B030D-6E8A-4147-A177-3AD203B41FA5}">
                      <a16:colId xmlns:a16="http://schemas.microsoft.com/office/drawing/2014/main" val="2229545007"/>
                    </a:ext>
                  </a:extLst>
                </a:gridCol>
                <a:gridCol w="398161">
                  <a:extLst>
                    <a:ext uri="{9D8B030D-6E8A-4147-A177-3AD203B41FA5}">
                      <a16:colId xmlns:a16="http://schemas.microsoft.com/office/drawing/2014/main" val="41260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C</a:t>
                      </a:r>
                    </a:p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BA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177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4795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6914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77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525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altLang="ko-KR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ko-KR" altLang="en-US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906657"/>
                  </a:ext>
                </a:extLst>
              </a:tr>
            </a:tbl>
          </a:graphicData>
        </a:graphic>
      </p:graphicFrame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62B04420-2E1D-483E-91D9-250EB0725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042229"/>
              </p:ext>
            </p:extLst>
          </p:nvPr>
        </p:nvGraphicFramePr>
        <p:xfrm>
          <a:off x="6384031" y="2518896"/>
          <a:ext cx="1368151" cy="249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829">
                  <a:extLst>
                    <a:ext uri="{9D8B030D-6E8A-4147-A177-3AD203B41FA5}">
                      <a16:colId xmlns:a16="http://schemas.microsoft.com/office/drawing/2014/main" val="3817411698"/>
                    </a:ext>
                  </a:extLst>
                </a:gridCol>
                <a:gridCol w="398161">
                  <a:extLst>
                    <a:ext uri="{9D8B030D-6E8A-4147-A177-3AD203B41FA5}">
                      <a16:colId xmlns:a16="http://schemas.microsoft.com/office/drawing/2014/main" val="2229545007"/>
                    </a:ext>
                  </a:extLst>
                </a:gridCol>
                <a:gridCol w="398161">
                  <a:extLst>
                    <a:ext uri="{9D8B030D-6E8A-4147-A177-3AD203B41FA5}">
                      <a16:colId xmlns:a16="http://schemas.microsoft.com/office/drawing/2014/main" val="41260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C</a:t>
                      </a:r>
                    </a:p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BA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177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4795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6914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77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525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altLang="ko-KR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ko-KR" altLang="en-US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906657"/>
                  </a:ext>
                </a:extLst>
              </a:tr>
            </a:tbl>
          </a:graphicData>
        </a:graphic>
      </p:graphicFrame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34A73F55-CA73-4315-843D-BC99368329FC}"/>
              </a:ext>
            </a:extLst>
          </p:cNvPr>
          <p:cNvSpPr/>
          <p:nvPr/>
        </p:nvSpPr>
        <p:spPr>
          <a:xfrm>
            <a:off x="2624794" y="3215972"/>
            <a:ext cx="260299" cy="62860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D751F1FA-82DB-423D-BC15-E4E6EA7599EF}"/>
              </a:ext>
            </a:extLst>
          </p:cNvPr>
          <p:cNvSpPr/>
          <p:nvPr/>
        </p:nvSpPr>
        <p:spPr>
          <a:xfrm>
            <a:off x="3027389" y="3959420"/>
            <a:ext cx="260299" cy="62860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1C1234C8-08B8-4C4B-A805-720980414D65}"/>
              </a:ext>
            </a:extLst>
          </p:cNvPr>
          <p:cNvSpPr/>
          <p:nvPr/>
        </p:nvSpPr>
        <p:spPr>
          <a:xfrm>
            <a:off x="5226088" y="3201134"/>
            <a:ext cx="260299" cy="62860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B22D3D37-15E4-4835-9C9D-216A84170031}"/>
              </a:ext>
            </a:extLst>
          </p:cNvPr>
          <p:cNvSpPr/>
          <p:nvPr/>
        </p:nvSpPr>
        <p:spPr>
          <a:xfrm>
            <a:off x="4835413" y="3589784"/>
            <a:ext cx="260299" cy="62860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FA4B88A1-391A-4876-A5AB-FAB594401EFE}"/>
              </a:ext>
            </a:extLst>
          </p:cNvPr>
          <p:cNvSpPr/>
          <p:nvPr/>
        </p:nvSpPr>
        <p:spPr>
          <a:xfrm>
            <a:off x="7414888" y="3224076"/>
            <a:ext cx="260299" cy="134242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46C3590F-0340-45D9-A95C-83964CC223E1}"/>
              </a:ext>
            </a:extLst>
          </p:cNvPr>
          <p:cNvSpPr/>
          <p:nvPr/>
        </p:nvSpPr>
        <p:spPr>
          <a:xfrm>
            <a:off x="7023786" y="3943794"/>
            <a:ext cx="689484" cy="628602"/>
          </a:xfrm>
          <a:prstGeom prst="roundRect">
            <a:avLst/>
          </a:prstGeom>
          <a:noFill/>
          <a:ln w="190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58C7A055-B5F2-4789-B88E-3BBCCD0A1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6509" y="4282816"/>
            <a:ext cx="396000" cy="360000"/>
          </a:xfrm>
          <a:prstGeom prst="rect">
            <a:avLst/>
          </a:prstGeom>
          <a:solidFill>
            <a:srgbClr val="0000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8DAE11ED-D8CD-4193-8EAC-96926BA71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2998" y="4282816"/>
            <a:ext cx="396000" cy="360000"/>
          </a:xfrm>
          <a:prstGeom prst="rect">
            <a:avLst/>
          </a:prstGeom>
          <a:solidFill>
            <a:srgbClr val="0000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F725A5D9-5E2C-410E-9B27-F6189044F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032" y="3538873"/>
            <a:ext cx="396000" cy="360000"/>
          </a:xfrm>
          <a:prstGeom prst="rect">
            <a:avLst/>
          </a:prstGeom>
          <a:solidFill>
            <a:srgbClr val="FF00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0" name="Rectangle 15">
            <a:extLst>
              <a:ext uri="{FF2B5EF4-FFF2-40B4-BE49-F238E27FC236}">
                <a16:creationId xmlns:a16="http://schemas.microsoft.com/office/drawing/2014/main" id="{24755295-0863-4B10-BE9B-E275A687F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521" y="3538873"/>
            <a:ext cx="396000" cy="360000"/>
          </a:xfrm>
          <a:prstGeom prst="rect">
            <a:avLst/>
          </a:prstGeom>
          <a:solidFill>
            <a:srgbClr val="00FF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05D94766-5882-4267-ACAF-DA043DF2A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083" y="3537543"/>
            <a:ext cx="396000" cy="360000"/>
          </a:xfrm>
          <a:prstGeom prst="rect">
            <a:avLst/>
          </a:prstGeom>
          <a:solidFill>
            <a:srgbClr val="FF00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2" name="Rectangle 15">
            <a:extLst>
              <a:ext uri="{FF2B5EF4-FFF2-40B4-BE49-F238E27FC236}">
                <a16:creationId xmlns:a16="http://schemas.microsoft.com/office/drawing/2014/main" id="{5A2259F3-C672-406D-99E7-8FE435AC6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572" y="3537543"/>
            <a:ext cx="396000" cy="360000"/>
          </a:xfrm>
          <a:prstGeom prst="rect">
            <a:avLst/>
          </a:prstGeom>
          <a:solidFill>
            <a:srgbClr val="00FF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Object 7"/>
              <p:cNvSpPr txBox="1">
                <a:spLocks noGrp="1"/>
              </p:cNvSpPr>
              <p:nvPr>
                <p:ph sz="half" idx="1"/>
              </p:nvPr>
            </p:nvSpPr>
            <p:spPr bwMode="auto">
              <a:xfrm>
                <a:off x="2279420" y="2420888"/>
                <a:ext cx="7418868" cy="381000"/>
              </a:xfrm>
              <a:prstGeom prst="rect">
                <a:avLst/>
              </a:prstGeom>
              <a:solidFill>
                <a:srgbClr val="FF00FF">
                  <a:alpha val="25882"/>
                </a:srgbClr>
              </a:solidFill>
              <a:ln>
                <a:noFill/>
              </a:ln>
              <a:effectLst/>
              <a:extLst/>
            </p:spPr>
            <p:txBody>
              <a:bodyPr>
                <a:normAutofit fontScale="55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𝐶𝐵𝐴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=001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𝐶𝐵𝐴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=111</m:t>
                      </m:r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48131" name="Object 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 bwMode="auto">
              <a:xfrm>
                <a:off x="2279420" y="2420888"/>
                <a:ext cx="7418868" cy="381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32" name="Object 8"/>
              <p:cNvSpPr txBox="1"/>
              <p:nvPr/>
            </p:nvSpPr>
            <p:spPr bwMode="auto">
              <a:xfrm>
                <a:off x="2279420" y="3436889"/>
                <a:ext cx="7418868" cy="377825"/>
              </a:xfrm>
              <a:prstGeom prst="rect">
                <a:avLst/>
              </a:prstGeom>
              <a:solidFill>
                <a:srgbClr val="0000FF">
                  <a:alpha val="25882"/>
                </a:srgbClr>
              </a:solidFill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𝐶𝐵𝐴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=110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𝐶𝐵𝐴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=011</m:t>
                      </m:r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48132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9420" y="3436889"/>
                <a:ext cx="7418868" cy="377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33" name="Text Box 9"/>
          <p:cNvSpPr txBox="1">
            <a:spLocks noChangeArrowheads="1"/>
          </p:cNvSpPr>
          <p:nvPr/>
        </p:nvSpPr>
        <p:spPr bwMode="auto">
          <a:xfrm>
            <a:off x="2063751" y="1700808"/>
            <a:ext cx="32416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Analysis for </a:t>
            </a:r>
            <a:r>
              <a:rPr lang="en-US" altLang="ko-KR" sz="2000" i="1">
                <a:solidFill>
                  <a:srgbClr val="3333FF"/>
                </a:solidFill>
              </a:rPr>
              <a:t>Unused States</a:t>
            </a:r>
          </a:p>
        </p:txBody>
      </p:sp>
      <p:sp>
        <p:nvSpPr>
          <p:cNvPr id="48134" name="Text Box 10"/>
          <p:cNvSpPr txBox="1">
            <a:spLocks noChangeArrowheads="1"/>
          </p:cNvSpPr>
          <p:nvPr/>
        </p:nvSpPr>
        <p:spPr bwMode="auto">
          <a:xfrm>
            <a:off x="5375275" y="1700808"/>
            <a:ext cx="237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i="1">
                <a:latin typeface="Times New Roman" pitchFamily="18" charset="0"/>
              </a:rPr>
              <a:t>CBA</a:t>
            </a:r>
            <a:r>
              <a:rPr lang="en-US" altLang="ko-KR" sz="2000">
                <a:latin typeface="Times New Roman" pitchFamily="18" charset="0"/>
              </a:rPr>
              <a:t> = 001, 101, 110</a:t>
            </a:r>
          </a:p>
        </p:txBody>
      </p:sp>
      <p:sp>
        <p:nvSpPr>
          <p:cNvPr id="48135" name="Rectangle 12"/>
          <p:cNvSpPr>
            <a:spLocks noChangeArrowheads="1"/>
          </p:cNvSpPr>
          <p:nvPr/>
        </p:nvSpPr>
        <p:spPr bwMode="auto">
          <a:xfrm>
            <a:off x="6167439" y="1719857"/>
            <a:ext cx="433387" cy="360362"/>
          </a:xfrm>
          <a:prstGeom prst="rect">
            <a:avLst/>
          </a:prstGeom>
          <a:solidFill>
            <a:srgbClr val="FF00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8136" name="Rectangle 13"/>
          <p:cNvSpPr>
            <a:spLocks noChangeArrowheads="1"/>
          </p:cNvSpPr>
          <p:nvPr/>
        </p:nvSpPr>
        <p:spPr bwMode="auto">
          <a:xfrm>
            <a:off x="6670675" y="1719857"/>
            <a:ext cx="433388" cy="360362"/>
          </a:xfrm>
          <a:prstGeom prst="rect">
            <a:avLst/>
          </a:prstGeom>
          <a:solidFill>
            <a:srgbClr val="00FF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8137" name="Rectangle 14"/>
          <p:cNvSpPr>
            <a:spLocks noChangeArrowheads="1"/>
          </p:cNvSpPr>
          <p:nvPr/>
        </p:nvSpPr>
        <p:spPr bwMode="auto">
          <a:xfrm>
            <a:off x="7213600" y="1719857"/>
            <a:ext cx="433388" cy="360362"/>
          </a:xfrm>
          <a:prstGeom prst="rect">
            <a:avLst/>
          </a:prstGeom>
          <a:solidFill>
            <a:srgbClr val="0000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8" name="Object 25"/>
              <p:cNvSpPr txBox="1"/>
              <p:nvPr/>
            </p:nvSpPr>
            <p:spPr bwMode="auto">
              <a:xfrm>
                <a:off x="2279576" y="2933651"/>
                <a:ext cx="7416824" cy="379412"/>
              </a:xfrm>
              <a:prstGeom prst="rect">
                <a:avLst/>
              </a:prstGeom>
              <a:solidFill>
                <a:srgbClr val="00FF00">
                  <a:alpha val="25882"/>
                </a:srgbClr>
              </a:solidFill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𝐶𝐵𝐴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=101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𝐶𝐵𝐴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=110</m:t>
                      </m:r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48138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9576" y="2933651"/>
                <a:ext cx="7416824" cy="379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139" name="Group 33"/>
          <p:cNvGrpSpPr>
            <a:grpSpLocks/>
          </p:cNvGrpSpPr>
          <p:nvPr/>
        </p:nvGrpSpPr>
        <p:grpSpPr bwMode="auto">
          <a:xfrm>
            <a:off x="2927649" y="4005065"/>
            <a:ext cx="4695528" cy="2520279"/>
            <a:chOff x="1332" y="2568"/>
            <a:chExt cx="2510" cy="1322"/>
          </a:xfrm>
        </p:grpSpPr>
        <p:pic>
          <p:nvPicPr>
            <p:cNvPr id="48140" name="Picture 4" descr="roth+f12-2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2568"/>
              <a:ext cx="1824" cy="132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141" name="Oval 26"/>
            <p:cNvSpPr>
              <a:spLocks noChangeArrowheads="1"/>
            </p:cNvSpPr>
            <p:nvPr/>
          </p:nvSpPr>
          <p:spPr bwMode="auto">
            <a:xfrm>
              <a:off x="1338" y="2952"/>
              <a:ext cx="317" cy="318"/>
            </a:xfrm>
            <a:prstGeom prst="ellipse">
              <a:avLst/>
            </a:prstGeom>
            <a:solidFill>
              <a:srgbClr val="0000FF">
                <a:alpha val="18823"/>
              </a:srgb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48142" name="Line 27"/>
            <p:cNvSpPr>
              <a:spLocks noChangeShapeType="1"/>
            </p:cNvSpPr>
            <p:nvPr/>
          </p:nvSpPr>
          <p:spPr bwMode="auto">
            <a:xfrm>
              <a:off x="1655" y="3113"/>
              <a:ext cx="36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143" name="Text Box 28"/>
            <p:cNvSpPr txBox="1">
              <a:spLocks noChangeArrowheads="1"/>
            </p:cNvSpPr>
            <p:nvPr/>
          </p:nvSpPr>
          <p:spPr bwMode="auto">
            <a:xfrm>
              <a:off x="1332" y="2994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itchFamily="18" charset="0"/>
                </a:rPr>
                <a:t>110</a:t>
              </a:r>
            </a:p>
          </p:txBody>
        </p:sp>
        <p:sp>
          <p:nvSpPr>
            <p:cNvPr id="48144" name="Oval 29"/>
            <p:cNvSpPr>
              <a:spLocks noChangeArrowheads="1"/>
            </p:cNvSpPr>
            <p:nvPr/>
          </p:nvSpPr>
          <p:spPr bwMode="auto">
            <a:xfrm>
              <a:off x="3515" y="3566"/>
              <a:ext cx="317" cy="318"/>
            </a:xfrm>
            <a:prstGeom prst="ellipse">
              <a:avLst/>
            </a:prstGeom>
            <a:solidFill>
              <a:srgbClr val="FF00FF">
                <a:alpha val="18823"/>
              </a:srgb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48145" name="Oval 30"/>
            <p:cNvSpPr>
              <a:spLocks noChangeArrowheads="1"/>
            </p:cNvSpPr>
            <p:nvPr/>
          </p:nvSpPr>
          <p:spPr bwMode="auto">
            <a:xfrm>
              <a:off x="1356" y="3566"/>
              <a:ext cx="317" cy="318"/>
            </a:xfrm>
            <a:prstGeom prst="ellipse">
              <a:avLst/>
            </a:prstGeom>
            <a:solidFill>
              <a:srgbClr val="00FF00">
                <a:alpha val="18823"/>
              </a:srgb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48146" name="Line 31"/>
            <p:cNvSpPr>
              <a:spLocks noChangeShapeType="1"/>
            </p:cNvSpPr>
            <p:nvPr/>
          </p:nvSpPr>
          <p:spPr bwMode="auto">
            <a:xfrm flipV="1">
              <a:off x="1519" y="3249"/>
              <a:ext cx="0" cy="31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147" name="Text Box 32"/>
            <p:cNvSpPr txBox="1">
              <a:spLocks noChangeArrowheads="1"/>
            </p:cNvSpPr>
            <p:nvPr/>
          </p:nvSpPr>
          <p:spPr bwMode="auto">
            <a:xfrm>
              <a:off x="1350" y="3612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itchFamily="18" charset="0"/>
                </a:rPr>
                <a:t>101</a:t>
              </a:r>
            </a:p>
          </p:txBody>
        </p:sp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35E0D881-9AAF-4756-83C9-F65FB4486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8229600" cy="72740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Counters for Other Sequences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58D8D78D-00C9-474D-943C-FE4AD514B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80" y="1087909"/>
            <a:ext cx="80645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Timing Diagram for </a:t>
            </a:r>
            <a:r>
              <a:rPr lang="en-US" altLang="ko-KR" sz="2000" i="1" dirty="0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 dirty="0"/>
              <a:t> Using </a:t>
            </a:r>
            <a:r>
              <a:rPr lang="en-US" altLang="ko-KR" sz="2000" i="1" dirty="0">
                <a:solidFill>
                  <a:srgbClr val="3333FF"/>
                </a:solidFill>
              </a:rPr>
              <a:t>T Flip-Flops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8229600" cy="72740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Counters for Other Sequences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2135188" y="1124744"/>
            <a:ext cx="6913562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Design of </a:t>
            </a:r>
            <a:r>
              <a:rPr lang="en-US" altLang="ko-KR" sz="2000" i="1" dirty="0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 dirty="0"/>
              <a:t> Using </a:t>
            </a:r>
            <a:r>
              <a:rPr lang="en-US" altLang="ko-KR" sz="2000" i="1" dirty="0">
                <a:solidFill>
                  <a:srgbClr val="C00000"/>
                </a:solidFill>
              </a:rPr>
              <a:t>D</a:t>
            </a:r>
            <a:r>
              <a:rPr lang="en-US" altLang="ko-KR" sz="2000" i="1" dirty="0">
                <a:solidFill>
                  <a:srgbClr val="3333FF"/>
                </a:solidFill>
              </a:rPr>
              <a:t> Flip-Flops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2063552" y="1988841"/>
            <a:ext cx="2952750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State Graph for Counter</a:t>
            </a:r>
          </a:p>
        </p:txBody>
      </p:sp>
      <p:pic>
        <p:nvPicPr>
          <p:cNvPr id="39941" name="Picture 7" descr="roth+f12-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452" y="2888954"/>
            <a:ext cx="2520950" cy="2427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6959551" y="1988841"/>
            <a:ext cx="1584325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State Table</a:t>
            </a:r>
          </a:p>
        </p:txBody>
      </p:sp>
      <p:graphicFrame>
        <p:nvGraphicFramePr>
          <p:cNvPr id="81948" name="Group 28"/>
          <p:cNvGraphicFramePr>
            <a:graphicFrameLocks noGrp="1"/>
          </p:cNvGraphicFramePr>
          <p:nvPr>
            <p:ph idx="1"/>
            <p:extLst/>
          </p:nvPr>
        </p:nvGraphicFramePr>
        <p:xfrm>
          <a:off x="6095950" y="2492896"/>
          <a:ext cx="3600450" cy="33655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Present State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      B      A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Next State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1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B</a:t>
                      </a:r>
                      <a:r>
                        <a:rPr kumimoji="1" lang="en-US" altLang="ko-KR" sz="1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A</a:t>
                      </a:r>
                      <a:r>
                        <a:rPr kumimoji="1" lang="en-US" altLang="ko-KR" sz="1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endParaRPr kumimoji="1" lang="en-US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4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1      1      1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1       0       0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        -        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0       1       1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0       0       0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1       1       1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        -        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        -        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0       1       0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954" name="Rectangle 29"/>
          <p:cNvSpPr>
            <a:spLocks noChangeArrowheads="1"/>
          </p:cNvSpPr>
          <p:nvPr/>
        </p:nvSpPr>
        <p:spPr bwMode="auto">
          <a:xfrm>
            <a:off x="6095950" y="3861321"/>
            <a:ext cx="3600450" cy="647700"/>
          </a:xfrm>
          <a:prstGeom prst="rect">
            <a:avLst/>
          </a:prstGeom>
          <a:solidFill>
            <a:srgbClr val="00FF00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9955" name="Rectangle 30"/>
          <p:cNvSpPr>
            <a:spLocks noChangeArrowheads="1"/>
          </p:cNvSpPr>
          <p:nvPr/>
        </p:nvSpPr>
        <p:spPr bwMode="auto">
          <a:xfrm>
            <a:off x="6095950" y="5229746"/>
            <a:ext cx="3600450" cy="647700"/>
          </a:xfrm>
          <a:prstGeom prst="rect">
            <a:avLst/>
          </a:prstGeom>
          <a:solidFill>
            <a:srgbClr val="00FF00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9956" name="Rectangle 31"/>
          <p:cNvSpPr>
            <a:spLocks noChangeArrowheads="1"/>
          </p:cNvSpPr>
          <p:nvPr/>
        </p:nvSpPr>
        <p:spPr bwMode="auto">
          <a:xfrm>
            <a:off x="6095950" y="2521471"/>
            <a:ext cx="3600450" cy="647700"/>
          </a:xfrm>
          <a:prstGeom prst="rect">
            <a:avLst/>
          </a:prstGeom>
          <a:solidFill>
            <a:srgbClr val="FF0000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7861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208214" y="1052736"/>
            <a:ext cx="7199436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Design of </a:t>
            </a:r>
            <a:r>
              <a:rPr lang="en-US" altLang="ko-KR" sz="2000" i="1" dirty="0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 dirty="0"/>
              <a:t> Using </a:t>
            </a:r>
            <a:r>
              <a:rPr lang="en-US" altLang="ko-KR" sz="2000" i="1" dirty="0">
                <a:solidFill>
                  <a:srgbClr val="3333FF"/>
                </a:solidFill>
              </a:rPr>
              <a:t>D Flip-Flops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415480" y="5688168"/>
            <a:ext cx="5192147" cy="369332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/>
              <a:t>Flip-Flop Input Function for D Flip-Flop: </a:t>
            </a:r>
            <a:r>
              <a:rPr lang="en-US" altLang="ko-KR" i="1">
                <a:latin typeface="Times New Roman" pitchFamily="18" charset="0"/>
              </a:rPr>
              <a:t>Q</a:t>
            </a:r>
            <a:r>
              <a:rPr lang="en-US" altLang="ko-KR" i="1" baseline="30000">
                <a:latin typeface="Times New Roman" pitchFamily="18" charset="0"/>
              </a:rPr>
              <a:t>+ </a:t>
            </a:r>
            <a:r>
              <a:rPr lang="en-US" altLang="ko-KR" i="1">
                <a:latin typeface="Times New Roman" pitchFamily="18" charset="0"/>
              </a:rPr>
              <a:t>=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7" name="Object 31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1415480" y="6171902"/>
                <a:ext cx="8229600" cy="425450"/>
              </a:xfrm>
              <a:prstGeom prst="rect">
                <a:avLst/>
              </a:prstGeom>
              <a:solidFill>
                <a:srgbClr val="0000FF">
                  <a:alpha val="25882"/>
                </a:srgbClr>
              </a:solidFill>
              <a:ln>
                <a:noFill/>
              </a:ln>
              <a:effectLst/>
              <a:extLst/>
            </p:spPr>
            <p:txBody>
              <a:bodyPr>
                <a:normAutofit fontScale="55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′,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′,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0187" name="Object 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1415480" y="6171902"/>
                <a:ext cx="8229600" cy="425450"/>
              </a:xfrm>
              <a:prstGeom prst="rect">
                <a:avLst/>
              </a:prstGeom>
              <a:blipFill>
                <a:blip r:embed="rId2"/>
                <a:stretch>
                  <a:fillRect b="-1429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2">
            <a:extLst>
              <a:ext uri="{FF2B5EF4-FFF2-40B4-BE49-F238E27FC236}">
                <a16:creationId xmlns:a16="http://schemas.microsoft.com/office/drawing/2014/main" id="{1653B858-3067-4316-9873-0FE33B0E4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8229600" cy="72740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Counters for Other Sequences</a:t>
            </a:r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DA570323-3064-462E-B2DB-22C550023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578308"/>
              </p:ext>
            </p:extLst>
          </p:nvPr>
        </p:nvGraphicFramePr>
        <p:xfrm>
          <a:off x="5303912" y="2158856"/>
          <a:ext cx="1368151" cy="249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829">
                  <a:extLst>
                    <a:ext uri="{9D8B030D-6E8A-4147-A177-3AD203B41FA5}">
                      <a16:colId xmlns:a16="http://schemas.microsoft.com/office/drawing/2014/main" val="3817411698"/>
                    </a:ext>
                  </a:extLst>
                </a:gridCol>
                <a:gridCol w="398161">
                  <a:extLst>
                    <a:ext uri="{9D8B030D-6E8A-4147-A177-3AD203B41FA5}">
                      <a16:colId xmlns:a16="http://schemas.microsoft.com/office/drawing/2014/main" val="2229545007"/>
                    </a:ext>
                  </a:extLst>
                </a:gridCol>
                <a:gridCol w="398161">
                  <a:extLst>
                    <a:ext uri="{9D8B030D-6E8A-4147-A177-3AD203B41FA5}">
                      <a16:colId xmlns:a16="http://schemas.microsoft.com/office/drawing/2014/main" val="41260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C</a:t>
                      </a:r>
                    </a:p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BA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177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4795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6914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77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525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ko-KR" i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ko-KR" altLang="en-US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906657"/>
                  </a:ext>
                </a:extLst>
              </a:tr>
            </a:tbl>
          </a:graphicData>
        </a:graphic>
      </p:graphicFrame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DDAEB712-3A67-4A7A-88A7-ADAC9C60C8EC}"/>
              </a:ext>
            </a:extLst>
          </p:cNvPr>
          <p:cNvSpPr/>
          <p:nvPr/>
        </p:nvSpPr>
        <p:spPr>
          <a:xfrm>
            <a:off x="5937021" y="2850811"/>
            <a:ext cx="670606" cy="62860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EA1E6B07-5362-4F9E-B70F-1019FE2FAC1E}"/>
              </a:ext>
            </a:extLst>
          </p:cNvPr>
          <p:cNvSpPr/>
          <p:nvPr/>
        </p:nvSpPr>
        <p:spPr>
          <a:xfrm>
            <a:off x="10591303" y="3933457"/>
            <a:ext cx="708110" cy="29006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E7F2E129-9663-4C88-AF57-ACAA48627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90312"/>
              </p:ext>
            </p:extLst>
          </p:nvPr>
        </p:nvGraphicFramePr>
        <p:xfrm>
          <a:off x="7644172" y="2158856"/>
          <a:ext cx="1368151" cy="249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829">
                  <a:extLst>
                    <a:ext uri="{9D8B030D-6E8A-4147-A177-3AD203B41FA5}">
                      <a16:colId xmlns:a16="http://schemas.microsoft.com/office/drawing/2014/main" val="3817411698"/>
                    </a:ext>
                  </a:extLst>
                </a:gridCol>
                <a:gridCol w="398161">
                  <a:extLst>
                    <a:ext uri="{9D8B030D-6E8A-4147-A177-3AD203B41FA5}">
                      <a16:colId xmlns:a16="http://schemas.microsoft.com/office/drawing/2014/main" val="2229545007"/>
                    </a:ext>
                  </a:extLst>
                </a:gridCol>
                <a:gridCol w="398161">
                  <a:extLst>
                    <a:ext uri="{9D8B030D-6E8A-4147-A177-3AD203B41FA5}">
                      <a16:colId xmlns:a16="http://schemas.microsoft.com/office/drawing/2014/main" val="41260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C</a:t>
                      </a:r>
                    </a:p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BA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177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4795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6914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77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525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ko-KR" i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ko-KR" altLang="en-US" i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906657"/>
                  </a:ext>
                </a:extLst>
              </a:tr>
            </a:tbl>
          </a:graphicData>
        </a:graphic>
      </p:graphicFrame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EA241B71-E01C-40AB-AFD1-CC55BECDE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527504"/>
              </p:ext>
            </p:extLst>
          </p:nvPr>
        </p:nvGraphicFramePr>
        <p:xfrm>
          <a:off x="9984433" y="2158856"/>
          <a:ext cx="1368151" cy="249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829">
                  <a:extLst>
                    <a:ext uri="{9D8B030D-6E8A-4147-A177-3AD203B41FA5}">
                      <a16:colId xmlns:a16="http://schemas.microsoft.com/office/drawing/2014/main" val="3817411698"/>
                    </a:ext>
                  </a:extLst>
                </a:gridCol>
                <a:gridCol w="398161">
                  <a:extLst>
                    <a:ext uri="{9D8B030D-6E8A-4147-A177-3AD203B41FA5}">
                      <a16:colId xmlns:a16="http://schemas.microsoft.com/office/drawing/2014/main" val="2229545007"/>
                    </a:ext>
                  </a:extLst>
                </a:gridCol>
                <a:gridCol w="398161">
                  <a:extLst>
                    <a:ext uri="{9D8B030D-6E8A-4147-A177-3AD203B41FA5}">
                      <a16:colId xmlns:a16="http://schemas.microsoft.com/office/drawing/2014/main" val="41260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C</a:t>
                      </a:r>
                    </a:p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BA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177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4795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6914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77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10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525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ko-KR" i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ko-KR" altLang="en-US" i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906657"/>
                  </a:ext>
                </a:extLst>
              </a:tr>
            </a:tbl>
          </a:graphicData>
        </a:graphic>
      </p:graphicFrame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87DBB9BB-3C6B-4223-A98D-974F24D59AA4}"/>
              </a:ext>
            </a:extLst>
          </p:cNvPr>
          <p:cNvSpPr/>
          <p:nvPr/>
        </p:nvSpPr>
        <p:spPr>
          <a:xfrm>
            <a:off x="8274721" y="3974905"/>
            <a:ext cx="673865" cy="252000"/>
          </a:xfrm>
          <a:prstGeom prst="roundRect">
            <a:avLst/>
          </a:prstGeom>
          <a:noFill/>
          <a:ln w="190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923FE9D4-76F0-42D9-B9BD-F7148EF8BB40}"/>
              </a:ext>
            </a:extLst>
          </p:cNvPr>
          <p:cNvSpPr/>
          <p:nvPr/>
        </p:nvSpPr>
        <p:spPr>
          <a:xfrm>
            <a:off x="8688287" y="2860539"/>
            <a:ext cx="260299" cy="137769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422CABF6-5D37-4549-B8D0-850D6E2EC5F9}"/>
              </a:ext>
            </a:extLst>
          </p:cNvPr>
          <p:cNvSpPr/>
          <p:nvPr/>
        </p:nvSpPr>
        <p:spPr>
          <a:xfrm>
            <a:off x="11033573" y="3952913"/>
            <a:ext cx="260299" cy="252000"/>
          </a:xfrm>
          <a:prstGeom prst="roundRect">
            <a:avLst/>
          </a:prstGeom>
          <a:noFill/>
          <a:ln w="190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28FDC71C-06A7-47BF-8795-0C7145BD54F4}"/>
              </a:ext>
            </a:extLst>
          </p:cNvPr>
          <p:cNvSpPr/>
          <p:nvPr/>
        </p:nvSpPr>
        <p:spPr>
          <a:xfrm>
            <a:off x="11020277" y="2852667"/>
            <a:ext cx="260299" cy="252000"/>
          </a:xfrm>
          <a:prstGeom prst="roundRect">
            <a:avLst/>
          </a:prstGeom>
          <a:noFill/>
          <a:ln w="190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0021625E-0996-42D0-8BBA-279EF753F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001" y="1700808"/>
            <a:ext cx="1584325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State Table</a:t>
            </a:r>
          </a:p>
        </p:txBody>
      </p:sp>
      <p:graphicFrame>
        <p:nvGraphicFramePr>
          <p:cNvPr id="27" name="Group 28">
            <a:extLst>
              <a:ext uri="{FF2B5EF4-FFF2-40B4-BE49-F238E27FC236}">
                <a16:creationId xmlns:a16="http://schemas.microsoft.com/office/drawing/2014/main" id="{48230360-4ADD-48A0-A85C-A07915D974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482832"/>
              </p:ext>
            </p:extLst>
          </p:nvPr>
        </p:nvGraphicFramePr>
        <p:xfrm>
          <a:off x="695400" y="2132682"/>
          <a:ext cx="3600450" cy="33655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Present State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      B      A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Next State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1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B</a:t>
                      </a:r>
                      <a:r>
                        <a:rPr kumimoji="1" lang="en-US" altLang="ko-KR" sz="1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A</a:t>
                      </a:r>
                      <a:r>
                        <a:rPr kumimoji="1" lang="en-US" altLang="ko-KR" sz="1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endParaRPr kumimoji="1" lang="en-US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4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1      1      1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1       0       0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        -        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0       1       1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0       0       0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1       1       1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        -        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        -        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0       1       0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Rectangle 29">
            <a:extLst>
              <a:ext uri="{FF2B5EF4-FFF2-40B4-BE49-F238E27FC236}">
                <a16:creationId xmlns:a16="http://schemas.microsoft.com/office/drawing/2014/main" id="{3031BEC0-BD36-47C1-8F5B-36D3ECBEC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3501107"/>
            <a:ext cx="3600450" cy="647700"/>
          </a:xfrm>
          <a:prstGeom prst="rect">
            <a:avLst/>
          </a:prstGeom>
          <a:solidFill>
            <a:srgbClr val="00FF00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D5F636BB-AEB1-4990-8F95-51E559AAA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4869532"/>
            <a:ext cx="3600450" cy="647700"/>
          </a:xfrm>
          <a:prstGeom prst="rect">
            <a:avLst/>
          </a:prstGeom>
          <a:solidFill>
            <a:srgbClr val="00FF00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0" name="Rectangle 31">
            <a:extLst>
              <a:ext uri="{FF2B5EF4-FFF2-40B4-BE49-F238E27FC236}">
                <a16:creationId xmlns:a16="http://schemas.microsoft.com/office/drawing/2014/main" id="{2CA8845B-78DE-4BBD-B24B-90DD8515B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2161257"/>
            <a:ext cx="3600450" cy="647700"/>
          </a:xfrm>
          <a:prstGeom prst="rect">
            <a:avLst/>
          </a:prstGeom>
          <a:solidFill>
            <a:srgbClr val="FF0000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Object 0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2208214" y="1628800"/>
                <a:ext cx="9000354" cy="425450"/>
              </a:xfrm>
              <a:prstGeom prst="rect">
                <a:avLst/>
              </a:prstGeom>
              <a:solidFill>
                <a:srgbClr val="EDF0AE"/>
              </a:solidFill>
              <a:ln>
                <a:noFill/>
              </a:ln>
              <a:effectLst/>
              <a:extLst/>
            </p:spPr>
            <p:txBody>
              <a:bodyPr>
                <a:normAutofit fontScale="62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′,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′,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51203" name="Object 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2208214" y="1628800"/>
                <a:ext cx="9000354" cy="425450"/>
              </a:xfrm>
              <a:prstGeom prst="rect">
                <a:avLst/>
              </a:prstGeom>
              <a:blipFill>
                <a:blip r:embed="rId2"/>
                <a:stretch>
                  <a:fillRect b="-11429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4" name="Text Box 47"/>
          <p:cNvSpPr txBox="1">
            <a:spLocks noChangeArrowheads="1"/>
          </p:cNvSpPr>
          <p:nvPr/>
        </p:nvSpPr>
        <p:spPr bwMode="auto">
          <a:xfrm>
            <a:off x="2208214" y="1124744"/>
            <a:ext cx="6912122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Design of </a:t>
            </a:r>
            <a:r>
              <a:rPr lang="en-US" altLang="ko-KR" sz="2000" i="1" dirty="0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 dirty="0"/>
              <a:t> Using </a:t>
            </a:r>
            <a:r>
              <a:rPr lang="en-US" altLang="ko-KR" sz="2000" i="1" dirty="0">
                <a:solidFill>
                  <a:srgbClr val="3333FF"/>
                </a:solidFill>
              </a:rPr>
              <a:t>D Flip-Flops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19934D5-1AFD-4C3F-A1BD-0873B9798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8229600" cy="72740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charset="0"/>
              </a:rPr>
              <a:t>Counters for Other Sequences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30555F6-C63F-4086-B1A6-06F893D3B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1" y="2339614"/>
            <a:ext cx="6389340" cy="4329746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 Design Using S-R Flip-Flops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863752" y="1218564"/>
            <a:ext cx="25177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S-R Flip-Flop Inputs</a:t>
            </a:r>
          </a:p>
        </p:txBody>
      </p:sp>
      <p:sp>
        <p:nvSpPr>
          <p:cNvPr id="52229" name="Text Box 10"/>
          <p:cNvSpPr txBox="1">
            <a:spLocks noChangeArrowheads="1"/>
          </p:cNvSpPr>
          <p:nvPr/>
        </p:nvSpPr>
        <p:spPr bwMode="auto">
          <a:xfrm>
            <a:off x="1919536" y="5725219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>
                <a:latin typeface="굴림" pitchFamily="50" charset="-127"/>
              </a:rPr>
              <a:t>  (a)</a:t>
            </a:r>
          </a:p>
        </p:txBody>
      </p:sp>
      <p:sp>
        <p:nvSpPr>
          <p:cNvPr id="52231" name="Text Box 18"/>
          <p:cNvSpPr txBox="1">
            <a:spLocks noChangeArrowheads="1"/>
          </p:cNvSpPr>
          <p:nvPr/>
        </p:nvSpPr>
        <p:spPr bwMode="auto">
          <a:xfrm>
            <a:off x="5447928" y="4979077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>
                <a:latin typeface="굴림" pitchFamily="50" charset="-127"/>
              </a:rPr>
              <a:t>   </a:t>
            </a:r>
            <a:r>
              <a:rPr lang="en-US" altLang="ko-KR" b="1" dirty="0">
                <a:latin typeface="굴림" pitchFamily="50" charset="-127"/>
              </a:rPr>
              <a:t>(b)</a:t>
            </a:r>
          </a:p>
        </p:txBody>
      </p:sp>
      <p:sp>
        <p:nvSpPr>
          <p:cNvPr id="52232" name="Text Box 27"/>
          <p:cNvSpPr txBox="1">
            <a:spLocks noChangeArrowheads="1"/>
          </p:cNvSpPr>
          <p:nvPr/>
        </p:nvSpPr>
        <p:spPr bwMode="auto">
          <a:xfrm>
            <a:off x="9943256" y="5638801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굴림" pitchFamily="50" charset="-127"/>
              </a:rPr>
              <a:t> </a:t>
            </a:r>
          </a:p>
        </p:txBody>
      </p:sp>
      <p:sp>
        <p:nvSpPr>
          <p:cNvPr id="52233" name="Text Box 28"/>
          <p:cNvSpPr txBox="1">
            <a:spLocks noChangeArrowheads="1"/>
          </p:cNvSpPr>
          <p:nvPr/>
        </p:nvSpPr>
        <p:spPr bwMode="auto">
          <a:xfrm>
            <a:off x="9048328" y="4304908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 dirty="0">
                <a:latin typeface="굴림" pitchFamily="50" charset="-127"/>
              </a:rPr>
              <a:t>      (c)</a:t>
            </a:r>
          </a:p>
        </p:txBody>
      </p:sp>
      <p:sp>
        <p:nvSpPr>
          <p:cNvPr id="52234" name="Rectangle 32"/>
          <p:cNvSpPr>
            <a:spLocks noChangeArrowheads="1"/>
          </p:cNvSpPr>
          <p:nvPr/>
        </p:nvSpPr>
        <p:spPr bwMode="auto">
          <a:xfrm>
            <a:off x="1196343" y="2544480"/>
            <a:ext cx="2050665" cy="377827"/>
          </a:xfrm>
          <a:prstGeom prst="rect">
            <a:avLst/>
          </a:prstGeom>
          <a:solidFill>
            <a:srgbClr val="00FF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2235" name="Rectangle 33"/>
          <p:cNvSpPr>
            <a:spLocks noChangeArrowheads="1"/>
          </p:cNvSpPr>
          <p:nvPr/>
        </p:nvSpPr>
        <p:spPr bwMode="auto">
          <a:xfrm>
            <a:off x="1196343" y="3311448"/>
            <a:ext cx="2050665" cy="377826"/>
          </a:xfrm>
          <a:prstGeom prst="rect">
            <a:avLst/>
          </a:prstGeom>
          <a:solidFill>
            <a:srgbClr val="00FF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2236" name="Rectangle 34"/>
          <p:cNvSpPr>
            <a:spLocks noChangeArrowheads="1"/>
          </p:cNvSpPr>
          <p:nvPr/>
        </p:nvSpPr>
        <p:spPr bwMode="auto">
          <a:xfrm>
            <a:off x="1196343" y="2931830"/>
            <a:ext cx="2050665" cy="377827"/>
          </a:xfrm>
          <a:prstGeom prst="rect">
            <a:avLst/>
          </a:prstGeom>
          <a:solidFill>
            <a:srgbClr val="FF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2237" name="Rectangle 35"/>
          <p:cNvSpPr>
            <a:spLocks noChangeArrowheads="1"/>
          </p:cNvSpPr>
          <p:nvPr/>
        </p:nvSpPr>
        <p:spPr bwMode="auto">
          <a:xfrm>
            <a:off x="1196343" y="4513646"/>
            <a:ext cx="2050665" cy="377826"/>
          </a:xfrm>
          <a:prstGeom prst="rect">
            <a:avLst/>
          </a:prstGeom>
          <a:solidFill>
            <a:srgbClr val="FF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2238" name="Rectangle 36"/>
          <p:cNvSpPr>
            <a:spLocks noChangeArrowheads="1"/>
          </p:cNvSpPr>
          <p:nvPr/>
        </p:nvSpPr>
        <p:spPr bwMode="auto">
          <a:xfrm>
            <a:off x="1196343" y="3714876"/>
            <a:ext cx="2050665" cy="377826"/>
          </a:xfrm>
          <a:prstGeom prst="rect">
            <a:avLst/>
          </a:prstGeom>
          <a:solidFill>
            <a:srgbClr val="00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2239" name="Rectangle 37"/>
          <p:cNvSpPr>
            <a:spLocks noChangeArrowheads="1"/>
          </p:cNvSpPr>
          <p:nvPr/>
        </p:nvSpPr>
        <p:spPr bwMode="auto">
          <a:xfrm>
            <a:off x="1196343" y="4113742"/>
            <a:ext cx="2050665" cy="377827"/>
          </a:xfrm>
          <a:prstGeom prst="rect">
            <a:avLst/>
          </a:prstGeom>
          <a:solidFill>
            <a:srgbClr val="FF66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2240" name="Rectangle 38"/>
          <p:cNvSpPr>
            <a:spLocks noChangeArrowheads="1"/>
          </p:cNvSpPr>
          <p:nvPr/>
        </p:nvSpPr>
        <p:spPr bwMode="auto">
          <a:xfrm>
            <a:off x="4672315" y="3315056"/>
            <a:ext cx="2527742" cy="369959"/>
          </a:xfrm>
          <a:prstGeom prst="rect">
            <a:avLst/>
          </a:prstGeom>
          <a:solidFill>
            <a:srgbClr val="FF66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2241" name="Rectangle 39"/>
          <p:cNvSpPr>
            <a:spLocks noChangeArrowheads="1"/>
          </p:cNvSpPr>
          <p:nvPr/>
        </p:nvSpPr>
        <p:spPr bwMode="auto">
          <a:xfrm>
            <a:off x="4661252" y="3714500"/>
            <a:ext cx="2527742" cy="396875"/>
          </a:xfrm>
          <a:prstGeom prst="rect">
            <a:avLst/>
          </a:prstGeom>
          <a:solidFill>
            <a:srgbClr val="00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2242" name="Rectangle 40"/>
          <p:cNvSpPr>
            <a:spLocks noChangeArrowheads="1"/>
          </p:cNvSpPr>
          <p:nvPr/>
        </p:nvSpPr>
        <p:spPr bwMode="auto">
          <a:xfrm>
            <a:off x="4690217" y="2517266"/>
            <a:ext cx="2509839" cy="755245"/>
          </a:xfrm>
          <a:prstGeom prst="rect">
            <a:avLst/>
          </a:prstGeom>
          <a:solidFill>
            <a:srgbClr val="00FF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2243" name="Rectangle 41"/>
          <p:cNvSpPr>
            <a:spLocks noChangeArrowheads="1"/>
          </p:cNvSpPr>
          <p:nvPr/>
        </p:nvSpPr>
        <p:spPr bwMode="auto">
          <a:xfrm>
            <a:off x="4672314" y="4082137"/>
            <a:ext cx="2527742" cy="807084"/>
          </a:xfrm>
          <a:prstGeom prst="rect">
            <a:avLst/>
          </a:prstGeom>
          <a:solidFill>
            <a:srgbClr val="FF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2246" name="Rectangle 42"/>
          <p:cNvSpPr>
            <a:spLocks noChangeArrowheads="1"/>
          </p:cNvSpPr>
          <p:nvPr/>
        </p:nvSpPr>
        <p:spPr bwMode="auto">
          <a:xfrm>
            <a:off x="8470549" y="2517633"/>
            <a:ext cx="2525108" cy="358775"/>
          </a:xfrm>
          <a:prstGeom prst="rect">
            <a:avLst/>
          </a:prstGeom>
          <a:solidFill>
            <a:srgbClr val="00FF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2247" name="Rectangle 43"/>
          <p:cNvSpPr>
            <a:spLocks noChangeArrowheads="1"/>
          </p:cNvSpPr>
          <p:nvPr/>
        </p:nvSpPr>
        <p:spPr bwMode="auto">
          <a:xfrm>
            <a:off x="8470549" y="2933964"/>
            <a:ext cx="2525108" cy="358775"/>
          </a:xfrm>
          <a:prstGeom prst="rect">
            <a:avLst/>
          </a:prstGeom>
          <a:solidFill>
            <a:srgbClr val="FF66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2248" name="Rectangle 44"/>
          <p:cNvSpPr>
            <a:spLocks noChangeArrowheads="1"/>
          </p:cNvSpPr>
          <p:nvPr/>
        </p:nvSpPr>
        <p:spPr bwMode="auto">
          <a:xfrm>
            <a:off x="8470549" y="3328846"/>
            <a:ext cx="2525108" cy="358775"/>
          </a:xfrm>
          <a:prstGeom prst="rect">
            <a:avLst/>
          </a:prstGeom>
          <a:solidFill>
            <a:srgbClr val="00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2249" name="Rectangle 45"/>
          <p:cNvSpPr>
            <a:spLocks noChangeArrowheads="1"/>
          </p:cNvSpPr>
          <p:nvPr/>
        </p:nvSpPr>
        <p:spPr bwMode="auto">
          <a:xfrm>
            <a:off x="8463087" y="3713999"/>
            <a:ext cx="2525108" cy="358775"/>
          </a:xfrm>
          <a:prstGeom prst="rect">
            <a:avLst/>
          </a:prstGeom>
          <a:solidFill>
            <a:srgbClr val="FF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48DC05C0-C741-469F-AB60-E1E374424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37816"/>
              </p:ext>
            </p:extLst>
          </p:nvPr>
        </p:nvGraphicFramePr>
        <p:xfrm>
          <a:off x="1180425" y="2115541"/>
          <a:ext cx="2066584" cy="3566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43093">
                  <a:extLst>
                    <a:ext uri="{9D8B030D-6E8A-4147-A177-3AD203B41FA5}">
                      <a16:colId xmlns:a16="http://schemas.microsoft.com/office/drawing/2014/main" val="3257796714"/>
                    </a:ext>
                  </a:extLst>
                </a:gridCol>
                <a:gridCol w="623491">
                  <a:extLst>
                    <a:ext uri="{9D8B030D-6E8A-4147-A177-3AD203B41FA5}">
                      <a16:colId xmlns:a16="http://schemas.microsoft.com/office/drawing/2014/main" val="4219934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S  R  Q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Q</a:t>
                      </a:r>
                      <a:r>
                        <a:rPr lang="en-US" altLang="ko-KR" sz="2000" b="0" baseline="30000" dirty="0">
                          <a:latin typeface="Consolas" panose="020B0609020204030204" pitchFamily="49" charset="0"/>
                        </a:rPr>
                        <a:t>+</a:t>
                      </a:r>
                      <a:endParaRPr lang="ko-KR" altLang="en-US" sz="2000" b="0" baseline="30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88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0  0  0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916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0  0  1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90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0  1  0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618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0  1  1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7452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1  0  0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584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1  0  1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855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1  1  0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-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299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1  1  1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-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255658"/>
                  </a:ext>
                </a:extLst>
              </a:tr>
            </a:tbl>
          </a:graphicData>
        </a:graphic>
      </p:graphicFrame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1CC70E51-FBCA-43EB-A27D-4B4ACDC31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130643"/>
              </p:ext>
            </p:extLst>
          </p:nvPr>
        </p:nvGraphicFramePr>
        <p:xfrm>
          <a:off x="4682284" y="2115541"/>
          <a:ext cx="2517772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8886">
                  <a:extLst>
                    <a:ext uri="{9D8B030D-6E8A-4147-A177-3AD203B41FA5}">
                      <a16:colId xmlns:a16="http://schemas.microsoft.com/office/drawing/2014/main" val="1882503776"/>
                    </a:ext>
                  </a:extLst>
                </a:gridCol>
                <a:gridCol w="1258886">
                  <a:extLst>
                    <a:ext uri="{9D8B030D-6E8A-4147-A177-3AD203B41FA5}">
                      <a16:colId xmlns:a16="http://schemas.microsoft.com/office/drawing/2014/main" val="827788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Q   </a:t>
                      </a:r>
                      <a:r>
                        <a:rPr lang="en-US" altLang="ko-KR" sz="2000" b="0" dirty="0" err="1">
                          <a:latin typeface="Consolas" panose="020B0609020204030204" pitchFamily="49" charset="0"/>
                        </a:rPr>
                        <a:t>Q</a:t>
                      </a:r>
                      <a:r>
                        <a:rPr lang="en-US" altLang="ko-KR" sz="2000" b="0" baseline="30000" dirty="0">
                          <a:latin typeface="Consolas" panose="020B0609020204030204" pitchFamily="49" charset="0"/>
                        </a:rPr>
                        <a:t>+</a:t>
                      </a:r>
                      <a:endParaRPr lang="ko-KR" altLang="en-US" sz="2000" b="0" baseline="30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S   R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48829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0327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701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ctr" latinLnBrk="1">
                        <a:buAutoNum type="arabicPlain"/>
                      </a:pPr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99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1   0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34355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1   1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12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1   0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104905"/>
                  </a:ext>
                </a:extLst>
              </a:tr>
            </a:tbl>
          </a:graphicData>
        </a:graphic>
      </p:graphicFrame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AC347357-1D2F-4477-8E9C-89E0385DF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47078"/>
              </p:ext>
            </p:extLst>
          </p:nvPr>
        </p:nvGraphicFramePr>
        <p:xfrm>
          <a:off x="8467915" y="2115541"/>
          <a:ext cx="2527742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3871">
                  <a:extLst>
                    <a:ext uri="{9D8B030D-6E8A-4147-A177-3AD203B41FA5}">
                      <a16:colId xmlns:a16="http://schemas.microsoft.com/office/drawing/2014/main" val="122190659"/>
                    </a:ext>
                  </a:extLst>
                </a:gridCol>
                <a:gridCol w="1263871">
                  <a:extLst>
                    <a:ext uri="{9D8B030D-6E8A-4147-A177-3AD203B41FA5}">
                      <a16:colId xmlns:a16="http://schemas.microsoft.com/office/drawing/2014/main" val="2167389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Q   </a:t>
                      </a:r>
                      <a:r>
                        <a:rPr lang="en-US" altLang="ko-KR" sz="2000" dirty="0" err="1">
                          <a:latin typeface="Consolas" panose="020B0609020204030204" pitchFamily="49" charset="0"/>
                        </a:rPr>
                        <a:t>Q</a:t>
                      </a:r>
                      <a:r>
                        <a:rPr lang="en-US" altLang="ko-KR" sz="2000" baseline="30000" dirty="0">
                          <a:latin typeface="Consolas" panose="020B0609020204030204" pitchFamily="49" charset="0"/>
                        </a:rPr>
                        <a:t>+</a:t>
                      </a:r>
                      <a:endParaRPr lang="ko-KR" altLang="en-US" sz="2000" baseline="30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S   R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74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0   0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0   X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854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0   1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ctr" latinLnBrk="1">
                        <a:buAutoNum type="arabicPlain"/>
                      </a:pPr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 0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182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ctr" latinLnBrk="1">
                        <a:buAutoNum type="arabicPlain"/>
                      </a:pPr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 0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0   1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601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1   1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X   0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66160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991D7ED-0A99-4B7C-9F25-1EB3BDDBBF0D}"/>
              </a:ext>
            </a:extLst>
          </p:cNvPr>
          <p:cNvSpPr txBox="1"/>
          <p:nvPr/>
        </p:nvSpPr>
        <p:spPr>
          <a:xfrm>
            <a:off x="3482150" y="4979077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not allowed</a:t>
            </a:r>
            <a:endParaRPr lang="ko-KR" altLang="en-US" dirty="0"/>
          </a:p>
        </p:txBody>
      </p:sp>
      <p:sp>
        <p:nvSpPr>
          <p:cNvPr id="12" name="오른쪽 중괄호 11">
            <a:extLst>
              <a:ext uri="{FF2B5EF4-FFF2-40B4-BE49-F238E27FC236}">
                <a16:creationId xmlns:a16="http://schemas.microsoft.com/office/drawing/2014/main" id="{CCDFF678-BB51-4E87-ABDE-F95411DE3A13}"/>
              </a:ext>
            </a:extLst>
          </p:cNvPr>
          <p:cNvSpPr/>
          <p:nvPr/>
        </p:nvSpPr>
        <p:spPr>
          <a:xfrm>
            <a:off x="3285920" y="4941168"/>
            <a:ext cx="235142" cy="7200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 Design Using S-R Flip-Flops</a:t>
            </a:r>
          </a:p>
        </p:txBody>
      </p:sp>
      <p:sp>
        <p:nvSpPr>
          <p:cNvPr id="53252" name="Text Box 15"/>
          <p:cNvSpPr txBox="1">
            <a:spLocks noChangeArrowheads="1"/>
          </p:cNvSpPr>
          <p:nvPr/>
        </p:nvSpPr>
        <p:spPr bwMode="auto">
          <a:xfrm>
            <a:off x="2208214" y="1052736"/>
            <a:ext cx="70564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Design of </a:t>
            </a:r>
            <a:r>
              <a:rPr lang="en-US" altLang="ko-KR" sz="2000" i="1" dirty="0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 dirty="0"/>
              <a:t> Using </a:t>
            </a:r>
            <a:r>
              <a:rPr lang="en-US" altLang="ko-KR" sz="2000" i="1" dirty="0">
                <a:solidFill>
                  <a:srgbClr val="C00000"/>
                </a:solidFill>
              </a:rPr>
              <a:t>S-R</a:t>
            </a:r>
            <a:r>
              <a:rPr lang="en-US" altLang="ko-KR" sz="2000" i="1" dirty="0">
                <a:solidFill>
                  <a:srgbClr val="3333FF"/>
                </a:solidFill>
              </a:rPr>
              <a:t> Flip-Flops</a:t>
            </a:r>
          </a:p>
        </p:txBody>
      </p:sp>
      <p:pic>
        <p:nvPicPr>
          <p:cNvPr id="23" name="Picture 7" descr="roth+f12-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3" y="1593180"/>
            <a:ext cx="2525108" cy="24312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42">
            <a:extLst>
              <a:ext uri="{FF2B5EF4-FFF2-40B4-BE49-F238E27FC236}">
                <a16:creationId xmlns:a16="http://schemas.microsoft.com/office/drawing/2014/main" id="{D3A96780-824D-415D-A942-4290448C2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56" y="4693794"/>
            <a:ext cx="2525108" cy="358775"/>
          </a:xfrm>
          <a:prstGeom prst="rect">
            <a:avLst/>
          </a:prstGeom>
          <a:solidFill>
            <a:srgbClr val="00FF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9" name="Rectangle 43">
            <a:extLst>
              <a:ext uri="{FF2B5EF4-FFF2-40B4-BE49-F238E27FC236}">
                <a16:creationId xmlns:a16="http://schemas.microsoft.com/office/drawing/2014/main" id="{DA247AC1-477D-4CDF-B630-D7BB2C7FB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56" y="5110125"/>
            <a:ext cx="2525108" cy="358775"/>
          </a:xfrm>
          <a:prstGeom prst="rect">
            <a:avLst/>
          </a:prstGeom>
          <a:solidFill>
            <a:srgbClr val="FF66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0" name="Rectangle 44">
            <a:extLst>
              <a:ext uri="{FF2B5EF4-FFF2-40B4-BE49-F238E27FC236}">
                <a16:creationId xmlns:a16="http://schemas.microsoft.com/office/drawing/2014/main" id="{C63528CE-42AE-4125-8C03-B1D10BD90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56" y="5505007"/>
            <a:ext cx="2525108" cy="358775"/>
          </a:xfrm>
          <a:prstGeom prst="rect">
            <a:avLst/>
          </a:prstGeom>
          <a:solidFill>
            <a:srgbClr val="00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1" name="Rectangle 45">
            <a:extLst>
              <a:ext uri="{FF2B5EF4-FFF2-40B4-BE49-F238E27FC236}">
                <a16:creationId xmlns:a16="http://schemas.microsoft.com/office/drawing/2014/main" id="{F43EE312-608E-40A1-92CE-F1D435E2A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094" y="5890160"/>
            <a:ext cx="2525108" cy="358775"/>
          </a:xfrm>
          <a:prstGeom prst="rect">
            <a:avLst/>
          </a:prstGeom>
          <a:solidFill>
            <a:srgbClr val="FF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aphicFrame>
        <p:nvGraphicFramePr>
          <p:cNvPr id="32" name="표 31">
            <a:extLst>
              <a:ext uri="{FF2B5EF4-FFF2-40B4-BE49-F238E27FC236}">
                <a16:creationId xmlns:a16="http://schemas.microsoft.com/office/drawing/2014/main" id="{44E4AC35-47D1-448E-AE40-9332D8875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691670"/>
              </p:ext>
            </p:extLst>
          </p:nvPr>
        </p:nvGraphicFramePr>
        <p:xfrm>
          <a:off x="543922" y="4291702"/>
          <a:ext cx="2527742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3871">
                  <a:extLst>
                    <a:ext uri="{9D8B030D-6E8A-4147-A177-3AD203B41FA5}">
                      <a16:colId xmlns:a16="http://schemas.microsoft.com/office/drawing/2014/main" val="122190659"/>
                    </a:ext>
                  </a:extLst>
                </a:gridCol>
                <a:gridCol w="1263871">
                  <a:extLst>
                    <a:ext uri="{9D8B030D-6E8A-4147-A177-3AD203B41FA5}">
                      <a16:colId xmlns:a16="http://schemas.microsoft.com/office/drawing/2014/main" val="2167389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Q   </a:t>
                      </a:r>
                      <a:r>
                        <a:rPr lang="en-US" altLang="ko-KR" sz="2000" dirty="0" err="1">
                          <a:latin typeface="Consolas" panose="020B0609020204030204" pitchFamily="49" charset="0"/>
                        </a:rPr>
                        <a:t>Q</a:t>
                      </a:r>
                      <a:r>
                        <a:rPr lang="en-US" altLang="ko-KR" sz="2000" baseline="30000" dirty="0">
                          <a:latin typeface="Consolas" panose="020B0609020204030204" pitchFamily="49" charset="0"/>
                        </a:rPr>
                        <a:t>+</a:t>
                      </a:r>
                      <a:endParaRPr lang="ko-KR" altLang="en-US" sz="2000" baseline="30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S   R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74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0   0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0   X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854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0   1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ctr" latinLnBrk="1">
                        <a:buAutoNum type="arabicPlain"/>
                      </a:pPr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 0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182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ctr" latinLnBrk="1">
                        <a:buAutoNum type="arabicPlain"/>
                      </a:pPr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 0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0   1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601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1   1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X   0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661606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83FB0709-CFE2-4876-83E4-9D015A7FC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383009"/>
              </p:ext>
            </p:extLst>
          </p:nvPr>
        </p:nvGraphicFramePr>
        <p:xfrm>
          <a:off x="3719737" y="1944741"/>
          <a:ext cx="6264696" cy="43041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val="1325036683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370700101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505879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28510041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362193574"/>
                    </a:ext>
                  </a:extLst>
                </a:gridCol>
              </a:tblGrid>
              <a:tr h="4782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C   B   A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C</a:t>
                      </a:r>
                      <a:r>
                        <a:rPr lang="en-US" altLang="ko-KR" sz="2000" b="0" baseline="30000" dirty="0">
                          <a:latin typeface="Consolas" panose="020B0609020204030204" pitchFamily="49" charset="0"/>
                        </a:rPr>
                        <a:t>+</a:t>
                      </a:r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  B</a:t>
                      </a:r>
                      <a:r>
                        <a:rPr lang="en-US" altLang="ko-KR" sz="2000" b="0" baseline="30000" dirty="0">
                          <a:latin typeface="Consolas" panose="020B0609020204030204" pitchFamily="49" charset="0"/>
                        </a:rPr>
                        <a:t>+</a:t>
                      </a:r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  A</a:t>
                      </a:r>
                      <a:r>
                        <a:rPr lang="en-US" altLang="ko-KR" sz="2000" b="0" baseline="30000" dirty="0">
                          <a:latin typeface="Consolas" panose="020B0609020204030204" pitchFamily="49" charset="0"/>
                        </a:rPr>
                        <a:t>+</a:t>
                      </a:r>
                      <a:endParaRPr lang="ko-KR" altLang="en-US" sz="2000" b="0" baseline="30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altLang="ko-KR" sz="2000" b="0" baseline="-25000" dirty="0">
                          <a:latin typeface="Consolas" panose="020B0609020204030204" pitchFamily="49" charset="0"/>
                        </a:rPr>
                        <a:t>C</a:t>
                      </a:r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  R</a:t>
                      </a:r>
                      <a:r>
                        <a:rPr lang="en-US" altLang="ko-KR" sz="2000" b="0" baseline="-25000" dirty="0">
                          <a:latin typeface="Consolas" panose="020B0609020204030204" pitchFamily="49" charset="0"/>
                        </a:rPr>
                        <a:t>C</a:t>
                      </a:r>
                      <a:endParaRPr lang="ko-KR" altLang="en-US" sz="2000" b="0" baseline="-25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altLang="ko-KR" sz="2000" b="0" baseline="-25000" dirty="0">
                          <a:latin typeface="Consolas" panose="020B0609020204030204" pitchFamily="49" charset="0"/>
                        </a:rPr>
                        <a:t>B</a:t>
                      </a:r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  R</a:t>
                      </a:r>
                      <a:r>
                        <a:rPr lang="en-US" altLang="ko-KR" sz="2000" b="0" baseline="-25000" dirty="0">
                          <a:latin typeface="Consolas" panose="020B0609020204030204" pitchFamily="49" charset="0"/>
                        </a:rPr>
                        <a:t>B</a:t>
                      </a:r>
                      <a:endParaRPr lang="ko-KR" altLang="en-US" sz="2000" b="0" baseline="-25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altLang="ko-KR" sz="2000" b="0" baseline="-25000" dirty="0">
                          <a:latin typeface="Consolas" panose="020B0609020204030204" pitchFamily="49" charset="0"/>
                        </a:rPr>
                        <a:t>A</a:t>
                      </a:r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  R</a:t>
                      </a:r>
                      <a:r>
                        <a:rPr lang="en-US" altLang="ko-KR" sz="2000" b="0" baseline="-25000" dirty="0">
                          <a:latin typeface="Consolas" panose="020B0609020204030204" pitchFamily="49" charset="0"/>
                        </a:rPr>
                        <a:t>A</a:t>
                      </a:r>
                      <a:endParaRPr lang="ko-KR" altLang="en-US" sz="2000" b="0" baseline="-25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642750"/>
                  </a:ext>
                </a:extLst>
              </a:tr>
              <a:tr h="4782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0   0   0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1   0   0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ctr" latinLnBrk="1">
                        <a:buAutoNum type="arabicPlain"/>
                      </a:pPr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636355"/>
                  </a:ext>
                </a:extLst>
              </a:tr>
              <a:tr h="4782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0   0   1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-   -   -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</a:t>
                      </a:r>
                      <a:r>
                        <a:rPr lang="en-US" altLang="ko-KR" sz="2000" b="0" dirty="0" err="1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</a:t>
                      </a:r>
                      <a:r>
                        <a:rPr lang="en-US" altLang="ko-KR" sz="2000" b="0" dirty="0" err="1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</a:t>
                      </a:r>
                      <a:r>
                        <a:rPr lang="en-US" altLang="ko-KR" sz="2000" b="0" dirty="0" err="1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553595"/>
                  </a:ext>
                </a:extLst>
              </a:tr>
              <a:tr h="4782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0   1   0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0   1   1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ctr" latinLnBrk="1">
                        <a:buAutoNum type="arabicPlain"/>
                      </a:pPr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4685"/>
                  </a:ext>
                </a:extLst>
              </a:tr>
              <a:tr h="4782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0   1   1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0   0   0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557489"/>
                  </a:ext>
                </a:extLst>
              </a:tr>
              <a:tr h="4782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1   0   0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1   1   1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ctr" latinLnBrk="1">
                        <a:buAutoNum type="arabicPlain"/>
                      </a:pPr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ctr" latinLnBrk="1">
                        <a:buAutoNum type="arabicPlain"/>
                      </a:pPr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8688"/>
                  </a:ext>
                </a:extLst>
              </a:tr>
              <a:tr h="4782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1   0   1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-   -   -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</a:t>
                      </a:r>
                      <a:r>
                        <a:rPr lang="en-US" altLang="ko-KR" sz="2000" b="0" dirty="0" err="1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</a:t>
                      </a:r>
                      <a:r>
                        <a:rPr lang="en-US" altLang="ko-KR" sz="2000" b="0" dirty="0" err="1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</a:t>
                      </a:r>
                      <a:r>
                        <a:rPr lang="en-US" altLang="ko-KR" sz="2000" b="0" dirty="0" err="1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473565"/>
                  </a:ext>
                </a:extLst>
              </a:tr>
              <a:tr h="4782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1   1   0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-   -   -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</a:t>
                      </a:r>
                      <a:r>
                        <a:rPr lang="en-US" altLang="ko-KR" sz="2000" b="0" dirty="0" err="1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</a:t>
                      </a:r>
                      <a:r>
                        <a:rPr lang="en-US" altLang="ko-KR" sz="2000" b="0" dirty="0" err="1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</a:t>
                      </a:r>
                      <a:r>
                        <a:rPr lang="en-US" altLang="ko-KR" sz="2000" b="0" dirty="0" err="1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34058"/>
                  </a:ext>
                </a:extLst>
              </a:tr>
              <a:tr h="4782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1   1   1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0   1   0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7112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 Design Using S-R Flip-Flops</a:t>
            </a:r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2208214" y="1124744"/>
            <a:ext cx="70564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Design of </a:t>
            </a:r>
            <a:r>
              <a:rPr lang="en-US" altLang="ko-KR" sz="2000" i="1" dirty="0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 dirty="0"/>
              <a:t> Using </a:t>
            </a:r>
            <a:r>
              <a:rPr lang="en-US" altLang="ko-KR" sz="2000" i="1" dirty="0">
                <a:solidFill>
                  <a:srgbClr val="3333FF"/>
                </a:solidFill>
              </a:rPr>
              <a:t>S-R Flip-Flops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48EC426-CF2D-439B-8D66-FBF9507BCA91}"/>
              </a:ext>
            </a:extLst>
          </p:cNvPr>
          <p:cNvGrpSpPr/>
          <p:nvPr/>
        </p:nvGrpSpPr>
        <p:grpSpPr>
          <a:xfrm>
            <a:off x="144016" y="1698637"/>
            <a:ext cx="10632504" cy="4250643"/>
            <a:chOff x="144016" y="1698637"/>
            <a:chExt cx="10632504" cy="4250643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CB31CE6F-4560-48C1-9335-6292A681FD09}"/>
                </a:ext>
              </a:extLst>
            </p:cNvPr>
            <p:cNvSpPr/>
            <p:nvPr/>
          </p:nvSpPr>
          <p:spPr>
            <a:xfrm>
              <a:off x="7464152" y="1698637"/>
              <a:ext cx="3024336" cy="363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152FFE22-238D-453F-A70A-789E068AC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016" y="1853873"/>
              <a:ext cx="10632504" cy="3807375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92049FDA-0904-4F29-B886-93A204E1F0F5}"/>
                </a:ext>
              </a:extLst>
            </p:cNvPr>
            <p:cNvSpPr/>
            <p:nvPr/>
          </p:nvSpPr>
          <p:spPr>
            <a:xfrm>
              <a:off x="3215680" y="5373216"/>
              <a:ext cx="288032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ChangeArrowheads="1"/>
          </p:cNvSpPr>
          <p:nvPr/>
        </p:nvSpPr>
        <p:spPr bwMode="auto">
          <a:xfrm>
            <a:off x="1524000" y="116632"/>
            <a:ext cx="9144000" cy="72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 dirty="0">
                <a:solidFill>
                  <a:srgbClr val="006666"/>
                </a:solidFill>
              </a:rPr>
              <a:t>Registers and Counters</a:t>
            </a:r>
          </a:p>
        </p:txBody>
      </p:sp>
      <p:sp>
        <p:nvSpPr>
          <p:cNvPr id="4099" name="Text Box 1027"/>
          <p:cNvSpPr txBox="1">
            <a:spLocks noChangeArrowheads="1"/>
          </p:cNvSpPr>
          <p:nvPr/>
        </p:nvSpPr>
        <p:spPr bwMode="auto">
          <a:xfrm>
            <a:off x="2566989" y="1844676"/>
            <a:ext cx="5616575" cy="1768475"/>
          </a:xfrm>
          <a:prstGeom prst="rect">
            <a:avLst/>
          </a:prstGeom>
          <a:noFill/>
          <a:ln>
            <a:solidFill>
              <a:srgbClr val="92D050"/>
            </a:solidFill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i="1" u="sng" dirty="0"/>
              <a:t>Register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ko-KR" dirty="0"/>
              <a:t> </a:t>
            </a:r>
            <a:r>
              <a:rPr lang="en-US" altLang="ko-KR" sz="2000" dirty="0"/>
              <a:t>A group of flip-flops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2000" dirty="0"/>
              <a:t> Use a </a:t>
            </a:r>
            <a:r>
              <a:rPr lang="en-US" altLang="ko-KR" sz="2000" dirty="0">
                <a:solidFill>
                  <a:srgbClr val="3333FF"/>
                </a:solidFill>
              </a:rPr>
              <a:t>common clock input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2000" dirty="0"/>
              <a:t> Used to </a:t>
            </a:r>
            <a:r>
              <a:rPr lang="en-US" altLang="ko-KR" sz="2000" dirty="0">
                <a:solidFill>
                  <a:srgbClr val="3333FF"/>
                </a:solidFill>
              </a:rPr>
              <a:t>store</a:t>
            </a:r>
            <a:r>
              <a:rPr lang="en-US" altLang="ko-KR" sz="2000" dirty="0"/>
              <a:t> and </a:t>
            </a:r>
            <a:r>
              <a:rPr lang="en-US" altLang="ko-KR" sz="2000" dirty="0">
                <a:solidFill>
                  <a:srgbClr val="3333FF"/>
                </a:solidFill>
              </a:rPr>
              <a:t>shift</a:t>
            </a:r>
            <a:r>
              <a:rPr lang="en-US" altLang="ko-KR" sz="2000" dirty="0"/>
              <a:t> binary data</a:t>
            </a:r>
          </a:p>
        </p:txBody>
      </p:sp>
      <p:sp>
        <p:nvSpPr>
          <p:cNvPr id="4100" name="Text Box 1032"/>
          <p:cNvSpPr txBox="1">
            <a:spLocks noChangeArrowheads="1"/>
          </p:cNvSpPr>
          <p:nvPr/>
        </p:nvSpPr>
        <p:spPr bwMode="auto">
          <a:xfrm>
            <a:off x="2566989" y="4078289"/>
            <a:ext cx="5616575" cy="1222375"/>
          </a:xfrm>
          <a:prstGeom prst="rect">
            <a:avLst/>
          </a:prstGeom>
          <a:noFill/>
          <a:ln>
            <a:solidFill>
              <a:srgbClr val="92D050"/>
            </a:solidFill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i="1" u="sng" dirty="0"/>
              <a:t>Counter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ko-KR" dirty="0"/>
              <a:t> A group of flip-flops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ko-KR" dirty="0"/>
              <a:t> Change states in a </a:t>
            </a:r>
            <a:r>
              <a:rPr lang="en-US" altLang="ko-KR" dirty="0">
                <a:solidFill>
                  <a:srgbClr val="3333FF"/>
                </a:solidFill>
              </a:rPr>
              <a:t>prescribed sequence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 Design Using S-R Flip-Flops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208214" y="1087909"/>
            <a:ext cx="70564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Design of </a:t>
            </a:r>
            <a:r>
              <a:rPr lang="en-US" altLang="ko-KR" sz="2000" i="1" dirty="0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 dirty="0"/>
              <a:t> Using </a:t>
            </a:r>
            <a:r>
              <a:rPr lang="en-US" altLang="ko-KR" sz="2000" i="1" dirty="0">
                <a:solidFill>
                  <a:srgbClr val="3333FF"/>
                </a:solidFill>
              </a:rPr>
              <a:t>S-R Flip-Flops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8124929-59F1-4CEA-980F-22298ACB51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385"/>
          <a:stretch>
            <a:fillRect/>
          </a:stretch>
        </p:blipFill>
        <p:spPr>
          <a:xfrm>
            <a:off x="1271464" y="1775805"/>
            <a:ext cx="8520112" cy="49784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 Design Using J-K Flip-Flops</a:t>
            </a:r>
          </a:p>
        </p:txBody>
      </p:sp>
      <p:sp>
        <p:nvSpPr>
          <p:cNvPr id="56328" name="Text Box 23"/>
          <p:cNvSpPr txBox="1">
            <a:spLocks noChangeArrowheads="1"/>
          </p:cNvSpPr>
          <p:nvPr/>
        </p:nvSpPr>
        <p:spPr bwMode="auto">
          <a:xfrm>
            <a:off x="4593709" y="1339663"/>
            <a:ext cx="257333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J-K Flip-Flop Inputs</a:t>
            </a:r>
          </a:p>
        </p:txBody>
      </p:sp>
      <p:sp>
        <p:nvSpPr>
          <p:cNvPr id="47" name="Text Box 10">
            <a:extLst>
              <a:ext uri="{FF2B5EF4-FFF2-40B4-BE49-F238E27FC236}">
                <a16:creationId xmlns:a16="http://schemas.microsoft.com/office/drawing/2014/main" id="{C715B8BF-0A1C-4FE6-8127-3D646EAF0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5801928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>
                <a:latin typeface="굴림" pitchFamily="50" charset="-127"/>
              </a:rPr>
              <a:t>  (a)</a:t>
            </a:r>
          </a:p>
        </p:txBody>
      </p:sp>
      <p:sp>
        <p:nvSpPr>
          <p:cNvPr id="48" name="Text Box 18">
            <a:extLst>
              <a:ext uri="{FF2B5EF4-FFF2-40B4-BE49-F238E27FC236}">
                <a16:creationId xmlns:a16="http://schemas.microsoft.com/office/drawing/2014/main" id="{A4D61CCD-10B4-40B9-A0CA-2B8EF7B2D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928" y="5801928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>
                <a:latin typeface="굴림" pitchFamily="50" charset="-127"/>
              </a:rPr>
              <a:t>   </a:t>
            </a:r>
            <a:r>
              <a:rPr lang="en-US" altLang="ko-KR" b="1" dirty="0">
                <a:latin typeface="굴림" pitchFamily="50" charset="-127"/>
              </a:rPr>
              <a:t>(b)</a:t>
            </a:r>
          </a:p>
        </p:txBody>
      </p:sp>
      <p:sp>
        <p:nvSpPr>
          <p:cNvPr id="49" name="Text Box 28">
            <a:extLst>
              <a:ext uri="{FF2B5EF4-FFF2-40B4-BE49-F238E27FC236}">
                <a16:creationId xmlns:a16="http://schemas.microsoft.com/office/drawing/2014/main" id="{BE62A629-C863-4C97-8F80-1BCB01B39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328" y="4304908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 dirty="0">
                <a:latin typeface="굴림" pitchFamily="50" charset="-127"/>
              </a:rPr>
              <a:t>      (c)</a:t>
            </a:r>
          </a:p>
        </p:txBody>
      </p:sp>
      <p:sp>
        <p:nvSpPr>
          <p:cNvPr id="50" name="Rectangle 32">
            <a:extLst>
              <a:ext uri="{FF2B5EF4-FFF2-40B4-BE49-F238E27FC236}">
                <a16:creationId xmlns:a16="http://schemas.microsoft.com/office/drawing/2014/main" id="{F53EB6D8-1B69-410D-8365-CBBEE3B43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3" y="2544480"/>
            <a:ext cx="2050665" cy="377827"/>
          </a:xfrm>
          <a:prstGeom prst="rect">
            <a:avLst/>
          </a:prstGeom>
          <a:solidFill>
            <a:srgbClr val="00FF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1" name="Rectangle 33">
            <a:extLst>
              <a:ext uri="{FF2B5EF4-FFF2-40B4-BE49-F238E27FC236}">
                <a16:creationId xmlns:a16="http://schemas.microsoft.com/office/drawing/2014/main" id="{B51A222C-4049-478C-8332-6BF07C301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3" y="3311448"/>
            <a:ext cx="2050665" cy="377826"/>
          </a:xfrm>
          <a:prstGeom prst="rect">
            <a:avLst/>
          </a:prstGeom>
          <a:solidFill>
            <a:srgbClr val="00FF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2" name="Rectangle 34">
            <a:extLst>
              <a:ext uri="{FF2B5EF4-FFF2-40B4-BE49-F238E27FC236}">
                <a16:creationId xmlns:a16="http://schemas.microsoft.com/office/drawing/2014/main" id="{6251976C-6BBD-4A99-98A1-E63AC6561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3" y="2931830"/>
            <a:ext cx="2050665" cy="377827"/>
          </a:xfrm>
          <a:prstGeom prst="rect">
            <a:avLst/>
          </a:prstGeom>
          <a:solidFill>
            <a:srgbClr val="FF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3" name="Rectangle 35">
            <a:extLst>
              <a:ext uri="{FF2B5EF4-FFF2-40B4-BE49-F238E27FC236}">
                <a16:creationId xmlns:a16="http://schemas.microsoft.com/office/drawing/2014/main" id="{33FAA561-89CD-434F-9F57-BFB3F621F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3" y="4513646"/>
            <a:ext cx="2050665" cy="377826"/>
          </a:xfrm>
          <a:prstGeom prst="rect">
            <a:avLst/>
          </a:prstGeom>
          <a:solidFill>
            <a:srgbClr val="FF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4" name="Rectangle 36">
            <a:extLst>
              <a:ext uri="{FF2B5EF4-FFF2-40B4-BE49-F238E27FC236}">
                <a16:creationId xmlns:a16="http://schemas.microsoft.com/office/drawing/2014/main" id="{64B891F0-726A-45BA-9989-6EB2E7D23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3" y="3714876"/>
            <a:ext cx="2050665" cy="377826"/>
          </a:xfrm>
          <a:prstGeom prst="rect">
            <a:avLst/>
          </a:prstGeom>
          <a:solidFill>
            <a:srgbClr val="00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5" name="Rectangle 37">
            <a:extLst>
              <a:ext uri="{FF2B5EF4-FFF2-40B4-BE49-F238E27FC236}">
                <a16:creationId xmlns:a16="http://schemas.microsoft.com/office/drawing/2014/main" id="{4FAE0B09-89F1-4232-A94C-5C4D26CF5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3" y="4113742"/>
            <a:ext cx="2050665" cy="377827"/>
          </a:xfrm>
          <a:prstGeom prst="rect">
            <a:avLst/>
          </a:prstGeom>
          <a:solidFill>
            <a:srgbClr val="FF66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6" name="Rectangle 38">
            <a:extLst>
              <a:ext uri="{FF2B5EF4-FFF2-40B4-BE49-F238E27FC236}">
                <a16:creationId xmlns:a16="http://schemas.microsoft.com/office/drawing/2014/main" id="{9CDE8B04-404B-473D-95DC-777B03581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2315" y="3315056"/>
            <a:ext cx="2527742" cy="777646"/>
          </a:xfrm>
          <a:prstGeom prst="rect">
            <a:avLst/>
          </a:prstGeom>
          <a:solidFill>
            <a:srgbClr val="FF66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7" name="Rectangle 39">
            <a:extLst>
              <a:ext uri="{FF2B5EF4-FFF2-40B4-BE49-F238E27FC236}">
                <a16:creationId xmlns:a16="http://schemas.microsoft.com/office/drawing/2014/main" id="{5DC75DE1-F429-4470-B213-C60DA60DF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0708" y="4111797"/>
            <a:ext cx="2527742" cy="756000"/>
          </a:xfrm>
          <a:prstGeom prst="rect">
            <a:avLst/>
          </a:prstGeom>
          <a:solidFill>
            <a:srgbClr val="00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8" name="Rectangle 40">
            <a:extLst>
              <a:ext uri="{FF2B5EF4-FFF2-40B4-BE49-F238E27FC236}">
                <a16:creationId xmlns:a16="http://schemas.microsoft.com/office/drawing/2014/main" id="{47D14BBC-BFEA-4ABD-91B7-EFCBEA2E9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0217" y="2517266"/>
            <a:ext cx="2509839" cy="755245"/>
          </a:xfrm>
          <a:prstGeom prst="rect">
            <a:avLst/>
          </a:prstGeom>
          <a:solidFill>
            <a:srgbClr val="00FF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9" name="Rectangle 41">
            <a:extLst>
              <a:ext uri="{FF2B5EF4-FFF2-40B4-BE49-F238E27FC236}">
                <a16:creationId xmlns:a16="http://schemas.microsoft.com/office/drawing/2014/main" id="{C82FC28B-5BD9-4EAF-946B-D2F33F9A7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2314" y="4873620"/>
            <a:ext cx="2527742" cy="807084"/>
          </a:xfrm>
          <a:prstGeom prst="rect">
            <a:avLst/>
          </a:prstGeom>
          <a:solidFill>
            <a:srgbClr val="FF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0" name="Rectangle 42">
            <a:extLst>
              <a:ext uri="{FF2B5EF4-FFF2-40B4-BE49-F238E27FC236}">
                <a16:creationId xmlns:a16="http://schemas.microsoft.com/office/drawing/2014/main" id="{D162B0EC-AAAB-4085-807F-06313D64C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0549" y="2517633"/>
            <a:ext cx="2525108" cy="358775"/>
          </a:xfrm>
          <a:prstGeom prst="rect">
            <a:avLst/>
          </a:prstGeom>
          <a:solidFill>
            <a:srgbClr val="00FF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1" name="Rectangle 43">
            <a:extLst>
              <a:ext uri="{FF2B5EF4-FFF2-40B4-BE49-F238E27FC236}">
                <a16:creationId xmlns:a16="http://schemas.microsoft.com/office/drawing/2014/main" id="{B924CE69-F213-4F2B-B8AE-839A277B0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0549" y="2933964"/>
            <a:ext cx="2525108" cy="358775"/>
          </a:xfrm>
          <a:prstGeom prst="rect">
            <a:avLst/>
          </a:prstGeom>
          <a:solidFill>
            <a:srgbClr val="FF66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2" name="Rectangle 44">
            <a:extLst>
              <a:ext uri="{FF2B5EF4-FFF2-40B4-BE49-F238E27FC236}">
                <a16:creationId xmlns:a16="http://schemas.microsoft.com/office/drawing/2014/main" id="{6A60E48A-6BF5-442C-88E8-3DE64AF9A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0549" y="3328846"/>
            <a:ext cx="2525108" cy="358775"/>
          </a:xfrm>
          <a:prstGeom prst="rect">
            <a:avLst/>
          </a:prstGeom>
          <a:solidFill>
            <a:srgbClr val="00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3" name="Rectangle 45">
            <a:extLst>
              <a:ext uri="{FF2B5EF4-FFF2-40B4-BE49-F238E27FC236}">
                <a16:creationId xmlns:a16="http://schemas.microsoft.com/office/drawing/2014/main" id="{0E16D447-F53B-4FE0-B50F-9FF710FE9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3087" y="3713999"/>
            <a:ext cx="2525108" cy="358775"/>
          </a:xfrm>
          <a:prstGeom prst="rect">
            <a:avLst/>
          </a:prstGeom>
          <a:solidFill>
            <a:srgbClr val="FF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aphicFrame>
        <p:nvGraphicFramePr>
          <p:cNvPr id="64" name="표 63">
            <a:extLst>
              <a:ext uri="{FF2B5EF4-FFF2-40B4-BE49-F238E27FC236}">
                <a16:creationId xmlns:a16="http://schemas.microsoft.com/office/drawing/2014/main" id="{A5C7CD01-E223-46B7-834B-040856434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814316"/>
              </p:ext>
            </p:extLst>
          </p:nvPr>
        </p:nvGraphicFramePr>
        <p:xfrm>
          <a:off x="1180425" y="2115541"/>
          <a:ext cx="2066584" cy="3566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43093">
                  <a:extLst>
                    <a:ext uri="{9D8B030D-6E8A-4147-A177-3AD203B41FA5}">
                      <a16:colId xmlns:a16="http://schemas.microsoft.com/office/drawing/2014/main" val="3257796714"/>
                    </a:ext>
                  </a:extLst>
                </a:gridCol>
                <a:gridCol w="623491">
                  <a:extLst>
                    <a:ext uri="{9D8B030D-6E8A-4147-A177-3AD203B41FA5}">
                      <a16:colId xmlns:a16="http://schemas.microsoft.com/office/drawing/2014/main" val="4219934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J  K  Q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Q</a:t>
                      </a:r>
                      <a:r>
                        <a:rPr lang="en-US" altLang="ko-KR" sz="2000" b="0" baseline="30000" dirty="0">
                          <a:latin typeface="Consolas" panose="020B0609020204030204" pitchFamily="49" charset="0"/>
                        </a:rPr>
                        <a:t>+</a:t>
                      </a:r>
                      <a:endParaRPr lang="ko-KR" altLang="en-US" sz="2000" b="0" baseline="30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88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0  0  0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916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0  0  1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90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0  1  0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618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0  1  1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7452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1  0  0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584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1  0  1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855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1  1  0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299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1  1  1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255658"/>
                  </a:ext>
                </a:extLst>
              </a:tr>
            </a:tbl>
          </a:graphicData>
        </a:graphic>
      </p:graphicFrame>
      <p:graphicFrame>
        <p:nvGraphicFramePr>
          <p:cNvPr id="65" name="표 64">
            <a:extLst>
              <a:ext uri="{FF2B5EF4-FFF2-40B4-BE49-F238E27FC236}">
                <a16:creationId xmlns:a16="http://schemas.microsoft.com/office/drawing/2014/main" id="{88E8B65F-3295-4735-A2D6-A32CFB546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629692"/>
              </p:ext>
            </p:extLst>
          </p:nvPr>
        </p:nvGraphicFramePr>
        <p:xfrm>
          <a:off x="4682284" y="2115541"/>
          <a:ext cx="2517772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8886">
                  <a:extLst>
                    <a:ext uri="{9D8B030D-6E8A-4147-A177-3AD203B41FA5}">
                      <a16:colId xmlns:a16="http://schemas.microsoft.com/office/drawing/2014/main" val="1882503776"/>
                    </a:ext>
                  </a:extLst>
                </a:gridCol>
                <a:gridCol w="1258886">
                  <a:extLst>
                    <a:ext uri="{9D8B030D-6E8A-4147-A177-3AD203B41FA5}">
                      <a16:colId xmlns:a16="http://schemas.microsoft.com/office/drawing/2014/main" val="827788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Q   </a:t>
                      </a:r>
                      <a:r>
                        <a:rPr lang="en-US" altLang="ko-KR" sz="2000" b="0" dirty="0" err="1">
                          <a:latin typeface="Consolas" panose="020B0609020204030204" pitchFamily="49" charset="0"/>
                        </a:rPr>
                        <a:t>Q</a:t>
                      </a:r>
                      <a:r>
                        <a:rPr lang="en-US" altLang="ko-KR" sz="2000" b="0" baseline="30000" dirty="0">
                          <a:latin typeface="Consolas" panose="020B0609020204030204" pitchFamily="49" charset="0"/>
                        </a:rPr>
                        <a:t>+</a:t>
                      </a:r>
                      <a:endParaRPr lang="ko-KR" altLang="en-US" sz="2000" b="0" baseline="30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J   K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48829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0327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70142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ctr" latinLnBrk="1">
                        <a:buAutoNum type="arabicPlain"/>
                      </a:pPr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9981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ctr" latinLnBrk="1">
                        <a:buAutoNum type="arabicPlain"/>
                      </a:pPr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72681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1   0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3435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1   1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1931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1   1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12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1   0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104905"/>
                  </a:ext>
                </a:extLst>
              </a:tr>
            </a:tbl>
          </a:graphicData>
        </a:graphic>
      </p:graphicFrame>
      <p:graphicFrame>
        <p:nvGraphicFramePr>
          <p:cNvPr id="66" name="표 65">
            <a:extLst>
              <a:ext uri="{FF2B5EF4-FFF2-40B4-BE49-F238E27FC236}">
                <a16:creationId xmlns:a16="http://schemas.microsoft.com/office/drawing/2014/main" id="{406D2E5E-A457-4CA3-A66B-C887703F5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574143"/>
              </p:ext>
            </p:extLst>
          </p:nvPr>
        </p:nvGraphicFramePr>
        <p:xfrm>
          <a:off x="8467915" y="2115541"/>
          <a:ext cx="2527742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3871">
                  <a:extLst>
                    <a:ext uri="{9D8B030D-6E8A-4147-A177-3AD203B41FA5}">
                      <a16:colId xmlns:a16="http://schemas.microsoft.com/office/drawing/2014/main" val="122190659"/>
                    </a:ext>
                  </a:extLst>
                </a:gridCol>
                <a:gridCol w="1263871">
                  <a:extLst>
                    <a:ext uri="{9D8B030D-6E8A-4147-A177-3AD203B41FA5}">
                      <a16:colId xmlns:a16="http://schemas.microsoft.com/office/drawing/2014/main" val="2167389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Q   </a:t>
                      </a:r>
                      <a:r>
                        <a:rPr lang="en-US" altLang="ko-KR" sz="2000" dirty="0" err="1">
                          <a:latin typeface="Consolas" panose="020B0609020204030204" pitchFamily="49" charset="0"/>
                        </a:rPr>
                        <a:t>Q</a:t>
                      </a:r>
                      <a:r>
                        <a:rPr lang="en-US" altLang="ko-KR" sz="2000" baseline="30000" dirty="0">
                          <a:latin typeface="Consolas" panose="020B0609020204030204" pitchFamily="49" charset="0"/>
                        </a:rPr>
                        <a:t>+</a:t>
                      </a:r>
                      <a:endParaRPr lang="ko-KR" altLang="en-US" sz="2000" baseline="30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J   K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74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0   0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0   X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854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0   1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ctr" latinLnBrk="1">
                        <a:buAutoNum type="arabicPlain"/>
                      </a:pPr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 X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182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ctr" latinLnBrk="1">
                        <a:buAutoNum type="arabicPlain"/>
                      </a:pPr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 0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X   1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601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1   1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X   0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661606"/>
                  </a:ext>
                </a:extLst>
              </a:tr>
            </a:tbl>
          </a:graphicData>
        </a:graphic>
      </p:graphicFrame>
      <p:sp>
        <p:nvSpPr>
          <p:cNvPr id="67" name="Rectangle 37">
            <a:extLst>
              <a:ext uri="{FF2B5EF4-FFF2-40B4-BE49-F238E27FC236}">
                <a16:creationId xmlns:a16="http://schemas.microsoft.com/office/drawing/2014/main" id="{54FC993B-2D72-4D9F-9B79-CAF10B267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4903925"/>
            <a:ext cx="2050665" cy="377827"/>
          </a:xfrm>
          <a:prstGeom prst="rect">
            <a:avLst/>
          </a:prstGeom>
          <a:solidFill>
            <a:srgbClr val="FF66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8" name="Rectangle 36">
            <a:extLst>
              <a:ext uri="{FF2B5EF4-FFF2-40B4-BE49-F238E27FC236}">
                <a16:creationId xmlns:a16="http://schemas.microsoft.com/office/drawing/2014/main" id="{A5C481A6-015C-4A97-A2CD-19087EE2A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471" y="5301208"/>
            <a:ext cx="2050665" cy="377826"/>
          </a:xfrm>
          <a:prstGeom prst="rect">
            <a:avLst/>
          </a:prstGeom>
          <a:solidFill>
            <a:srgbClr val="00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 Design Using J-K Flip-Flops</a:t>
            </a:r>
          </a:p>
        </p:txBody>
      </p:sp>
      <p:sp>
        <p:nvSpPr>
          <p:cNvPr id="57357" name="Text Box 16"/>
          <p:cNvSpPr txBox="1">
            <a:spLocks noChangeArrowheads="1"/>
          </p:cNvSpPr>
          <p:nvPr/>
        </p:nvSpPr>
        <p:spPr bwMode="auto">
          <a:xfrm>
            <a:off x="2208214" y="1159917"/>
            <a:ext cx="70564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Design of </a:t>
            </a:r>
            <a:r>
              <a:rPr lang="en-US" altLang="ko-KR" sz="2000" i="1" dirty="0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 dirty="0"/>
              <a:t> Using </a:t>
            </a:r>
            <a:r>
              <a:rPr lang="en-US" altLang="ko-KR" sz="2000" i="1" dirty="0">
                <a:solidFill>
                  <a:srgbClr val="C00000"/>
                </a:solidFill>
              </a:rPr>
              <a:t>J-K</a:t>
            </a:r>
            <a:r>
              <a:rPr lang="en-US" altLang="ko-KR" sz="2000" i="1" dirty="0">
                <a:solidFill>
                  <a:srgbClr val="3333FF"/>
                </a:solidFill>
              </a:rPr>
              <a:t> Flip-Flops</a:t>
            </a:r>
          </a:p>
        </p:txBody>
      </p:sp>
      <p:pic>
        <p:nvPicPr>
          <p:cNvPr id="23" name="Picture 7" descr="roth+f12-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84" y="1712688"/>
            <a:ext cx="2503926" cy="24108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42">
            <a:extLst>
              <a:ext uri="{FF2B5EF4-FFF2-40B4-BE49-F238E27FC236}">
                <a16:creationId xmlns:a16="http://schemas.microsoft.com/office/drawing/2014/main" id="{13ED0313-E1D0-4295-9421-11CF8AE36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64" y="4897891"/>
            <a:ext cx="2525108" cy="358775"/>
          </a:xfrm>
          <a:prstGeom prst="rect">
            <a:avLst/>
          </a:prstGeom>
          <a:solidFill>
            <a:srgbClr val="00FF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9" name="Rectangle 43">
            <a:extLst>
              <a:ext uri="{FF2B5EF4-FFF2-40B4-BE49-F238E27FC236}">
                <a16:creationId xmlns:a16="http://schemas.microsoft.com/office/drawing/2014/main" id="{0E8DF252-9AFD-431F-A500-1E5784CDA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64" y="5314222"/>
            <a:ext cx="2525108" cy="358775"/>
          </a:xfrm>
          <a:prstGeom prst="rect">
            <a:avLst/>
          </a:prstGeom>
          <a:solidFill>
            <a:srgbClr val="FF66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0" name="Rectangle 44">
            <a:extLst>
              <a:ext uri="{FF2B5EF4-FFF2-40B4-BE49-F238E27FC236}">
                <a16:creationId xmlns:a16="http://schemas.microsoft.com/office/drawing/2014/main" id="{96CFAF08-2AE8-4C44-A27B-D1DAEFAC3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64" y="5709104"/>
            <a:ext cx="2525108" cy="358775"/>
          </a:xfrm>
          <a:prstGeom prst="rect">
            <a:avLst/>
          </a:prstGeom>
          <a:solidFill>
            <a:srgbClr val="00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1" name="Rectangle 45">
            <a:extLst>
              <a:ext uri="{FF2B5EF4-FFF2-40B4-BE49-F238E27FC236}">
                <a16:creationId xmlns:a16="http://schemas.microsoft.com/office/drawing/2014/main" id="{41E93E4B-6937-4279-A222-7924EDCB9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02" y="6094257"/>
            <a:ext cx="2525108" cy="358775"/>
          </a:xfrm>
          <a:prstGeom prst="rect">
            <a:avLst/>
          </a:prstGeom>
          <a:solidFill>
            <a:srgbClr val="FF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aphicFrame>
        <p:nvGraphicFramePr>
          <p:cNvPr id="32" name="표 31">
            <a:extLst>
              <a:ext uri="{FF2B5EF4-FFF2-40B4-BE49-F238E27FC236}">
                <a16:creationId xmlns:a16="http://schemas.microsoft.com/office/drawing/2014/main" id="{196A5E26-D411-407F-B396-E57E81432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678977"/>
              </p:ext>
            </p:extLst>
          </p:nvPr>
        </p:nvGraphicFramePr>
        <p:xfrm>
          <a:off x="358730" y="4495799"/>
          <a:ext cx="2527742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3871">
                  <a:extLst>
                    <a:ext uri="{9D8B030D-6E8A-4147-A177-3AD203B41FA5}">
                      <a16:colId xmlns:a16="http://schemas.microsoft.com/office/drawing/2014/main" val="122190659"/>
                    </a:ext>
                  </a:extLst>
                </a:gridCol>
                <a:gridCol w="1263871">
                  <a:extLst>
                    <a:ext uri="{9D8B030D-6E8A-4147-A177-3AD203B41FA5}">
                      <a16:colId xmlns:a16="http://schemas.microsoft.com/office/drawing/2014/main" val="2167389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Q   </a:t>
                      </a:r>
                      <a:r>
                        <a:rPr lang="en-US" altLang="ko-KR" sz="2000" dirty="0" err="1">
                          <a:latin typeface="Consolas" panose="020B0609020204030204" pitchFamily="49" charset="0"/>
                        </a:rPr>
                        <a:t>Q</a:t>
                      </a:r>
                      <a:r>
                        <a:rPr lang="en-US" altLang="ko-KR" sz="2000" baseline="30000" dirty="0">
                          <a:latin typeface="Consolas" panose="020B0609020204030204" pitchFamily="49" charset="0"/>
                        </a:rPr>
                        <a:t>+</a:t>
                      </a:r>
                      <a:endParaRPr lang="ko-KR" altLang="en-US" sz="2000" baseline="30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J   K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74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0   0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0   X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854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0   1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ctr" latinLnBrk="1">
                        <a:buAutoNum type="arabicPlain"/>
                      </a:pPr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 X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182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ctr" latinLnBrk="1">
                        <a:buAutoNum type="arabicPlain"/>
                      </a:pPr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 0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X   1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601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1   1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X   0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661606"/>
                  </a:ext>
                </a:extLst>
              </a:tr>
            </a:tbl>
          </a:graphicData>
        </a:graphic>
      </p:graphicFrame>
      <p:graphicFrame>
        <p:nvGraphicFramePr>
          <p:cNvPr id="33" name="표 32">
            <a:extLst>
              <a:ext uri="{FF2B5EF4-FFF2-40B4-BE49-F238E27FC236}">
                <a16:creationId xmlns:a16="http://schemas.microsoft.com/office/drawing/2014/main" id="{28B5B8ED-EDFB-45D1-90CF-79971E1AF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700604"/>
              </p:ext>
            </p:extLst>
          </p:nvPr>
        </p:nvGraphicFramePr>
        <p:xfrm>
          <a:off x="3719737" y="1944741"/>
          <a:ext cx="6264696" cy="43041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val="1325036683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370700101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505879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28510041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362193574"/>
                    </a:ext>
                  </a:extLst>
                </a:gridCol>
              </a:tblGrid>
              <a:tr h="4782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C   B   A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C</a:t>
                      </a:r>
                      <a:r>
                        <a:rPr lang="en-US" altLang="ko-KR" sz="2000" b="0" baseline="30000" dirty="0">
                          <a:latin typeface="Consolas" panose="020B0609020204030204" pitchFamily="49" charset="0"/>
                        </a:rPr>
                        <a:t>+</a:t>
                      </a:r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  B</a:t>
                      </a:r>
                      <a:r>
                        <a:rPr lang="en-US" altLang="ko-KR" sz="2000" b="0" baseline="30000" dirty="0">
                          <a:latin typeface="Consolas" panose="020B0609020204030204" pitchFamily="49" charset="0"/>
                        </a:rPr>
                        <a:t>+</a:t>
                      </a:r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  A</a:t>
                      </a:r>
                      <a:r>
                        <a:rPr lang="en-US" altLang="ko-KR" sz="2000" b="0" baseline="30000" dirty="0">
                          <a:latin typeface="Consolas" panose="020B0609020204030204" pitchFamily="49" charset="0"/>
                        </a:rPr>
                        <a:t>+</a:t>
                      </a:r>
                      <a:endParaRPr lang="ko-KR" altLang="en-US" sz="2000" b="0" baseline="30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J</a:t>
                      </a:r>
                      <a:r>
                        <a:rPr lang="en-US" altLang="ko-KR" sz="2000" b="0" baseline="-25000" dirty="0">
                          <a:latin typeface="Consolas" panose="020B0609020204030204" pitchFamily="49" charset="0"/>
                        </a:rPr>
                        <a:t>C</a:t>
                      </a:r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  K</a:t>
                      </a:r>
                      <a:r>
                        <a:rPr lang="en-US" altLang="ko-KR" sz="2000" b="0" baseline="-25000" dirty="0">
                          <a:latin typeface="Consolas" panose="020B0609020204030204" pitchFamily="49" charset="0"/>
                        </a:rPr>
                        <a:t>C</a:t>
                      </a:r>
                      <a:endParaRPr lang="ko-KR" altLang="en-US" sz="2000" b="0" baseline="-25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J</a:t>
                      </a:r>
                      <a:r>
                        <a:rPr lang="en-US" altLang="ko-KR" sz="2000" b="0" baseline="-25000" dirty="0">
                          <a:latin typeface="Consolas" panose="020B0609020204030204" pitchFamily="49" charset="0"/>
                        </a:rPr>
                        <a:t>B</a:t>
                      </a:r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  K</a:t>
                      </a:r>
                      <a:r>
                        <a:rPr lang="en-US" altLang="ko-KR" sz="2000" b="0" baseline="-25000" dirty="0">
                          <a:latin typeface="Consolas" panose="020B0609020204030204" pitchFamily="49" charset="0"/>
                        </a:rPr>
                        <a:t>B</a:t>
                      </a:r>
                      <a:endParaRPr lang="ko-KR" altLang="en-US" sz="2000" b="0" baseline="-25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J</a:t>
                      </a:r>
                      <a:r>
                        <a:rPr lang="en-US" altLang="ko-KR" sz="2000" b="0" baseline="-25000" dirty="0">
                          <a:latin typeface="Consolas" panose="020B0609020204030204" pitchFamily="49" charset="0"/>
                        </a:rPr>
                        <a:t>A</a:t>
                      </a:r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  K</a:t>
                      </a:r>
                      <a:r>
                        <a:rPr lang="en-US" altLang="ko-KR" sz="2000" b="0" baseline="-25000" dirty="0">
                          <a:latin typeface="Consolas" panose="020B0609020204030204" pitchFamily="49" charset="0"/>
                        </a:rPr>
                        <a:t>A</a:t>
                      </a:r>
                      <a:endParaRPr lang="ko-KR" altLang="en-US" sz="2000" b="0" baseline="-25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642750"/>
                  </a:ext>
                </a:extLst>
              </a:tr>
              <a:tr h="4782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0   0   0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1   0   0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ctr" latinLnBrk="1">
                        <a:buAutoNum type="arabicPlain"/>
                      </a:pPr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636355"/>
                  </a:ext>
                </a:extLst>
              </a:tr>
              <a:tr h="4782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0   0   1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-   -   -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</a:t>
                      </a:r>
                      <a:r>
                        <a:rPr lang="en-US" altLang="ko-KR" sz="2000" b="0" dirty="0" err="1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</a:t>
                      </a:r>
                      <a:r>
                        <a:rPr lang="en-US" altLang="ko-KR" sz="2000" b="0" dirty="0" err="1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</a:t>
                      </a:r>
                      <a:r>
                        <a:rPr lang="en-US" altLang="ko-KR" sz="2000" b="0" dirty="0" err="1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553595"/>
                  </a:ext>
                </a:extLst>
              </a:tr>
              <a:tr h="4782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0   1   0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0   1   1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ctr" latinLnBrk="1">
                        <a:buAutoNum type="arabicPlain"/>
                      </a:pPr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4685"/>
                  </a:ext>
                </a:extLst>
              </a:tr>
              <a:tr h="4782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0   1   1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0   0   0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557489"/>
                  </a:ext>
                </a:extLst>
              </a:tr>
              <a:tr h="4782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1   0   0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1   1   1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ctr" latinLnBrk="1">
                        <a:buAutoNum type="arabicPlain"/>
                      </a:pPr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ctr" latinLnBrk="1">
                        <a:buAutoNum type="arabicPlain"/>
                      </a:pPr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8688"/>
                  </a:ext>
                </a:extLst>
              </a:tr>
              <a:tr h="4782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1   0   1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-   -   -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</a:t>
                      </a:r>
                      <a:r>
                        <a:rPr lang="en-US" altLang="ko-KR" sz="2000" b="0" dirty="0" err="1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</a:t>
                      </a:r>
                      <a:r>
                        <a:rPr lang="en-US" altLang="ko-KR" sz="2000" b="0" dirty="0" err="1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</a:t>
                      </a:r>
                      <a:r>
                        <a:rPr lang="en-US" altLang="ko-KR" sz="2000" b="0" dirty="0" err="1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473565"/>
                  </a:ext>
                </a:extLst>
              </a:tr>
              <a:tr h="4782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1   1   0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-   -   -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</a:t>
                      </a:r>
                      <a:r>
                        <a:rPr lang="en-US" altLang="ko-KR" sz="2000" b="0" dirty="0" err="1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</a:t>
                      </a:r>
                      <a:r>
                        <a:rPr lang="en-US" altLang="ko-KR" sz="2000" b="0" dirty="0" err="1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</a:t>
                      </a:r>
                      <a:r>
                        <a:rPr lang="en-US" altLang="ko-KR" sz="2000" b="0" dirty="0" err="1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34058"/>
                  </a:ext>
                </a:extLst>
              </a:tr>
              <a:tr h="4782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1   1   1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0   1   0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  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7112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2208214" y="1412876"/>
            <a:ext cx="70564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Design of </a:t>
            </a:r>
            <a:r>
              <a:rPr lang="en-US" altLang="ko-KR" sz="2000" i="1" dirty="0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 dirty="0"/>
              <a:t> Using </a:t>
            </a:r>
            <a:r>
              <a:rPr lang="en-US" altLang="ko-KR" sz="2000" i="1" dirty="0">
                <a:solidFill>
                  <a:srgbClr val="3333FF"/>
                </a:solidFill>
              </a:rPr>
              <a:t>J-K Flip-Flops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2CA6350-BAD3-430D-8B4A-EE0DC1062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515021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 Design Using J-K Flip-Flops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9931C02-6BAB-429A-BF78-E80850BE2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0" y="1997114"/>
            <a:ext cx="10560496" cy="3387039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208214" y="1412876"/>
            <a:ext cx="70564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Design of </a:t>
            </a:r>
            <a:r>
              <a:rPr lang="en-US" altLang="ko-KR" sz="2000" i="1" dirty="0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 dirty="0"/>
              <a:t> Using </a:t>
            </a:r>
            <a:r>
              <a:rPr lang="en-US" altLang="ko-KR" sz="2000" i="1" dirty="0">
                <a:solidFill>
                  <a:srgbClr val="3333FF"/>
                </a:solidFill>
              </a:rPr>
              <a:t>J-K Flip-Flops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955502"/>
            <a:ext cx="8543925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9DE0878-B7C6-4CDC-A326-12668FFFD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515021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 Design Using J-K Flip-Flops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F29E01C-4CC9-4170-A4F2-25A8F830FB91}"/>
              </a:ext>
            </a:extLst>
          </p:cNvPr>
          <p:cNvSpPr/>
          <p:nvPr/>
        </p:nvSpPr>
        <p:spPr>
          <a:xfrm>
            <a:off x="2135560" y="1340768"/>
            <a:ext cx="7200800" cy="8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Dscf0028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24000" y="44624"/>
            <a:ext cx="9144000" cy="75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Registers and Register Transfers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2135189" y="2276251"/>
            <a:ext cx="6911975" cy="376238"/>
          </a:xfrm>
          <a:prstGeom prst="rect">
            <a:avLst/>
          </a:prstGeom>
          <a:solidFill>
            <a:srgbClr val="EDF0AE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 i="1">
                <a:solidFill>
                  <a:srgbClr val="3333FF"/>
                </a:solidFill>
                <a:latin typeface="Times New Roman" pitchFamily="18" charset="0"/>
              </a:rPr>
              <a:t>Load</a:t>
            </a:r>
            <a:r>
              <a:rPr lang="en-US" altLang="ko-KR"/>
              <a:t> signal ANDed with </a:t>
            </a:r>
            <a:r>
              <a:rPr lang="en-US" altLang="ko-KR" b="1" i="1">
                <a:solidFill>
                  <a:srgbClr val="3333FF"/>
                </a:solidFill>
                <a:latin typeface="Times New Roman" pitchFamily="18" charset="0"/>
              </a:rPr>
              <a:t>Clk</a:t>
            </a:r>
            <a:r>
              <a:rPr lang="en-US" altLang="ko-KR"/>
              <a:t> signal </a:t>
            </a:r>
            <a:r>
              <a:rPr lang="en-US" altLang="ko-KR">
                <a:cs typeface="Arial" charset="0"/>
              </a:rPr>
              <a:t>→ may cause </a:t>
            </a:r>
            <a:r>
              <a:rPr lang="en-US" altLang="ko-KR" b="1" i="1">
                <a:solidFill>
                  <a:srgbClr val="3333FF"/>
                </a:solidFill>
                <a:latin typeface="Times New Roman" pitchFamily="18" charset="0"/>
                <a:cs typeface="Arial" charset="0"/>
              </a:rPr>
              <a:t>timing problems</a:t>
            </a: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2135189" y="1773015"/>
            <a:ext cx="6911975" cy="376237"/>
          </a:xfrm>
          <a:prstGeom prst="rect">
            <a:avLst/>
          </a:prstGeom>
          <a:solidFill>
            <a:srgbClr val="EDF0AE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 i="1">
                <a:solidFill>
                  <a:srgbClr val="3333FF"/>
                </a:solidFill>
                <a:latin typeface="Times New Roman" pitchFamily="18" charset="0"/>
              </a:rPr>
              <a:t>ClrN</a:t>
            </a:r>
            <a:r>
              <a:rPr lang="en-US" altLang="ko-KR"/>
              <a:t> signal for </a:t>
            </a:r>
            <a:r>
              <a:rPr lang="en-US" altLang="ko-KR" i="1"/>
              <a:t>asynchronous</a:t>
            </a:r>
            <a:r>
              <a:rPr lang="en-US" altLang="ko-KR"/>
              <a:t> clear</a:t>
            </a:r>
          </a:p>
        </p:txBody>
      </p:sp>
      <p:grpSp>
        <p:nvGrpSpPr>
          <p:cNvPr id="5126" name="그룹 7"/>
          <p:cNvGrpSpPr>
            <a:grpSpLocks/>
          </p:cNvGrpSpPr>
          <p:nvPr/>
        </p:nvGrpSpPr>
        <p:grpSpPr bwMode="auto">
          <a:xfrm>
            <a:off x="1882775" y="3033714"/>
            <a:ext cx="8528050" cy="3635375"/>
            <a:chOff x="323528" y="2492896"/>
            <a:chExt cx="8526855" cy="3636404"/>
          </a:xfrm>
        </p:grpSpPr>
        <p:pic>
          <p:nvPicPr>
            <p:cNvPr id="5128" name="Picture 6" descr="D:\Document\Lecture\UnderGraduate\DigitalLogicDesign\Fundamentals of Logic Design\Powerpoints\Fig12-1-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492896"/>
              <a:ext cx="8454847" cy="3456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직사각형 9"/>
            <p:cNvSpPr/>
            <p:nvPr/>
          </p:nvSpPr>
          <p:spPr>
            <a:xfrm>
              <a:off x="323528" y="2924818"/>
              <a:ext cx="2088857" cy="360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94956" y="5768835"/>
              <a:ext cx="2088857" cy="360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5127" name="Oval 12"/>
          <p:cNvSpPr>
            <a:spLocks noChangeArrowheads="1"/>
          </p:cNvSpPr>
          <p:nvPr/>
        </p:nvSpPr>
        <p:spPr bwMode="auto">
          <a:xfrm>
            <a:off x="2855913" y="5229225"/>
            <a:ext cx="863600" cy="812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3FA89FEE-AA7C-430C-966B-0157E7A89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1124744"/>
            <a:ext cx="7083425" cy="3667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/>
              <a:t>4-Bit D Flip-Flop Registers with Data, Load, Clear, and  Clock inputs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0" y="188640"/>
            <a:ext cx="9144000" cy="64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Registers and Register Transfers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676401" y="1124744"/>
            <a:ext cx="7083425" cy="3667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/>
              <a:t>4-Bit D Flip-Flop Registers with Data, Load, Clear, and  Clock inputs</a:t>
            </a: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2063750" y="1597818"/>
            <a:ext cx="5327650" cy="376238"/>
          </a:xfrm>
          <a:prstGeom prst="rect">
            <a:avLst/>
          </a:prstGeom>
          <a:solidFill>
            <a:srgbClr val="EDF0AE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 i="1">
                <a:solidFill>
                  <a:srgbClr val="3333FF"/>
                </a:solidFill>
                <a:latin typeface="Times New Roman" pitchFamily="18" charset="0"/>
              </a:rPr>
              <a:t>Load</a:t>
            </a:r>
            <a:r>
              <a:rPr lang="en-US" altLang="ko-KR"/>
              <a:t> signal is applied to </a:t>
            </a:r>
            <a:r>
              <a:rPr lang="en-US" altLang="ko-KR">
                <a:solidFill>
                  <a:srgbClr val="3333FF"/>
                </a:solidFill>
              </a:rPr>
              <a:t>CE</a:t>
            </a:r>
            <a:r>
              <a:rPr lang="en-US" altLang="ko-KR"/>
              <a:t> (Clock Enable) pin</a:t>
            </a:r>
            <a:endParaRPr lang="en-US" altLang="ko-KR" b="1" i="1">
              <a:solidFill>
                <a:srgbClr val="3333FF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6149" name="그룹 4"/>
          <p:cNvGrpSpPr>
            <a:grpSpLocks/>
          </p:cNvGrpSpPr>
          <p:nvPr/>
        </p:nvGrpSpPr>
        <p:grpSpPr bwMode="auto">
          <a:xfrm>
            <a:off x="1774826" y="2565400"/>
            <a:ext cx="8475663" cy="3455988"/>
            <a:chOff x="251520" y="2564904"/>
            <a:chExt cx="8474640" cy="3456384"/>
          </a:xfrm>
        </p:grpSpPr>
        <p:pic>
          <p:nvPicPr>
            <p:cNvPr id="6150" name="Picture 7" descr="D:\Document\Lecture\UnderGraduate\DigitalLogicDesign\Fundamentals of Logic Design\Powerpoints\Fig12-1-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2564904"/>
              <a:ext cx="8258617" cy="3456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직사각형 3"/>
            <p:cNvSpPr/>
            <p:nvPr/>
          </p:nvSpPr>
          <p:spPr>
            <a:xfrm>
              <a:off x="251520" y="2564904"/>
              <a:ext cx="1079370" cy="1295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32473" y="5373514"/>
              <a:ext cx="2123819" cy="360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24000" y="44624"/>
            <a:ext cx="9144000" cy="80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Registers and Register Transfers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76401" y="1196752"/>
            <a:ext cx="7083425" cy="3667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/>
              <a:t>4-Bit D Flip-Flop Registers with Data, Load, Clear, and  Clock inputs</a:t>
            </a: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7554913" y="2830514"/>
            <a:ext cx="1079500" cy="376237"/>
          </a:xfrm>
          <a:prstGeom prst="rect">
            <a:avLst/>
          </a:prstGeom>
          <a:solidFill>
            <a:srgbClr val="EDF0AE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/>
              <a:t>Symbol</a:t>
            </a:r>
            <a:endParaRPr lang="en-US" altLang="ko-KR" b="1" i="1">
              <a:solidFill>
                <a:srgbClr val="3333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9480551" y="3213100"/>
            <a:ext cx="574675" cy="376238"/>
          </a:xfrm>
          <a:prstGeom prst="rect">
            <a:avLst/>
          </a:prstGeom>
          <a:solidFill>
            <a:srgbClr val="EDF0AE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 i="1">
                <a:solidFill>
                  <a:srgbClr val="3333FF"/>
                </a:solidFill>
                <a:latin typeface="Times New Roman" pitchFamily="18" charset="0"/>
              </a:rPr>
              <a:t>Bus</a:t>
            </a:r>
            <a:endParaRPr lang="en-US" altLang="ko-KR" b="1" i="1">
              <a:solidFill>
                <a:srgbClr val="3333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9480551" y="5013325"/>
            <a:ext cx="574675" cy="376238"/>
          </a:xfrm>
          <a:prstGeom prst="rect">
            <a:avLst/>
          </a:prstGeom>
          <a:solidFill>
            <a:srgbClr val="EDF0AE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 i="1">
                <a:solidFill>
                  <a:srgbClr val="3333FF"/>
                </a:solidFill>
                <a:latin typeface="Times New Roman" pitchFamily="18" charset="0"/>
              </a:rPr>
              <a:t>Bus</a:t>
            </a:r>
            <a:endParaRPr lang="en-US" altLang="ko-KR" b="1" i="1">
              <a:solidFill>
                <a:srgbClr val="3333FF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7175" name="Group 34"/>
          <p:cNvGrpSpPr>
            <a:grpSpLocks/>
          </p:cNvGrpSpPr>
          <p:nvPr/>
        </p:nvGrpSpPr>
        <p:grpSpPr bwMode="auto">
          <a:xfrm>
            <a:off x="5951538" y="3141663"/>
            <a:ext cx="3429000" cy="2736850"/>
            <a:chOff x="448" y="2568"/>
            <a:chExt cx="2160" cy="1724"/>
          </a:xfrm>
        </p:grpSpPr>
        <p:sp>
          <p:nvSpPr>
            <p:cNvPr id="7180" name="Rectangle 11"/>
            <p:cNvSpPr>
              <a:spLocks noChangeArrowheads="1"/>
            </p:cNvSpPr>
            <p:nvPr/>
          </p:nvSpPr>
          <p:spPr bwMode="auto">
            <a:xfrm>
              <a:off x="1247" y="2931"/>
              <a:ext cx="1361" cy="77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7181" name="Oval 12"/>
            <p:cNvSpPr>
              <a:spLocks noChangeArrowheads="1"/>
            </p:cNvSpPr>
            <p:nvPr/>
          </p:nvSpPr>
          <p:spPr bwMode="auto">
            <a:xfrm>
              <a:off x="1144" y="3267"/>
              <a:ext cx="91" cy="9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7182" name="AutoShape 13"/>
            <p:cNvSpPr>
              <a:spLocks noChangeArrowheads="1"/>
            </p:cNvSpPr>
            <p:nvPr/>
          </p:nvSpPr>
          <p:spPr bwMode="auto">
            <a:xfrm>
              <a:off x="1870" y="3566"/>
              <a:ext cx="136" cy="136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7183" name="Oval 14"/>
            <p:cNvSpPr>
              <a:spLocks noChangeArrowheads="1"/>
            </p:cNvSpPr>
            <p:nvPr/>
          </p:nvSpPr>
          <p:spPr bwMode="auto">
            <a:xfrm>
              <a:off x="1894" y="3714"/>
              <a:ext cx="91" cy="9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7184" name="Line 15"/>
            <p:cNvSpPr>
              <a:spLocks noChangeShapeType="1"/>
            </p:cNvSpPr>
            <p:nvPr/>
          </p:nvSpPr>
          <p:spPr bwMode="auto">
            <a:xfrm>
              <a:off x="1939" y="3808"/>
              <a:ext cx="0" cy="2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85" name="Line 16"/>
            <p:cNvSpPr>
              <a:spLocks noChangeShapeType="1"/>
            </p:cNvSpPr>
            <p:nvPr/>
          </p:nvSpPr>
          <p:spPr bwMode="auto">
            <a:xfrm>
              <a:off x="1474" y="3702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86" name="Line 17"/>
            <p:cNvSpPr>
              <a:spLocks noChangeShapeType="1"/>
            </p:cNvSpPr>
            <p:nvPr/>
          </p:nvSpPr>
          <p:spPr bwMode="auto">
            <a:xfrm flipH="1">
              <a:off x="866" y="3312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7187" name="Group 21"/>
            <p:cNvGrpSpPr>
              <a:grpSpLocks/>
            </p:cNvGrpSpPr>
            <p:nvPr/>
          </p:nvGrpSpPr>
          <p:grpSpPr bwMode="auto">
            <a:xfrm>
              <a:off x="2336" y="3702"/>
              <a:ext cx="90" cy="363"/>
              <a:chOff x="2336" y="3838"/>
              <a:chExt cx="90" cy="363"/>
            </a:xfrm>
          </p:grpSpPr>
          <p:sp>
            <p:nvSpPr>
              <p:cNvPr id="7200" name="Line 18"/>
              <p:cNvSpPr>
                <a:spLocks noChangeShapeType="1"/>
              </p:cNvSpPr>
              <p:nvPr/>
            </p:nvSpPr>
            <p:spPr bwMode="auto">
              <a:xfrm>
                <a:off x="2381" y="3838"/>
                <a:ext cx="0" cy="363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01" name="Line 20"/>
              <p:cNvSpPr>
                <a:spLocks noChangeShapeType="1"/>
              </p:cNvSpPr>
              <p:nvPr/>
            </p:nvSpPr>
            <p:spPr bwMode="auto">
              <a:xfrm>
                <a:off x="2336" y="3974"/>
                <a:ext cx="90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7188" name="Group 22"/>
            <p:cNvGrpSpPr>
              <a:grpSpLocks/>
            </p:cNvGrpSpPr>
            <p:nvPr/>
          </p:nvGrpSpPr>
          <p:grpSpPr bwMode="auto">
            <a:xfrm>
              <a:off x="2336" y="2568"/>
              <a:ext cx="90" cy="363"/>
              <a:chOff x="2336" y="3838"/>
              <a:chExt cx="90" cy="363"/>
            </a:xfrm>
          </p:grpSpPr>
          <p:sp>
            <p:nvSpPr>
              <p:cNvPr id="7198" name="Line 23"/>
              <p:cNvSpPr>
                <a:spLocks noChangeShapeType="1"/>
              </p:cNvSpPr>
              <p:nvPr/>
            </p:nvSpPr>
            <p:spPr bwMode="auto">
              <a:xfrm>
                <a:off x="2381" y="3838"/>
                <a:ext cx="0" cy="363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199" name="Line 24"/>
              <p:cNvSpPr>
                <a:spLocks noChangeShapeType="1"/>
              </p:cNvSpPr>
              <p:nvPr/>
            </p:nvSpPr>
            <p:spPr bwMode="auto">
              <a:xfrm>
                <a:off x="2336" y="3974"/>
                <a:ext cx="90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7189" name="Text Box 25"/>
            <p:cNvSpPr txBox="1">
              <a:spLocks noChangeArrowheads="1"/>
            </p:cNvSpPr>
            <p:nvPr/>
          </p:nvSpPr>
          <p:spPr bwMode="auto">
            <a:xfrm>
              <a:off x="2393" y="3756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000"/>
                <a:t>4</a:t>
              </a:r>
            </a:p>
          </p:txBody>
        </p:sp>
        <p:sp>
          <p:nvSpPr>
            <p:cNvPr id="7190" name="Text Box 26"/>
            <p:cNvSpPr txBox="1">
              <a:spLocks noChangeArrowheads="1"/>
            </p:cNvSpPr>
            <p:nvPr/>
          </p:nvSpPr>
          <p:spPr bwMode="auto">
            <a:xfrm>
              <a:off x="2393" y="262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000"/>
                <a:t>4</a:t>
              </a:r>
            </a:p>
          </p:txBody>
        </p:sp>
        <p:sp>
          <p:nvSpPr>
            <p:cNvPr id="7191" name="Text Box 27"/>
            <p:cNvSpPr txBox="1">
              <a:spLocks noChangeArrowheads="1"/>
            </p:cNvSpPr>
            <p:nvPr/>
          </p:nvSpPr>
          <p:spPr bwMode="auto">
            <a:xfrm>
              <a:off x="448" y="3180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000">
                  <a:latin typeface="Times New Roman" pitchFamily="18" charset="0"/>
                </a:rPr>
                <a:t>ClrN</a:t>
              </a:r>
            </a:p>
          </p:txBody>
        </p:sp>
        <p:sp>
          <p:nvSpPr>
            <p:cNvPr id="7192" name="Text Box 28"/>
            <p:cNvSpPr txBox="1">
              <a:spLocks noChangeArrowheads="1"/>
            </p:cNvSpPr>
            <p:nvPr/>
          </p:nvSpPr>
          <p:spPr bwMode="auto">
            <a:xfrm>
              <a:off x="1322" y="3481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000">
                  <a:latin typeface="Times New Roman" pitchFamily="18" charset="0"/>
                </a:rPr>
                <a:t>CE</a:t>
              </a:r>
            </a:p>
          </p:txBody>
        </p:sp>
        <p:sp>
          <p:nvSpPr>
            <p:cNvPr id="7193" name="Text Box 29"/>
            <p:cNvSpPr txBox="1">
              <a:spLocks noChangeArrowheads="1"/>
            </p:cNvSpPr>
            <p:nvPr/>
          </p:nvSpPr>
          <p:spPr bwMode="auto">
            <a:xfrm>
              <a:off x="1223" y="3182"/>
              <a:ext cx="3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000">
                  <a:latin typeface="Times New Roman" pitchFamily="18" charset="0"/>
                </a:rPr>
                <a:t>Clr</a:t>
              </a:r>
            </a:p>
          </p:txBody>
        </p:sp>
        <p:sp>
          <p:nvSpPr>
            <p:cNvPr id="7194" name="Text Box 30"/>
            <p:cNvSpPr txBox="1">
              <a:spLocks noChangeArrowheads="1"/>
            </p:cNvSpPr>
            <p:nvPr/>
          </p:nvSpPr>
          <p:spPr bwMode="auto">
            <a:xfrm>
              <a:off x="2273" y="2910"/>
              <a:ext cx="1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000" i="1"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7195" name="Text Box 31"/>
            <p:cNvSpPr txBox="1">
              <a:spLocks noChangeArrowheads="1"/>
            </p:cNvSpPr>
            <p:nvPr/>
          </p:nvSpPr>
          <p:spPr bwMode="auto">
            <a:xfrm>
              <a:off x="1247" y="4042"/>
              <a:ext cx="4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000">
                  <a:latin typeface="Times New Roman" pitchFamily="18" charset="0"/>
                </a:rPr>
                <a:t>Load</a:t>
              </a:r>
            </a:p>
          </p:txBody>
        </p:sp>
        <p:sp>
          <p:nvSpPr>
            <p:cNvPr id="7196" name="Text Box 32"/>
            <p:cNvSpPr txBox="1">
              <a:spLocks noChangeArrowheads="1"/>
            </p:cNvSpPr>
            <p:nvPr/>
          </p:nvSpPr>
          <p:spPr bwMode="auto">
            <a:xfrm>
              <a:off x="1746" y="4042"/>
              <a:ext cx="3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000">
                  <a:latin typeface="Times New Roman" pitchFamily="18" charset="0"/>
                </a:rPr>
                <a:t>Clk</a:t>
              </a:r>
            </a:p>
          </p:txBody>
        </p:sp>
        <p:sp>
          <p:nvSpPr>
            <p:cNvPr id="7197" name="Text Box 33"/>
            <p:cNvSpPr txBox="1">
              <a:spLocks noChangeArrowheads="1"/>
            </p:cNvSpPr>
            <p:nvPr/>
          </p:nvSpPr>
          <p:spPr bwMode="auto">
            <a:xfrm>
              <a:off x="2290" y="3486"/>
              <a:ext cx="1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000" i="1">
                  <a:latin typeface="Times New Roman" pitchFamily="18" charset="0"/>
                </a:rPr>
                <a:t>D</a:t>
              </a:r>
            </a:p>
          </p:txBody>
        </p:sp>
      </p:grpSp>
      <p:grpSp>
        <p:nvGrpSpPr>
          <p:cNvPr id="7176" name="그룹 30"/>
          <p:cNvGrpSpPr>
            <a:grpSpLocks/>
          </p:cNvGrpSpPr>
          <p:nvPr/>
        </p:nvGrpSpPr>
        <p:grpSpPr bwMode="auto">
          <a:xfrm>
            <a:off x="551384" y="1772816"/>
            <a:ext cx="5284267" cy="2343572"/>
            <a:chOff x="251520" y="2564904"/>
            <a:chExt cx="8474640" cy="3456384"/>
          </a:xfrm>
        </p:grpSpPr>
        <p:pic>
          <p:nvPicPr>
            <p:cNvPr id="7177" name="Picture 7" descr="D:\Document\Lecture\UnderGraduate\DigitalLogicDesign\Fundamentals of Logic Design\Powerpoints\Fig12-1-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2564904"/>
              <a:ext cx="8258617" cy="3456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직사각형 32"/>
            <p:cNvSpPr/>
            <p:nvPr/>
          </p:nvSpPr>
          <p:spPr>
            <a:xfrm>
              <a:off x="251520" y="2564904"/>
              <a:ext cx="1078885" cy="1295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432232" y="5373710"/>
              <a:ext cx="2122707" cy="360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3"/>
          <p:cNvSpPr txBox="1">
            <a:spLocks noChangeArrowheads="1"/>
          </p:cNvSpPr>
          <p:nvPr/>
        </p:nvSpPr>
        <p:spPr bwMode="auto">
          <a:xfrm>
            <a:off x="2279651" y="1124744"/>
            <a:ext cx="47529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Data Transfer Between Registers  </a:t>
            </a:r>
          </a:p>
        </p:txBody>
      </p:sp>
      <p:pic>
        <p:nvPicPr>
          <p:cNvPr id="8196" name="Picture 5" descr="D:\Document\Lecture\UnderGraduate\DigitalLogicDesign\Fundamentals of Logic Design\Powerpoints\Fig1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4" y="1738313"/>
            <a:ext cx="73310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2C50F96-E54D-4E2F-BF58-8244B8D0A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624"/>
            <a:ext cx="9144000" cy="80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Registers and Register Transfers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59EFA4D-9221-44C6-B6BD-00F11E92E41E}"/>
              </a:ext>
            </a:extLst>
          </p:cNvPr>
          <p:cNvSpPr/>
          <p:nvPr/>
        </p:nvSpPr>
        <p:spPr>
          <a:xfrm>
            <a:off x="4651928" y="2037480"/>
            <a:ext cx="612000" cy="7920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03205AB-AEBB-44F4-ADDB-9748977BC679}"/>
              </a:ext>
            </a:extLst>
          </p:cNvPr>
          <p:cNvSpPr/>
          <p:nvPr/>
        </p:nvSpPr>
        <p:spPr>
          <a:xfrm>
            <a:off x="4651928" y="3158470"/>
            <a:ext cx="612000" cy="7920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4C31EB3-B920-4DC1-BE07-C22057C56770}"/>
              </a:ext>
            </a:extLst>
          </p:cNvPr>
          <p:cNvSpPr/>
          <p:nvPr/>
        </p:nvSpPr>
        <p:spPr>
          <a:xfrm>
            <a:off x="4651928" y="4274713"/>
            <a:ext cx="612000" cy="79200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0C31009-4CD2-4BF8-BE43-58ED6AF07BFD}"/>
              </a:ext>
            </a:extLst>
          </p:cNvPr>
          <p:cNvSpPr/>
          <p:nvPr/>
        </p:nvSpPr>
        <p:spPr>
          <a:xfrm>
            <a:off x="4651928" y="5384658"/>
            <a:ext cx="612000" cy="79200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8F3718F-9B98-496C-9F25-6DDCCEA653FF}"/>
              </a:ext>
            </a:extLst>
          </p:cNvPr>
          <p:cNvSpPr/>
          <p:nvPr/>
        </p:nvSpPr>
        <p:spPr>
          <a:xfrm>
            <a:off x="7320136" y="3165222"/>
            <a:ext cx="792088" cy="902121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1140031-A53C-4B70-854F-E9D578AD86D6}"/>
              </a:ext>
            </a:extLst>
          </p:cNvPr>
          <p:cNvSpPr/>
          <p:nvPr/>
        </p:nvSpPr>
        <p:spPr>
          <a:xfrm>
            <a:off x="7311662" y="4492265"/>
            <a:ext cx="792088" cy="902121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3717</TotalTime>
  <Words>3056</Words>
  <Application>Microsoft Office PowerPoint</Application>
  <PresentationFormat>와이드스크린</PresentationFormat>
  <Paragraphs>842</Paragraphs>
  <Slides>55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55</vt:i4>
      </vt:variant>
    </vt:vector>
  </HeadingPairs>
  <TitlesOfParts>
    <vt:vector size="68" baseType="lpstr">
      <vt:lpstr>굴림</vt:lpstr>
      <vt:lpstr>맑은 고딕</vt:lpstr>
      <vt:lpstr>Arial</vt:lpstr>
      <vt:lpstr>Arial Narrow</vt:lpstr>
      <vt:lpstr>Calibri</vt:lpstr>
      <vt:lpstr>Calibri Light</vt:lpstr>
      <vt:lpstr>Cambria Math</vt:lpstr>
      <vt:lpstr>Consolas</vt:lpstr>
      <vt:lpstr>Courier New</vt:lpstr>
      <vt:lpstr>Times New Roman</vt:lpstr>
      <vt:lpstr>Wingdings</vt:lpstr>
      <vt:lpstr>기본 디자인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Shift Registers</vt:lpstr>
      <vt:lpstr>Shift Registers</vt:lpstr>
      <vt:lpstr>Shift Registers</vt:lpstr>
      <vt:lpstr>Shift Registers</vt:lpstr>
      <vt:lpstr>Shift Registers</vt:lpstr>
      <vt:lpstr>Shift Registers</vt:lpstr>
      <vt:lpstr>Shift Registers</vt:lpstr>
      <vt:lpstr>Shift Registers</vt:lpstr>
      <vt:lpstr>PowerPoint 프레젠테이션</vt:lpstr>
      <vt:lpstr>Design of Binary Counters</vt:lpstr>
      <vt:lpstr>Design of Binary Counters</vt:lpstr>
      <vt:lpstr>Design of Binary Counters</vt:lpstr>
      <vt:lpstr>Design of Binary Counters</vt:lpstr>
      <vt:lpstr>Design of Binary Counters</vt:lpstr>
      <vt:lpstr>Design of Binary Counters</vt:lpstr>
      <vt:lpstr>Design of Binary Counters</vt:lpstr>
      <vt:lpstr>Design of Binary Counters</vt:lpstr>
      <vt:lpstr>Design of Binary Counters</vt:lpstr>
      <vt:lpstr>Design of Binary Counters</vt:lpstr>
      <vt:lpstr>Design of Binary Counters</vt:lpstr>
      <vt:lpstr>Design of Binary Counters</vt:lpstr>
      <vt:lpstr>Design of Binary Counters</vt:lpstr>
      <vt:lpstr>Counters for Other Sequences</vt:lpstr>
      <vt:lpstr>Counters for Other Sequences</vt:lpstr>
      <vt:lpstr>Counters for Other Sequences</vt:lpstr>
      <vt:lpstr>Counters for Other Sequences</vt:lpstr>
      <vt:lpstr>Counters for Other Sequences</vt:lpstr>
      <vt:lpstr>Counters for Other Sequences</vt:lpstr>
      <vt:lpstr>Counters for Other Sequences</vt:lpstr>
      <vt:lpstr>Counters for Other Sequences</vt:lpstr>
      <vt:lpstr>Counters for Other Sequences</vt:lpstr>
      <vt:lpstr>Counters for Other Sequences</vt:lpstr>
      <vt:lpstr>Counters for Other Sequences</vt:lpstr>
      <vt:lpstr>Counter Design Using S-R Flip-Flops</vt:lpstr>
      <vt:lpstr>Counter Design Using S-R Flip-Flops</vt:lpstr>
      <vt:lpstr>Counter Design Using S-R Flip-Flops</vt:lpstr>
      <vt:lpstr>Counter Design Using S-R Flip-Flops</vt:lpstr>
      <vt:lpstr>Counter Design Using J-K Flip-Flops</vt:lpstr>
      <vt:lpstr>Counter Design Using J-K Flip-Flops</vt:lpstr>
      <vt:lpstr>Counter Design Using J-K Flip-Flops</vt:lpstr>
      <vt:lpstr>Counter Design Using J-K Flip-Flops</vt:lpstr>
      <vt:lpstr>PowerPoint 프레젠테이션</vt:lpstr>
    </vt:vector>
  </TitlesOfParts>
  <Company>Inje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12</dc:title>
  <dc:creator>Jongman Cho</dc:creator>
  <cp:lastModifiedBy>조종만</cp:lastModifiedBy>
  <cp:revision>325</cp:revision>
  <dcterms:created xsi:type="dcterms:W3CDTF">2003-08-14T08:31:30Z</dcterms:created>
  <dcterms:modified xsi:type="dcterms:W3CDTF">2021-04-06T23:35:56Z</dcterms:modified>
</cp:coreProperties>
</file>