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21" r:id="rId2"/>
    <p:sldId id="374" r:id="rId3"/>
    <p:sldId id="375" r:id="rId4"/>
    <p:sldId id="376" r:id="rId5"/>
    <p:sldId id="378" r:id="rId6"/>
    <p:sldId id="377" r:id="rId7"/>
    <p:sldId id="380" r:id="rId8"/>
    <p:sldId id="379" r:id="rId9"/>
    <p:sldId id="381" r:id="rId10"/>
    <p:sldId id="399" r:id="rId11"/>
    <p:sldId id="384" r:id="rId12"/>
    <p:sldId id="382" r:id="rId13"/>
    <p:sldId id="383" r:id="rId14"/>
    <p:sldId id="385" r:id="rId15"/>
    <p:sldId id="386" r:id="rId16"/>
    <p:sldId id="388" r:id="rId17"/>
    <p:sldId id="389" r:id="rId18"/>
    <p:sldId id="390" r:id="rId19"/>
    <p:sldId id="391" r:id="rId20"/>
    <p:sldId id="393" r:id="rId21"/>
    <p:sldId id="394" r:id="rId22"/>
    <p:sldId id="395" r:id="rId23"/>
    <p:sldId id="396" r:id="rId24"/>
    <p:sldId id="397" r:id="rId25"/>
    <p:sldId id="320" r:id="rId26"/>
    <p:sldId id="398" r:id="rId27"/>
    <p:sldId id="359" r:id="rId28"/>
    <p:sldId id="276" r:id="rId29"/>
    <p:sldId id="324" r:id="rId30"/>
    <p:sldId id="325" r:id="rId31"/>
    <p:sldId id="372" r:id="rId32"/>
    <p:sldId id="360" r:id="rId33"/>
    <p:sldId id="327" r:id="rId34"/>
    <p:sldId id="328" r:id="rId35"/>
    <p:sldId id="329" r:id="rId36"/>
    <p:sldId id="330" r:id="rId37"/>
    <p:sldId id="331" r:id="rId38"/>
    <p:sldId id="343" r:id="rId39"/>
    <p:sldId id="344" r:id="rId40"/>
    <p:sldId id="307" r:id="rId41"/>
    <p:sldId id="311" r:id="rId42"/>
    <p:sldId id="312" r:id="rId43"/>
    <p:sldId id="346" r:id="rId44"/>
    <p:sldId id="356" r:id="rId45"/>
    <p:sldId id="357" r:id="rId46"/>
    <p:sldId id="401" r:id="rId47"/>
    <p:sldId id="371" r:id="rId48"/>
    <p:sldId id="283" r:id="rId49"/>
    <p:sldId id="258" r:id="rId50"/>
    <p:sldId id="264" r:id="rId51"/>
    <p:sldId id="361" r:id="rId52"/>
    <p:sldId id="362" r:id="rId53"/>
    <p:sldId id="310" r:id="rId54"/>
    <p:sldId id="270" r:id="rId55"/>
    <p:sldId id="364" r:id="rId56"/>
    <p:sldId id="271" r:id="rId57"/>
    <p:sldId id="277" r:id="rId58"/>
    <p:sldId id="367" r:id="rId59"/>
    <p:sldId id="366" r:id="rId60"/>
    <p:sldId id="402" r:id="rId61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20000"/>
      </a:spcBef>
      <a:spcAft>
        <a:spcPct val="0"/>
      </a:spcAft>
      <a:buChar char="•"/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20000"/>
      </a:spcBef>
      <a:spcAft>
        <a:spcPct val="0"/>
      </a:spcAft>
      <a:buChar char="•"/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20000"/>
      </a:spcBef>
      <a:spcAft>
        <a:spcPct val="0"/>
      </a:spcAft>
      <a:buChar char="•"/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20000"/>
      </a:spcBef>
      <a:spcAft>
        <a:spcPct val="0"/>
      </a:spcAft>
      <a:buChar char="•"/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20000"/>
      </a:spcBef>
      <a:spcAft>
        <a:spcPct val="0"/>
      </a:spcAft>
      <a:buChar char="•"/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DF0A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7217" autoAdjust="0"/>
  </p:normalViewPr>
  <p:slideViewPr>
    <p:cSldViewPr showGuides="1">
      <p:cViewPr varScale="1">
        <p:scale>
          <a:sx n="107" d="100"/>
          <a:sy n="107" d="100"/>
        </p:scale>
        <p:origin x="114" y="10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A86C5-A092-4087-A355-30A51E486CDF}" type="datetimeFigureOut">
              <a:rPr lang="ko-KR" altLang="en-US" smtClean="0"/>
              <a:t>2022-12-26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39902-71DD-4062-B7B2-617A9E6E8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17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831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116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075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532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980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407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684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475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748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85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13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27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723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644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701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146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074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98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91249-62E9-4BA5-9C85-8AE707BC633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17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92090-B197-4395-8C8E-2C0A162B568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022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52ED8-92DD-42D6-A195-FD526E869F8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4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35B11-127C-474E-85D7-083F5AF7743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028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6DA3F-2C59-4680-AFA5-DA088CFA37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63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B1096-1382-485E-A0D9-C79A7C22444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387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923C7-84AD-4BF1-BC02-AE1DCF59303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24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36526"/>
            <a:ext cx="10972800" cy="5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0721"/>
            <a:ext cx="10972800" cy="514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3D624FB8-C3FB-48C4-A6DB-6C7E425CB09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836712"/>
            <a:ext cx="12192000" cy="36000"/>
          </a:xfrm>
          <a:prstGeom prst="rect">
            <a:avLst/>
          </a:prstGeom>
          <a:solidFill>
            <a:srgbClr val="3333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3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irlab.inje.ac.k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gif"/><Relationship Id="rId9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85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C18F0E7-3709-4777-9019-3059B15A1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9281" y="2528751"/>
            <a:ext cx="8453438" cy="180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디지털 시스템 및 마이크로컴퓨터 </a:t>
            </a:r>
            <a:r>
              <a:rPr lang="en-US" altLang="ko-KR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</a:t>
            </a:r>
            <a:br>
              <a:rPr lang="ko-KR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ko-K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Digital System and Microcomputer I</a:t>
            </a:r>
            <a:endParaRPr lang="en-US" altLang="ko-K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2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2B20C-44DA-41C3-9243-211745761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X-Ray</a:t>
            </a:r>
            <a:endParaRPr lang="ko-KR" altLang="en-US" sz="3200" dirty="0"/>
          </a:p>
        </p:txBody>
      </p:sp>
      <p:pic>
        <p:nvPicPr>
          <p:cNvPr id="3" name="Picture 2" descr="C:\Documents and Settings\Joseph.MINERVA\My Documents\My Pictures\Medical Equipment\X-ray.gif">
            <a:extLst>
              <a:ext uri="{FF2B5EF4-FFF2-40B4-BE49-F238E27FC236}">
                <a16:creationId xmlns:a16="http://schemas.microsoft.com/office/drawing/2014/main" id="{32EB5638-4A69-419C-B482-71A54E0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124745"/>
            <a:ext cx="8639524" cy="520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Joseph.MINERVA\My Documents\My Pictures\Microcontroller\x-ray-tux-sticker.jpg">
            <a:extLst>
              <a:ext uri="{FF2B5EF4-FFF2-40B4-BE49-F238E27FC236}">
                <a16:creationId xmlns:a16="http://schemas.microsoft.com/office/drawing/2014/main" id="{16C7E5B2-327F-407B-99DE-142FED205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4138323"/>
            <a:ext cx="2016224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78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0590F6-8A06-4188-BC12-F9AD24AD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Ultrasound System</a:t>
            </a:r>
            <a:endParaRPr lang="ko-KR" altLang="en-US" sz="3200" dirty="0"/>
          </a:p>
        </p:txBody>
      </p:sp>
      <p:pic>
        <p:nvPicPr>
          <p:cNvPr id="3" name="Picture 3" descr="C:\Documents and Settings\Joseph.MINERVA\My Documents\My Pictures\Microcontroller\voluson.jpg">
            <a:extLst>
              <a:ext uri="{FF2B5EF4-FFF2-40B4-BE49-F238E27FC236}">
                <a16:creationId xmlns:a16="http://schemas.microsoft.com/office/drawing/2014/main" id="{730C8132-E6CB-4C03-8075-B847F8536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996952"/>
            <a:ext cx="2893718" cy="289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Joseph.MINERVA\My Documents\My Pictures\Medical Equipment\Ultrasound System.gif">
            <a:extLst>
              <a:ext uri="{FF2B5EF4-FFF2-40B4-BE49-F238E27FC236}">
                <a16:creationId xmlns:a16="http://schemas.microsoft.com/office/drawing/2014/main" id="{0E1F1EFE-E2E5-49D4-8097-4D9AC329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84" y="1021141"/>
            <a:ext cx="6620644" cy="55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56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0AD8A7-3F2B-4E33-B463-F593E486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Endoscope</a:t>
            </a:r>
            <a:endParaRPr lang="ko-KR" altLang="en-US" sz="3200" dirty="0"/>
          </a:p>
        </p:txBody>
      </p:sp>
      <p:pic>
        <p:nvPicPr>
          <p:cNvPr id="3" name="Picture 6" descr="C:\Documents and Settings\Joseph.MINERVA\My Documents\My Pictures\Microcontroller\imagesCABJ0SQ3.jpg">
            <a:extLst>
              <a:ext uri="{FF2B5EF4-FFF2-40B4-BE49-F238E27FC236}">
                <a16:creationId xmlns:a16="http://schemas.microsoft.com/office/drawing/2014/main" id="{1D9C2902-2E8F-44C4-BEA0-BF17D6B3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052736"/>
            <a:ext cx="20955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Joseph.MINERVA\My Documents\My Pictures\Medical Equipment\Endoscope.gif">
            <a:extLst>
              <a:ext uri="{FF2B5EF4-FFF2-40B4-BE49-F238E27FC236}">
                <a16:creationId xmlns:a16="http://schemas.microsoft.com/office/drawing/2014/main" id="{A356214D-614B-48EB-AA0E-68BD0BC42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340768"/>
            <a:ext cx="7270812" cy="536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490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F381E1-8A7C-46B6-8BAB-A6067A35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Digital Stethoscope</a:t>
            </a:r>
            <a:endParaRPr lang="ko-KR" altLang="en-US" sz="3200" dirty="0"/>
          </a:p>
        </p:txBody>
      </p:sp>
      <p:pic>
        <p:nvPicPr>
          <p:cNvPr id="3" name="Picture 2" descr="C:\Documents and Settings\Joseph.MINERVA\My Documents\My Pictures\Medical Equipment\digital stethoscope.gif">
            <a:extLst>
              <a:ext uri="{FF2B5EF4-FFF2-40B4-BE49-F238E27FC236}">
                <a16:creationId xmlns:a16="http://schemas.microsoft.com/office/drawing/2014/main" id="{EF3D69D5-0306-4E92-919E-61ABCFFF2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77" y="950240"/>
            <a:ext cx="7207746" cy="566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Joseph.MINERVA\My Documents\My Pictures\Microcontroller\electronic-stethoscope.jpg">
            <a:extLst>
              <a:ext uri="{FF2B5EF4-FFF2-40B4-BE49-F238E27FC236}">
                <a16:creationId xmlns:a16="http://schemas.microsoft.com/office/drawing/2014/main" id="{33CAABF1-F30B-496F-B8A8-2FEA1E617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933056"/>
            <a:ext cx="3633901" cy="201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19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B8B7E2-C342-41E7-B6A5-3DF00DF1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Ventilator</a:t>
            </a:r>
            <a:endParaRPr lang="ko-KR" altLang="en-US" sz="3200" dirty="0"/>
          </a:p>
        </p:txBody>
      </p:sp>
      <p:pic>
        <p:nvPicPr>
          <p:cNvPr id="3" name="Picture 2" descr="C:\Documents and Settings\Joseph.MINERVA\My Documents\My Pictures\Medical Equipment\Ventilator.gif">
            <a:extLst>
              <a:ext uri="{FF2B5EF4-FFF2-40B4-BE49-F238E27FC236}">
                <a16:creationId xmlns:a16="http://schemas.microsoft.com/office/drawing/2014/main" id="{1D9353CD-BE5B-4826-9011-2F21CEBA8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027894"/>
            <a:ext cx="70866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471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utomatic Dual Wave Defibrillator Monitor PCB SMT">
            <a:extLst>
              <a:ext uri="{FF2B5EF4-FFF2-40B4-BE49-F238E27FC236}">
                <a16:creationId xmlns:a16="http://schemas.microsoft.com/office/drawing/2014/main" id="{AE6596B8-5332-412F-ABBE-8FB4DE7BD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140968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7BC9046-4BBB-481F-8819-57EFFC56C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AED: Automated External Defibrillator</a:t>
            </a:r>
            <a:endParaRPr lang="ko-KR" altLang="en-US" sz="3200" dirty="0"/>
          </a:p>
        </p:txBody>
      </p:sp>
      <p:pic>
        <p:nvPicPr>
          <p:cNvPr id="3" name="Picture 4" descr="C:\Documents and Settings\Joseph.MINERVA\My Documents\My Pictures\Medical Equipment\AED.gif">
            <a:extLst>
              <a:ext uri="{FF2B5EF4-FFF2-40B4-BE49-F238E27FC236}">
                <a16:creationId xmlns:a16="http://schemas.microsoft.com/office/drawing/2014/main" id="{05D250F9-7310-4365-836B-8B77666ED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4" y="980728"/>
            <a:ext cx="7322814" cy="552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Documents and Settings\Joseph.MINERVA\My Documents\My Pictures\Microcontroller\using%20aed%202.jpg">
            <a:extLst>
              <a:ext uri="{FF2B5EF4-FFF2-40B4-BE49-F238E27FC236}">
                <a16:creationId xmlns:a16="http://schemas.microsoft.com/office/drawing/2014/main" id="{135366A9-9B02-4243-B4DA-DB83CE47B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980728"/>
            <a:ext cx="2348308" cy="23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681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C76F67-737F-4725-AC8D-E3B9D1F0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Dialysis Machine</a:t>
            </a:r>
            <a:endParaRPr lang="ko-KR" altLang="en-US" sz="4000" dirty="0"/>
          </a:p>
        </p:txBody>
      </p:sp>
      <p:pic>
        <p:nvPicPr>
          <p:cNvPr id="3" name="Picture 2" descr="C:\Documents and Settings\Joseph.MINERVA\My Documents\My Pictures\Medical Equipment\Dialysis Machine.gif">
            <a:extLst>
              <a:ext uri="{FF2B5EF4-FFF2-40B4-BE49-F238E27FC236}">
                <a16:creationId xmlns:a16="http://schemas.microsoft.com/office/drawing/2014/main" id="{4DD0C0C8-BB7E-439E-9562-6F6BDDC09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215" y="1024086"/>
            <a:ext cx="5190160" cy="558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Documents and Settings\Joseph.MINERVA\My Documents\My Pictures\Microcontroller\Dialysis%20machine-1.jpg">
            <a:extLst>
              <a:ext uri="{FF2B5EF4-FFF2-40B4-BE49-F238E27FC236}">
                <a16:creationId xmlns:a16="http://schemas.microsoft.com/office/drawing/2014/main" id="{BA60A04E-6073-4D61-9A49-0B07DA69D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916832"/>
            <a:ext cx="2583903" cy="344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925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1BBA61-C249-406A-BB40-D5A49A162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EMG: Electromyography</a:t>
            </a:r>
            <a:endParaRPr lang="ko-KR" altLang="en-US" sz="3200" dirty="0"/>
          </a:p>
        </p:txBody>
      </p:sp>
      <p:pic>
        <p:nvPicPr>
          <p:cNvPr id="3" name="Picture 2" descr="C:\Documents and Settings\Joseph.MINERVA\My Documents\My Pictures\Medical Equipment\emg.gif">
            <a:extLst>
              <a:ext uri="{FF2B5EF4-FFF2-40B4-BE49-F238E27FC236}">
                <a16:creationId xmlns:a16="http://schemas.microsoft.com/office/drawing/2014/main" id="{A14CF881-229A-4E40-8973-DC2447E53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73" y="1700808"/>
            <a:ext cx="37528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ocuments and Settings\Joseph.MINERVA\My Documents\My Pictures\Medical Equipment\emg-2.jpg">
            <a:extLst>
              <a:ext uri="{FF2B5EF4-FFF2-40B4-BE49-F238E27FC236}">
                <a16:creationId xmlns:a16="http://schemas.microsoft.com/office/drawing/2014/main" id="{EB8CFA55-C0D2-465F-85AD-FED2C3CF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772817"/>
            <a:ext cx="3992116" cy="29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10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128F7E-28C8-48B0-94DC-2415B3BB8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EEG: Electroencephalography</a:t>
            </a:r>
            <a:endParaRPr lang="ko-KR" altLang="en-US" sz="3200" dirty="0"/>
          </a:p>
        </p:txBody>
      </p:sp>
      <p:pic>
        <p:nvPicPr>
          <p:cNvPr id="3" name="Picture 2" descr="C:\Documents and Settings\Joseph.MINERVA\My Documents\My Pictures\Medical Equipment\eeg_equipment1.gif">
            <a:extLst>
              <a:ext uri="{FF2B5EF4-FFF2-40B4-BE49-F238E27FC236}">
                <a16:creationId xmlns:a16="http://schemas.microsoft.com/office/drawing/2014/main" id="{8C522C3E-2037-4227-8463-16622C844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552" y="1196752"/>
            <a:ext cx="2667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ocuments and Settings\Joseph.MINERVA\My Documents\My Pictures\Medical Equipment\portable EEG.jpg">
            <a:extLst>
              <a:ext uri="{FF2B5EF4-FFF2-40B4-BE49-F238E27FC236}">
                <a16:creationId xmlns:a16="http://schemas.microsoft.com/office/drawing/2014/main" id="{1D2A2CD5-2F3E-48DE-8B7F-3FC27BEA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88" y="3212976"/>
            <a:ext cx="4250834" cy="27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Joseph.MINERVA\My Documents\My Pictures\Medical Equipment\eeg-2120.jpg">
            <a:extLst>
              <a:ext uri="{FF2B5EF4-FFF2-40B4-BE49-F238E27FC236}">
                <a16:creationId xmlns:a16="http://schemas.microsoft.com/office/drawing/2014/main" id="{13FD64C2-2BBD-473A-B98F-C3C8BE83A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196752"/>
            <a:ext cx="4539720" cy="34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96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19ED72-B78E-4B9B-B6DA-5A084BA6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For Disabled People</a:t>
            </a:r>
            <a:endParaRPr lang="ko-KR" altLang="en-US" sz="3200" dirty="0"/>
          </a:p>
        </p:txBody>
      </p:sp>
      <p:pic>
        <p:nvPicPr>
          <p:cNvPr id="3" name="Picture 2" descr="C:\Documents and Settings\Joseph.MINERVA\My Documents\My Pictures\Medical Equipment\motorized wheel chair.gif">
            <a:extLst>
              <a:ext uri="{FF2B5EF4-FFF2-40B4-BE49-F238E27FC236}">
                <a16:creationId xmlns:a16="http://schemas.microsoft.com/office/drawing/2014/main" id="{8C3544E0-935B-4504-81EA-63D971C5E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647095"/>
            <a:ext cx="3024336" cy="375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Documents and Settings\Joseph.MINERVA\My Documents\My Pictures\Medical Equipment\Robot_hand.jpg">
            <a:extLst>
              <a:ext uri="{FF2B5EF4-FFF2-40B4-BE49-F238E27FC236}">
                <a16:creationId xmlns:a16="http://schemas.microsoft.com/office/drawing/2014/main" id="{2EA3F696-7805-4AFF-B4B7-C2AF12842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63" y="1052736"/>
            <a:ext cx="2047640" cy="480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Documents and Settings\Joseph.MINERVA\My Documents\My Pictures\Medical Equipment\digital-hearing-aid2.gif">
            <a:extLst>
              <a:ext uri="{FF2B5EF4-FFF2-40B4-BE49-F238E27FC236}">
                <a16:creationId xmlns:a16="http://schemas.microsoft.com/office/drawing/2014/main" id="{6E2DDDDB-66C6-4654-917B-427293AB2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367175"/>
            <a:ext cx="2982491" cy="28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5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694302-DF0C-4FAE-A2D8-7E843970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Digital System and Microcomputer I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D5A4BF-5844-446A-9C9C-23D425411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HY중고딕" pitchFamily="18" charset="-127"/>
                <a:ea typeface="HY중고딕" pitchFamily="18" charset="-127"/>
              </a:rPr>
              <a:t>교재</a:t>
            </a: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HY중고딕" pitchFamily="18" charset="-127"/>
              <a:ea typeface="HY중고딕" pitchFamily="18" charset="-127"/>
            </a:endParaRPr>
          </a:p>
          <a:p>
            <a:pPr lvl="1">
              <a:defRPr/>
            </a:pPr>
            <a:r>
              <a:rPr lang="en-US" altLang="ko-KR" sz="2400" dirty="0">
                <a:latin typeface="Arial" panose="020B0604020202020204" pitchFamily="34" charset="0"/>
                <a:ea typeface="HY그래픽" pitchFamily="18" charset="-127"/>
                <a:cs typeface="Arial" panose="020B0604020202020204" pitchFamily="34" charset="0"/>
              </a:rPr>
              <a:t>Fundamentals of Logic Design (7th Ed.) by Charles H. Roth, Jr.</a:t>
            </a:r>
          </a:p>
          <a:p>
            <a:pPr lvl="1">
              <a:defRPr/>
            </a:pPr>
            <a:r>
              <a:rPr lang="en-US" altLang="ko-KR" sz="2400" dirty="0">
                <a:solidFill>
                  <a:srgbClr val="3333FF"/>
                </a:solidFill>
                <a:latin typeface="Courier New" pitchFamily="49" charset="0"/>
                <a:ea typeface="HY견고딕" pitchFamily="18" charset="-127"/>
                <a:hlinkClick r:id="rId2"/>
              </a:rPr>
              <a:t>http://airlab.inje.ac.kr</a:t>
            </a:r>
            <a:endParaRPr lang="en-US" altLang="ko-KR" sz="2000" dirty="0">
              <a:solidFill>
                <a:srgbClr val="3333FF"/>
              </a:solidFill>
              <a:latin typeface="Courier New" pitchFamily="49" charset="0"/>
              <a:ea typeface="HY견고딕" pitchFamily="18" charset="-127"/>
            </a:endParaRPr>
          </a:p>
          <a:p>
            <a:pPr lvl="1">
              <a:buClr>
                <a:srgbClr val="3333FF"/>
              </a:buClr>
              <a:buSzPct val="85000"/>
              <a:buFont typeface="Wingdings" pitchFamily="2" charset="2"/>
              <a:buChar char="Ø"/>
              <a:defRPr/>
            </a:pPr>
            <a:endParaRPr lang="en-US" altLang="ko-KR" sz="2400" dirty="0">
              <a:latin typeface="Courier New" pitchFamily="49" charset="0"/>
              <a:ea typeface="HY견고딕" pitchFamily="18" charset="-127"/>
            </a:endParaRPr>
          </a:p>
          <a:p>
            <a:pPr>
              <a:defRPr/>
            </a:pP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HY중고딕" pitchFamily="18" charset="-127"/>
                <a:ea typeface="HY중고딕" pitchFamily="18" charset="-127"/>
              </a:rPr>
              <a:t>부교재</a:t>
            </a: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HY중고딕" pitchFamily="18" charset="-127"/>
              <a:ea typeface="HY중고딕" pitchFamily="18" charset="-127"/>
            </a:endParaRPr>
          </a:p>
          <a:p>
            <a:pPr lvl="1">
              <a:defRPr/>
            </a:pPr>
            <a:r>
              <a:rPr lang="en-US" altLang="ko-KR" sz="2400" dirty="0">
                <a:latin typeface="Arial" panose="020B0604020202020204" pitchFamily="34" charset="0"/>
                <a:ea typeface="HY그래픽" pitchFamily="18" charset="-127"/>
                <a:cs typeface="Arial" panose="020B0604020202020204" pitchFamily="34" charset="0"/>
              </a:rPr>
              <a:t>Digital Fundamentals (10th Ed.) by Thomas L. Floyd</a:t>
            </a:r>
            <a:endParaRPr lang="en-US" altLang="ko-KR" sz="2000" dirty="0">
              <a:latin typeface="Arial" panose="020B0604020202020204" pitchFamily="34" charset="0"/>
              <a:ea typeface="HY그래픽" pitchFamily="18" charset="-127"/>
              <a:cs typeface="Arial" panose="020B0604020202020204" pitchFamily="34" charset="0"/>
            </a:endParaRPr>
          </a:p>
          <a:p>
            <a:pPr lvl="1">
              <a:buClr>
                <a:srgbClr val="3333FF"/>
              </a:buClr>
              <a:buSzPct val="85000"/>
              <a:buFont typeface="Wingdings" pitchFamily="2" charset="2"/>
              <a:buChar char="Ø"/>
              <a:defRPr/>
            </a:pPr>
            <a:endParaRPr lang="en-US" altLang="ko-KR" sz="2000" dirty="0"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  <a:p>
            <a:pPr>
              <a:defRPr/>
            </a:pP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HY중고딕" pitchFamily="18" charset="-127"/>
                <a:ea typeface="HY중고딕" pitchFamily="18" charset="-127"/>
              </a:rPr>
              <a:t>평가</a:t>
            </a:r>
          </a:p>
          <a:p>
            <a:pPr lvl="1">
              <a:buFontTx/>
              <a:buNone/>
              <a:defRPr/>
            </a:pPr>
            <a:r>
              <a:rPr lang="ko-KR" altLang="en-US" sz="2400" dirty="0">
                <a:latin typeface="HY중고딕" pitchFamily="18" charset="-127"/>
                <a:ea typeface="HY중고딕" pitchFamily="18" charset="-127"/>
              </a:rPr>
              <a:t>출석</a:t>
            </a:r>
            <a:r>
              <a:rPr lang="en-US" altLang="ko-KR" sz="2400" dirty="0">
                <a:latin typeface="HY중고딕" pitchFamily="18" charset="-127"/>
                <a:ea typeface="HY중고딕" pitchFamily="18" charset="-127"/>
              </a:rPr>
              <a:t>: 15%, </a:t>
            </a:r>
            <a:r>
              <a:rPr lang="ko-KR" altLang="en-US" sz="2400" dirty="0">
                <a:latin typeface="HY중고딕" pitchFamily="18" charset="-127"/>
                <a:ea typeface="HY중고딕" pitchFamily="18" charset="-127"/>
              </a:rPr>
              <a:t>퀴즈</a:t>
            </a:r>
            <a:r>
              <a:rPr lang="en-US" altLang="ko-KR" sz="2400" dirty="0">
                <a:latin typeface="HY중고딕" pitchFamily="18" charset="-127"/>
                <a:ea typeface="HY중고딕" pitchFamily="18" charset="-127"/>
              </a:rPr>
              <a:t>: 25%, </a:t>
            </a:r>
            <a:r>
              <a:rPr lang="ko-KR" altLang="en-US" sz="2400" dirty="0">
                <a:latin typeface="HY중고딕" pitchFamily="18" charset="-127"/>
                <a:ea typeface="HY중고딕" pitchFamily="18" charset="-127"/>
              </a:rPr>
              <a:t>중간고사</a:t>
            </a:r>
            <a:r>
              <a:rPr lang="en-US" altLang="ko-KR" sz="2400" dirty="0">
                <a:latin typeface="HY중고딕" pitchFamily="18" charset="-127"/>
                <a:ea typeface="HY중고딕" pitchFamily="18" charset="-127"/>
              </a:rPr>
              <a:t>: 30%, </a:t>
            </a:r>
            <a:r>
              <a:rPr lang="ko-KR" altLang="en-US" sz="2400" dirty="0">
                <a:latin typeface="HY중고딕" pitchFamily="18" charset="-127"/>
                <a:ea typeface="HY중고딕" pitchFamily="18" charset="-127"/>
              </a:rPr>
              <a:t>기말고사</a:t>
            </a:r>
            <a:r>
              <a:rPr lang="en-US" altLang="ko-KR" sz="2400" dirty="0">
                <a:latin typeface="HY중고딕" pitchFamily="18" charset="-127"/>
                <a:ea typeface="HY중고딕" pitchFamily="18" charset="-127"/>
              </a:rPr>
              <a:t>: 30%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5471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593B45-F86D-4E40-A351-678829D1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Conclusion I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1A1468-4B49-4322-9BCD-6DE9306AB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16" y="1412776"/>
            <a:ext cx="10972800" cy="381642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Microcontrollers</a:t>
            </a: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Circuits</a:t>
            </a: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</a:p>
          <a:p>
            <a:pPr marL="0" indent="0" algn="ctr">
              <a:buNone/>
            </a:pPr>
            <a:r>
              <a:rPr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Components </a:t>
            </a:r>
          </a:p>
          <a:p>
            <a:pPr marL="0" indent="0" algn="ctr">
              <a:buNone/>
            </a:pP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</a:p>
          <a:p>
            <a:pPr marL="0" indent="0" algn="ctr">
              <a:buNone/>
            </a:pPr>
            <a:r>
              <a:rPr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98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0D0271-09C8-4699-A619-3290C3C1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What Else? - </a:t>
            </a:r>
            <a:r>
              <a:rPr kumimoji="0" lang="en-US" altLang="ko-K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Industrial</a:t>
            </a:r>
            <a:endParaRPr lang="ko-KR" altLang="en-US" sz="3200" dirty="0"/>
          </a:p>
        </p:txBody>
      </p:sp>
      <p:pic>
        <p:nvPicPr>
          <p:cNvPr id="3" name="Picture 7" descr="C:\Documents and Settings\Joseph.MINERVA\My Documents\My Pictures\Microcontroller\S-Series-Bed-Type-NC-Milling-Machine.jpg">
            <a:extLst>
              <a:ext uri="{FF2B5EF4-FFF2-40B4-BE49-F238E27FC236}">
                <a16:creationId xmlns:a16="http://schemas.microsoft.com/office/drawing/2014/main" id="{8FC205DB-5799-4420-BE11-24A9F77AD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69" y="2928598"/>
            <a:ext cx="2912353" cy="378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C:\Documents and Settings\Joseph.MINERVA\My Documents\My Pictures\Microcontroller\mounted.jpg">
            <a:extLst>
              <a:ext uri="{FF2B5EF4-FFF2-40B4-BE49-F238E27FC236}">
                <a16:creationId xmlns:a16="http://schemas.microsoft.com/office/drawing/2014/main" id="{FB065580-E06C-4ED8-A1E1-086C7B234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45" y="4809588"/>
            <a:ext cx="1661934" cy="128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Documents and Settings\Joseph.MINERVA\My Documents\My Pictures\Microcontroller\ApplicationCarControl.gif">
            <a:extLst>
              <a:ext uri="{FF2B5EF4-FFF2-40B4-BE49-F238E27FC236}">
                <a16:creationId xmlns:a16="http://schemas.microsoft.com/office/drawing/2014/main" id="{E8DCFE29-142B-462D-8762-DB55AF9B2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056390"/>
            <a:ext cx="1729966" cy="16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Documents and Settings\Joseph.MINERVA\My Documents\My Pictures\Microcontroller\transformer_la_1.jpg">
            <a:extLst>
              <a:ext uri="{FF2B5EF4-FFF2-40B4-BE49-F238E27FC236}">
                <a16:creationId xmlns:a16="http://schemas.microsoft.com/office/drawing/2014/main" id="{09B37D32-8C0D-4ED5-BBDF-4D3521CE6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77" y="4530726"/>
            <a:ext cx="2453635" cy="18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:\Documents and Settings\Joseph.MINERVA\My Documents\My Pictures\Microcontroller\kuala_lumpur_monorail_512.jpg">
            <a:extLst>
              <a:ext uri="{FF2B5EF4-FFF2-40B4-BE49-F238E27FC236}">
                <a16:creationId xmlns:a16="http://schemas.microsoft.com/office/drawing/2014/main" id="{97A2A7DA-9C67-4979-BCF7-DDB54BB1C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48" y="2701995"/>
            <a:ext cx="2188928" cy="12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C:\Documents and Settings\Joseph.MINERVA\My Documents\My Pictures\Microcontroller\img_0897.jpg">
            <a:extLst>
              <a:ext uri="{FF2B5EF4-FFF2-40B4-BE49-F238E27FC236}">
                <a16:creationId xmlns:a16="http://schemas.microsoft.com/office/drawing/2014/main" id="{A4471939-FDAC-416E-9C0D-0E3E5F1DC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85" y="2694088"/>
            <a:ext cx="2446827" cy="18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C:\Documents and Settings\Joseph.MINERVA\My Documents\My Pictures\Microcontroller\PICT0012.jpg">
            <a:extLst>
              <a:ext uri="{FF2B5EF4-FFF2-40B4-BE49-F238E27FC236}">
                <a16:creationId xmlns:a16="http://schemas.microsoft.com/office/drawing/2014/main" id="{07A328DF-AC76-42C2-9B96-827215CB1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58" y="1056389"/>
            <a:ext cx="2135026" cy="16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55C424F6-A4AB-45CB-9365-08E22F521BE4}"/>
              </a:ext>
            </a:extLst>
          </p:cNvPr>
          <p:cNvGrpSpPr/>
          <p:nvPr/>
        </p:nvGrpSpPr>
        <p:grpSpPr>
          <a:xfrm>
            <a:off x="1568309" y="3144621"/>
            <a:ext cx="1423764" cy="2448272"/>
            <a:chOff x="487205" y="2996952"/>
            <a:chExt cx="1423764" cy="2448272"/>
          </a:xfrm>
        </p:grpSpPr>
        <p:pic>
          <p:nvPicPr>
            <p:cNvPr id="11" name="Picture 17" descr="C:\Documents and Settings\Joseph.MINERVA\My Documents\My Pictures\Microcontroller\RFID_Card_Reader.jpg">
              <a:extLst>
                <a:ext uri="{FF2B5EF4-FFF2-40B4-BE49-F238E27FC236}">
                  <a16:creationId xmlns:a16="http://schemas.microsoft.com/office/drawing/2014/main" id="{5B28A0C3-4856-41F1-BD67-1C2B5AF88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457019"/>
              <a:ext cx="1317606" cy="988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 descr="C:\Documents and Settings\Joseph.MINERVA\My Documents\My Pictures\Microcontroller\RFID%20Tag%20HF.jpg">
              <a:extLst>
                <a:ext uri="{FF2B5EF4-FFF2-40B4-BE49-F238E27FC236}">
                  <a16:creationId xmlns:a16="http://schemas.microsoft.com/office/drawing/2014/main" id="{6F6BDEE7-E631-4FCA-9E45-CD3C54763A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05" y="2996952"/>
              <a:ext cx="1423764" cy="1410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9" descr="C:\Documents and Settings\Joseph.MINERVA\My Documents\My Pictures\Microcontroller\car.jpg">
            <a:extLst>
              <a:ext uri="{FF2B5EF4-FFF2-40B4-BE49-F238E27FC236}">
                <a16:creationId xmlns:a16="http://schemas.microsoft.com/office/drawing/2014/main" id="{1A4119F6-61A9-4CAF-A89D-1404437B4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56" y="1056389"/>
            <a:ext cx="2184001" cy="16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C:\Documents and Settings\Joseph.MINERVA\My Documents\My Pictures\Microcontroller\Airplane1.jpg">
            <a:extLst>
              <a:ext uri="{FF2B5EF4-FFF2-40B4-BE49-F238E27FC236}">
                <a16:creationId xmlns:a16="http://schemas.microsoft.com/office/drawing/2014/main" id="{99F8254F-9352-4A9F-8898-BB01B49B6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84" y="1057342"/>
            <a:ext cx="2456080" cy="163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27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8A14F4-CB24-47D4-820B-B82724C18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What Else? - Home Appliances</a:t>
            </a:r>
            <a:endParaRPr lang="ko-KR" altLang="en-US" sz="3200" dirty="0"/>
          </a:p>
        </p:txBody>
      </p:sp>
      <p:pic>
        <p:nvPicPr>
          <p:cNvPr id="3" name="Picture 4" descr="C:\Documents and Settings\Joseph.MINERVA\My Documents\My Pictures\Microcontroller\sonyr8_2_4_tv_new.jpg">
            <a:extLst>
              <a:ext uri="{FF2B5EF4-FFF2-40B4-BE49-F238E27FC236}">
                <a16:creationId xmlns:a16="http://schemas.microsoft.com/office/drawing/2014/main" id="{DD5BCECC-3B95-4866-B83D-0DB510EF8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65" y="2780928"/>
            <a:ext cx="2016224" cy="17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C:\Documents and Settings\Joseph.MINERVA\My Documents\My Pictures\Microcontroller\share-a-call.jpg">
            <a:extLst>
              <a:ext uri="{FF2B5EF4-FFF2-40B4-BE49-F238E27FC236}">
                <a16:creationId xmlns:a16="http://schemas.microsoft.com/office/drawing/2014/main" id="{299B6D27-0C27-4F96-B597-50D97F7F6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085" y="1087088"/>
            <a:ext cx="1287834" cy="143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:\Documents and Settings\Joseph.MINERVA\My Documents\My Pictures\Microcontroller\A_Colorful_Cartoon_Man_Staring_Into_an_Empty_Refrigerator_Royalty_Free_Clipart_Picture_100906-153497-959053.jpg">
            <a:extLst>
              <a:ext uri="{FF2B5EF4-FFF2-40B4-BE49-F238E27FC236}">
                <a16:creationId xmlns:a16="http://schemas.microsoft.com/office/drawing/2014/main" id="{7D234942-FAE9-402F-8490-C84B5988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90" y="4149317"/>
            <a:ext cx="1500187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:\Documents and Settings\Joseph.MINERVA\My Documents\My Pictures\Microcontroller\washing_machine_360275.jpg">
            <a:extLst>
              <a:ext uri="{FF2B5EF4-FFF2-40B4-BE49-F238E27FC236}">
                <a16:creationId xmlns:a16="http://schemas.microsoft.com/office/drawing/2014/main" id="{16D1A339-35D0-4A14-B377-0B8192B65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085" y="4740242"/>
            <a:ext cx="1383542" cy="16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:\Documents and Settings\Joseph.MINERVA\My Documents\My Pictures\Microcontroller\dishwasher2.jpg">
            <a:extLst>
              <a:ext uri="{FF2B5EF4-FFF2-40B4-BE49-F238E27FC236}">
                <a16:creationId xmlns:a16="http://schemas.microsoft.com/office/drawing/2014/main" id="{802FA9A6-64DF-493C-8232-D9B2F073E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4574097"/>
            <a:ext cx="1873292" cy="148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C:\Documents and Settings\Joseph.MINERVA\My Documents\My Pictures\Microcontroller\induction-cooker-energy-effiecient-cooking-method.jpg">
            <a:extLst>
              <a:ext uri="{FF2B5EF4-FFF2-40B4-BE49-F238E27FC236}">
                <a16:creationId xmlns:a16="http://schemas.microsoft.com/office/drawing/2014/main" id="{FC4EAC72-2152-40B8-B0D9-55F362921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38" y="1415379"/>
            <a:ext cx="2244849" cy="169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C:\Documents and Settings\Joseph.MINERVA\My Documents\My Pictures\Microcontroller\rice-cooker-final.jpg">
            <a:extLst>
              <a:ext uri="{FF2B5EF4-FFF2-40B4-BE49-F238E27FC236}">
                <a16:creationId xmlns:a16="http://schemas.microsoft.com/office/drawing/2014/main" id="{7601E6E4-0AFB-406A-8952-9687D1D84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90" y="1684263"/>
            <a:ext cx="1819523" cy="167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061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DD582B-2732-4C54-BBFD-3DB6B4C2F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What Else? - </a:t>
            </a:r>
            <a:r>
              <a:rPr kumimoji="0" lang="en-US" altLang="ko-K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Entertainment</a:t>
            </a:r>
            <a:endParaRPr lang="ko-KR" altLang="en-US" sz="3200" dirty="0"/>
          </a:p>
        </p:txBody>
      </p:sp>
      <p:pic>
        <p:nvPicPr>
          <p:cNvPr id="3" name="Picture 3" descr="C:\Documents and Settings\Joseph.MINERVA\My Documents\My Pictures\Microcontroller\dvd-player-rental.jpg">
            <a:extLst>
              <a:ext uri="{FF2B5EF4-FFF2-40B4-BE49-F238E27FC236}">
                <a16:creationId xmlns:a16="http://schemas.microsoft.com/office/drawing/2014/main" id="{DD8A17D1-C20B-4FBD-A558-DEF038FD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04460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Documents and Settings\Joseph.MINERVA\My Documents\My Pictures\Microcontroller\feature-smart-phone.png">
            <a:extLst>
              <a:ext uri="{FF2B5EF4-FFF2-40B4-BE49-F238E27FC236}">
                <a16:creationId xmlns:a16="http://schemas.microsoft.com/office/drawing/2014/main" id="{1ADEF676-25C0-4706-882C-F815E4978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17" y="1140339"/>
            <a:ext cx="2841798" cy="14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Documents and Settings\Joseph.MINERVA\My Documents\My Pictures\Microcontroller\girl-playing-playstation-game-console-o.png">
            <a:extLst>
              <a:ext uri="{FF2B5EF4-FFF2-40B4-BE49-F238E27FC236}">
                <a16:creationId xmlns:a16="http://schemas.microsoft.com/office/drawing/2014/main" id="{B5B1B5FD-06D4-470A-A6E1-81F5D2D40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18" y="4484763"/>
            <a:ext cx="1248204" cy="18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Documents and Settings\Joseph.MINERVA\My Documents\My Pictures\Microcontroller\untitled.bmp">
            <a:extLst>
              <a:ext uri="{FF2B5EF4-FFF2-40B4-BE49-F238E27FC236}">
                <a16:creationId xmlns:a16="http://schemas.microsoft.com/office/drawing/2014/main" id="{3C349FE3-909B-4AF1-A342-91658B7E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15" y="1196753"/>
            <a:ext cx="2309925" cy="15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Documents and Settings\Joseph.MINERVA\My Documents\My Pictures\Microcontroller\imagesCAQRS10X.jpg">
            <a:extLst>
              <a:ext uri="{FF2B5EF4-FFF2-40B4-BE49-F238E27FC236}">
                <a16:creationId xmlns:a16="http://schemas.microsoft.com/office/drawing/2014/main" id="{6E042CDC-80C5-4BEE-BED5-570C82844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196752"/>
            <a:ext cx="211495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Joseph.MINERVA\My Documents\My Pictures\Microcontroller\2673693-femal-musician-sings-while-playing-digital-piano.jpg">
            <a:extLst>
              <a:ext uri="{FF2B5EF4-FFF2-40B4-BE49-F238E27FC236}">
                <a16:creationId xmlns:a16="http://schemas.microsoft.com/office/drawing/2014/main" id="{38432308-B3AF-4081-89EA-3607244FE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72" y="2997161"/>
            <a:ext cx="2095428" cy="13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Joseph.MINERVA\My Documents\My Pictures\Microcontroller\coffee vending machine.bmp">
            <a:extLst>
              <a:ext uri="{FF2B5EF4-FFF2-40B4-BE49-F238E27FC236}">
                <a16:creationId xmlns:a16="http://schemas.microsoft.com/office/drawing/2014/main" id="{9F8DBA96-0A11-457C-87A5-BCB9376A3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3" y="3140968"/>
            <a:ext cx="2492712" cy="322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Documents and Settings\Joseph.MINERVA\My Documents\My Pictures\Microcontroller\imagesCAVYQ85F.jpg">
            <a:extLst>
              <a:ext uri="{FF2B5EF4-FFF2-40B4-BE49-F238E27FC236}">
                <a16:creationId xmlns:a16="http://schemas.microsoft.com/office/drawing/2014/main" id="{2469FF39-1BC5-40EC-8251-130AE9B68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99" y="464646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75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593B45-F86D-4E40-A351-678829D1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Conclusion II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1A1468-4B49-4322-9BCD-6DE9306AB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62" y="2060848"/>
            <a:ext cx="10972800" cy="230425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Microcontrollers</a:t>
            </a: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</a:p>
          <a:p>
            <a:pPr marL="0" indent="0" algn="ctr">
              <a:buNone/>
            </a:pPr>
            <a:r>
              <a:rPr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Everywhere</a:t>
            </a: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43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Joseph.MINERVA\My Documents\My Pictures\Microcontroller\question-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33" y="620688"/>
            <a:ext cx="2425377" cy="509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육각형 1">
            <a:extLst>
              <a:ext uri="{FF2B5EF4-FFF2-40B4-BE49-F238E27FC236}">
                <a16:creationId xmlns:a16="http://schemas.microsoft.com/office/drawing/2014/main" id="{4B261477-EAB0-4DC9-BCA0-6D9262114D6F}"/>
              </a:ext>
            </a:extLst>
          </p:cNvPr>
          <p:cNvSpPr/>
          <p:nvPr/>
        </p:nvSpPr>
        <p:spPr bwMode="auto">
          <a:xfrm>
            <a:off x="11280576" y="5949280"/>
            <a:ext cx="720000" cy="720000"/>
          </a:xfrm>
          <a:prstGeom prst="hexagon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ko-KR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2618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0F6084-9698-4F1C-8967-E7DF428F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의료기기의 설계 및 개발을 위한 필수 조건</a:t>
            </a:r>
            <a:endParaRPr lang="ko-KR" alt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44554A-A562-4CC0-82E3-8D83B353D886}"/>
              </a:ext>
            </a:extLst>
          </p:cNvPr>
          <p:cNvSpPr txBox="1"/>
          <p:nvPr/>
        </p:nvSpPr>
        <p:spPr>
          <a:xfrm>
            <a:off x="2354431" y="1412776"/>
            <a:ext cx="6633547" cy="2074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 몸에 대한 이해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생체 신호에 대한 이해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전자회로에 대한 이해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solidFill>
                  <a:srgbClr val="3333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디지털 시스템 및 컴퓨터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대한 이해</a:t>
            </a:r>
          </a:p>
        </p:txBody>
      </p:sp>
    </p:spTree>
    <p:extLst>
      <p:ext uri="{BB962C8B-B14F-4D97-AF65-F5344CB8AC3E}">
        <p14:creationId xmlns:p14="http://schemas.microsoft.com/office/powerpoint/2010/main" val="663627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232400" y="2924175"/>
            <a:ext cx="47386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627063" algn="l"/>
              </a:tabLst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buChar char="–"/>
              <a:tabLst>
                <a:tab pos="627063" algn="l"/>
              </a:tabLs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tabLst>
                <a:tab pos="627063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buChar char="–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None/>
              <a:defRPr/>
            </a:pPr>
            <a:r>
              <a:rPr kumimoji="0" lang="en-US" altLang="ko-KR" sz="16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altLang="ko-KR"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3830" y="2780929"/>
            <a:ext cx="5784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en-US" altLang="ko-KR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 Architecture</a:t>
            </a:r>
            <a:endParaRPr lang="ko-KR" altLang="en-US" sz="4000" dirty="0">
              <a:solidFill>
                <a:srgbClr val="000000"/>
              </a:solidFill>
              <a:latin typeface="Tahoma" panose="020B0604030504040204" pitchFamily="34" charset="0"/>
              <a:ea typeface="굴림" charset="-127"/>
              <a:cs typeface="Tahoma" panose="020B060403050404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5E58BB9-8555-40A1-83B9-B7B1636A400A}"/>
              </a:ext>
            </a:extLst>
          </p:cNvPr>
          <p:cNvSpPr/>
          <p:nvPr/>
        </p:nvSpPr>
        <p:spPr>
          <a:xfrm>
            <a:off x="2141347" y="116632"/>
            <a:ext cx="790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  <a:defRPr/>
            </a:pP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</a:rPr>
              <a:t>Digital System and Microcomputer I</a:t>
            </a:r>
            <a:endParaRPr lang="ko-KR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Computer Architecture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15882" y="1888250"/>
            <a:ext cx="2160239" cy="2281295"/>
          </a:xfrm>
          <a:prstGeom prst="rect">
            <a:avLst/>
          </a:prstGeom>
          <a:solidFill>
            <a:srgbClr val="99FF99"/>
          </a:solidFill>
          <a:ln w="38100" cap="flat" cmpd="sng" algn="ctr">
            <a:solidFill>
              <a:srgbClr val="FF0000"/>
            </a:solidFill>
            <a:prstDash val="solid"/>
          </a:ln>
          <a:effectLst>
            <a:glow rad="25400">
              <a:srgbClr val="00B050">
                <a:alpha val="40000"/>
              </a:srgbClr>
            </a:glow>
            <a:softEdge rad="12700"/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SOFTWARE</a:t>
            </a: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8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8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5258915" y="2479314"/>
            <a:ext cx="1674185" cy="1515170"/>
            <a:chOff x="3455887" y="2636912"/>
            <a:chExt cx="2232246" cy="2020226"/>
          </a:xfrm>
        </p:grpSpPr>
        <p:sp>
          <p:nvSpPr>
            <p:cNvPr id="20" name="직사각형 19"/>
            <p:cNvSpPr/>
            <p:nvPr/>
          </p:nvSpPr>
          <p:spPr>
            <a:xfrm>
              <a:off x="3455887" y="2636912"/>
              <a:ext cx="2232246" cy="691674"/>
            </a:xfrm>
            <a:prstGeom prst="rect">
              <a:avLst/>
            </a:prstGeom>
            <a:gradFill rotWithShape="1">
              <a:gsLst>
                <a:gs pos="0">
                  <a:srgbClr val="C19859">
                    <a:tint val="65000"/>
                    <a:satMod val="270000"/>
                  </a:srgbClr>
                </a:gs>
                <a:gs pos="25000">
                  <a:srgbClr val="C19859">
                    <a:tint val="60000"/>
                    <a:satMod val="300000"/>
                  </a:srgbClr>
                </a:gs>
                <a:gs pos="100000">
                  <a:srgbClr val="C198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1985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APPLICATION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3455887" y="3329073"/>
              <a:ext cx="2232246" cy="670833"/>
            </a:xfrm>
            <a:prstGeom prst="rect">
              <a:avLst/>
            </a:prstGeom>
            <a:gradFill rotWithShape="1">
              <a:gsLst>
                <a:gs pos="0">
                  <a:srgbClr val="9F2936">
                    <a:tint val="65000"/>
                    <a:satMod val="270000"/>
                  </a:srgbClr>
                </a:gs>
                <a:gs pos="25000">
                  <a:srgbClr val="9F2936">
                    <a:tint val="60000"/>
                    <a:satMod val="300000"/>
                  </a:srgbClr>
                </a:gs>
                <a:gs pos="100000">
                  <a:srgbClr val="9F2936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F293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OPERATING SYSTEM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455887" y="4009066"/>
              <a:ext cx="2232246" cy="648072"/>
            </a:xfrm>
            <a:prstGeom prst="rect">
              <a:avLst/>
            </a:prstGeom>
            <a:gradFill rotWithShape="1">
              <a:gsLst>
                <a:gs pos="0">
                  <a:srgbClr val="604878">
                    <a:tint val="65000"/>
                    <a:satMod val="270000"/>
                  </a:srgbClr>
                </a:gs>
                <a:gs pos="25000">
                  <a:srgbClr val="604878">
                    <a:tint val="60000"/>
                    <a:satMod val="300000"/>
                  </a:srgbClr>
                </a:gs>
                <a:gs pos="100000">
                  <a:srgbClr val="604878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04878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FIRMWARE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5015882" y="4169544"/>
            <a:ext cx="2160239" cy="6350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HARDWARE</a:t>
            </a: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36967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Computer Software (1)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9456" y="1074130"/>
            <a:ext cx="6264695" cy="7974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2400" dirty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Program</a:t>
            </a:r>
          </a:p>
          <a:p>
            <a:pPr marL="600075" lvl="1" indent="-257175" defTabSz="685800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set of instructions </a:t>
            </a:r>
            <a:r>
              <a:rPr kumimoji="0"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the computer hardware can execute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7113" y="1871559"/>
            <a:ext cx="8694343" cy="14080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2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Machine Instruction / Machine Language</a:t>
            </a:r>
          </a:p>
          <a:p>
            <a:pPr marL="600075" lvl="1" indent="-257175" defTabSz="685800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All programs are stored in the computer’s memory in the form of </a:t>
            </a:r>
          </a:p>
          <a:p>
            <a:pPr marL="342900" lvl="1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kumimoji="0" lang="en-US" altLang="ko-KR" sz="18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binary number </a:t>
            </a: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ko-KR" sz="1800" dirty="0">
                <a:solidFill>
                  <a:srgbClr val="4E8542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machine instruction</a:t>
            </a: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557213" lvl="1" indent="-214313" defTabSz="685800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It is difficult and not productive.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06984" y="3455734"/>
            <a:ext cx="8300565" cy="2205514"/>
          </a:xfrm>
          <a:prstGeom prst="rect">
            <a:avLst/>
          </a:prstGeom>
          <a:gradFill rotWithShape="1">
            <a:gsLst>
              <a:gs pos="0">
                <a:srgbClr val="4E8542">
                  <a:tint val="65000"/>
                  <a:satMod val="270000"/>
                </a:srgbClr>
              </a:gs>
              <a:gs pos="25000">
                <a:srgbClr val="4E8542">
                  <a:tint val="60000"/>
                  <a:satMod val="300000"/>
                </a:srgbClr>
              </a:gs>
              <a:gs pos="100000">
                <a:srgbClr val="4E8542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none" rtlCol="0">
            <a:noAutofit/>
          </a:bodyPr>
          <a:lstStyle/>
          <a:p>
            <a:pPr marL="214313" indent="-214313" defTabSz="6858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800" kern="0" dirty="0">
                <a:solidFill>
                  <a:prstClr val="black"/>
                </a:solidFill>
                <a:latin typeface="Calibri" panose="020F0502020204030204" pitchFamily="34" charset="0"/>
              </a:rPr>
              <a:t>Ex: Machine language program</a:t>
            </a:r>
          </a:p>
          <a:p>
            <a:pPr marL="600075" lvl="1" indent="-257175" defTabSz="6858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kern="0" dirty="0">
                <a:solidFill>
                  <a:srgbClr val="C00000"/>
                </a:solidFill>
                <a:latin typeface="Calibri" panose="020F0502020204030204" pitchFamily="34" charset="0"/>
              </a:rPr>
              <a:t>1001 0100 0001 0011b</a:t>
            </a:r>
          </a:p>
          <a:p>
            <a:pPr marL="0" lvl="2" defTabSz="6858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  <a:defRPr/>
            </a:pPr>
            <a:r>
              <a:rPr kumimoji="0" lang="en-US" altLang="ko-KR" sz="1800" kern="0" dirty="0">
                <a:solidFill>
                  <a:prstClr val="black"/>
                </a:solidFill>
                <a:latin typeface="Calibri" panose="020F0502020204030204" pitchFamily="34" charset="0"/>
              </a:rPr>
              <a:t>               stands for “increment the contents of R1 register by 1.”</a:t>
            </a:r>
          </a:p>
          <a:p>
            <a:pPr marL="600075" lvl="1" indent="-257175" defTabSz="6858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kern="0" dirty="0">
                <a:solidFill>
                  <a:srgbClr val="C00000"/>
                </a:solidFill>
                <a:latin typeface="Calibri" panose="020F0502020204030204" pitchFamily="34" charset="0"/>
              </a:rPr>
              <a:t>0000 1100 0010 0001b</a:t>
            </a:r>
          </a:p>
          <a:p>
            <a:pPr marL="0" lvl="2" defTabSz="6858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  <a:defRPr/>
            </a:pPr>
            <a:r>
              <a:rPr kumimoji="0" lang="en-US" altLang="ko-KR" sz="1800" kern="0" dirty="0">
                <a:solidFill>
                  <a:prstClr val="black"/>
                </a:solidFill>
                <a:latin typeface="Calibri" panose="020F0502020204030204" pitchFamily="34" charset="0"/>
              </a:rPr>
              <a:t>              stands for “add the contents of R1 register to the contents of R2 register.”</a:t>
            </a:r>
          </a:p>
          <a:p>
            <a:pPr marL="600075" lvl="1" indent="-257175" defTabSz="6858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endParaRPr kumimoji="0" lang="en-US" altLang="ko-KR" sz="18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7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BCD378-7982-4205-8EF8-A8A2B073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본 교과목을 왜 배워야 하는가</a:t>
            </a:r>
            <a:r>
              <a:rPr lang="en-US" altLang="ko-KR" sz="32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</a:t>
            </a:r>
            <a:endParaRPr lang="ko-KR" altLang="en-US" sz="3200" dirty="0"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EE040-0298-4F14-82FA-D3045D195059}"/>
              </a:ext>
            </a:extLst>
          </p:cNvPr>
          <p:cNvSpPr txBox="1"/>
          <p:nvPr/>
        </p:nvSpPr>
        <p:spPr>
          <a:xfrm>
            <a:off x="2476664" y="1988841"/>
            <a:ext cx="715913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5400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Electronic Components</a:t>
            </a:r>
            <a:endParaRPr lang="en-US" altLang="ko-KR" sz="4800" dirty="0">
              <a:solidFill>
                <a:srgbClr val="3333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4800" dirty="0">
                <a:solidFill>
                  <a:srgbClr val="020C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4800" dirty="0">
                <a:solidFill>
                  <a:srgbClr val="548426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Equipment</a:t>
            </a:r>
            <a:endParaRPr lang="ko-KR" altLang="en-US" sz="4800" dirty="0">
              <a:solidFill>
                <a:srgbClr val="548426">
                  <a:lumMod val="50000"/>
                </a:srgbClr>
              </a:solidFill>
              <a:latin typeface="Tahoma" panose="020B0604030504040204" pitchFamily="34" charset="0"/>
              <a:ea typeface="굴림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38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Computer Software (2)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1504" y="1124744"/>
            <a:ext cx="7846292" cy="2016224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marL="214313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2800" dirty="0">
                <a:solidFill>
                  <a:srgbClr val="0000FF"/>
                </a:solidFill>
                <a:latin typeface="Calibri" panose="020F0502020204030204" pitchFamily="34" charset="0"/>
              </a:rPr>
              <a:t>Assembly Language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</a:rPr>
              <a:t>Invented to simplify the programming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</a:rPr>
              <a:t>Consists of assembly instructions</a:t>
            </a:r>
          </a:p>
          <a:p>
            <a:pPr marL="557213" lvl="1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</a:rPr>
              <a:t>Mnemonic representation of a machine instruction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4928" y="3212976"/>
            <a:ext cx="8136904" cy="2376264"/>
          </a:xfrm>
          <a:prstGeom prst="rect">
            <a:avLst/>
          </a:prstGeom>
          <a:gradFill rotWithShape="1">
            <a:gsLst>
              <a:gs pos="0">
                <a:srgbClr val="4E8542">
                  <a:tint val="65000"/>
                  <a:satMod val="270000"/>
                </a:srgbClr>
              </a:gs>
              <a:gs pos="25000">
                <a:srgbClr val="4E8542">
                  <a:tint val="60000"/>
                  <a:satMod val="300000"/>
                </a:srgbClr>
              </a:gs>
              <a:gs pos="100000">
                <a:srgbClr val="4E8542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none" rtlCol="0">
            <a:noAutofit/>
          </a:bodyPr>
          <a:lstStyle/>
          <a:p>
            <a:pPr marL="214313" indent="-214313" defTabSz="6858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800" kern="0" dirty="0">
                <a:solidFill>
                  <a:prstClr val="black"/>
                </a:solidFill>
                <a:latin typeface="Calibri" panose="020F0502020204030204" pitchFamily="34" charset="0"/>
              </a:rPr>
              <a:t>Ex: Assembly language program</a:t>
            </a:r>
          </a:p>
          <a:p>
            <a:pPr marL="600075" lvl="1" indent="-257175" defTabSz="6858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kern="0" dirty="0">
                <a:solidFill>
                  <a:srgbClr val="C00000"/>
                </a:solidFill>
                <a:latin typeface="Calibri" panose="020F0502020204030204" pitchFamily="34" charset="0"/>
              </a:rPr>
              <a:t>INC  R1</a:t>
            </a:r>
            <a:r>
              <a:rPr kumimoji="0" lang="en-US" altLang="ko-KR" sz="1800" kern="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marL="0" lvl="1" defTabSz="6858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  <a:defRPr/>
            </a:pPr>
            <a:r>
              <a:rPr kumimoji="0" lang="en-US" altLang="ko-KR" sz="1800" kern="0" dirty="0">
                <a:solidFill>
                  <a:prstClr val="black"/>
                </a:solidFill>
                <a:latin typeface="Calibri" panose="020F0502020204030204" pitchFamily="34" charset="0"/>
              </a:rPr>
              <a:t>              stands for “increment the contents of R1 register by 1.”</a:t>
            </a:r>
          </a:p>
          <a:p>
            <a:pPr marL="600075" lvl="1" indent="-257175" defTabSz="6858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kern="0" dirty="0">
                <a:solidFill>
                  <a:srgbClr val="C00000"/>
                </a:solidFill>
                <a:latin typeface="Calibri" panose="020F0502020204030204" pitchFamily="34" charset="0"/>
              </a:rPr>
              <a:t>ADD R2, R1 </a:t>
            </a:r>
          </a:p>
          <a:p>
            <a:pPr marL="0" lvl="1" defTabSz="6858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  <a:defRPr/>
            </a:pPr>
            <a:r>
              <a:rPr kumimoji="0" lang="en-US" altLang="ko-KR" sz="1800" kern="0" dirty="0">
                <a:solidFill>
                  <a:prstClr val="black"/>
                </a:solidFill>
                <a:latin typeface="Calibri" panose="020F0502020204030204" pitchFamily="34" charset="0"/>
              </a:rPr>
              <a:t>              stands for “add the contents of R1 register to the contents of R2 register.”</a:t>
            </a:r>
          </a:p>
        </p:txBody>
      </p:sp>
    </p:spTree>
    <p:extLst>
      <p:ext uri="{BB962C8B-B14F-4D97-AF65-F5344CB8AC3E}">
        <p14:creationId xmlns:p14="http://schemas.microsoft.com/office/powerpoint/2010/main" val="3316624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Computer Architecture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15882" y="1888250"/>
            <a:ext cx="2160239" cy="2281295"/>
          </a:xfrm>
          <a:prstGeom prst="rect">
            <a:avLst/>
          </a:prstGeom>
          <a:solidFill>
            <a:srgbClr val="99FF99"/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glow rad="25400">
              <a:srgbClr val="00B050">
                <a:alpha val="40000"/>
              </a:srgbClr>
            </a:glow>
            <a:softEdge rad="12700"/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SOFTWARE</a:t>
            </a: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8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8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5258915" y="2479314"/>
            <a:ext cx="1674185" cy="1515170"/>
            <a:chOff x="3455887" y="2636912"/>
            <a:chExt cx="2232246" cy="2020226"/>
          </a:xfrm>
        </p:grpSpPr>
        <p:sp>
          <p:nvSpPr>
            <p:cNvPr id="20" name="직사각형 19"/>
            <p:cNvSpPr/>
            <p:nvPr/>
          </p:nvSpPr>
          <p:spPr>
            <a:xfrm>
              <a:off x="3455887" y="2636912"/>
              <a:ext cx="2232246" cy="691674"/>
            </a:xfrm>
            <a:prstGeom prst="rect">
              <a:avLst/>
            </a:prstGeom>
            <a:gradFill rotWithShape="1">
              <a:gsLst>
                <a:gs pos="0">
                  <a:srgbClr val="C19859">
                    <a:tint val="65000"/>
                    <a:satMod val="270000"/>
                  </a:srgbClr>
                </a:gs>
                <a:gs pos="25000">
                  <a:srgbClr val="C19859">
                    <a:tint val="60000"/>
                    <a:satMod val="300000"/>
                  </a:srgbClr>
                </a:gs>
                <a:gs pos="100000">
                  <a:srgbClr val="C198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1985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APPLICATION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3455887" y="3329073"/>
              <a:ext cx="2232246" cy="670833"/>
            </a:xfrm>
            <a:prstGeom prst="rect">
              <a:avLst/>
            </a:prstGeom>
            <a:gradFill rotWithShape="1">
              <a:gsLst>
                <a:gs pos="0">
                  <a:srgbClr val="9F2936">
                    <a:tint val="65000"/>
                    <a:satMod val="270000"/>
                  </a:srgbClr>
                </a:gs>
                <a:gs pos="25000">
                  <a:srgbClr val="9F2936">
                    <a:tint val="60000"/>
                    <a:satMod val="300000"/>
                  </a:srgbClr>
                </a:gs>
                <a:gs pos="100000">
                  <a:srgbClr val="9F2936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F293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OPERATING SYSTEM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455887" y="4009066"/>
              <a:ext cx="2232246" cy="648072"/>
            </a:xfrm>
            <a:prstGeom prst="rect">
              <a:avLst/>
            </a:prstGeom>
            <a:gradFill rotWithShape="1">
              <a:gsLst>
                <a:gs pos="0">
                  <a:srgbClr val="604878">
                    <a:tint val="65000"/>
                    <a:satMod val="270000"/>
                  </a:srgbClr>
                </a:gs>
                <a:gs pos="25000">
                  <a:srgbClr val="604878">
                    <a:tint val="60000"/>
                    <a:satMod val="300000"/>
                  </a:srgbClr>
                </a:gs>
                <a:gs pos="100000">
                  <a:srgbClr val="604878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04878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FIRMWARE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5015882" y="4169544"/>
            <a:ext cx="2160239" cy="6350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HARDWARE</a:t>
            </a: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05876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Computer Hardware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258909" y="1823337"/>
            <a:ext cx="1674185" cy="1768239"/>
          </a:xfrm>
          <a:prstGeom prst="rect">
            <a:avLst/>
          </a:prstGeom>
          <a:solidFill>
            <a:srgbClr val="99FF99"/>
          </a:solidFill>
          <a:ln w="25400" cap="flat" cmpd="sng" algn="ctr">
            <a:solidFill>
              <a:srgbClr val="FF0000"/>
            </a:solidFill>
            <a:prstDash val="solid"/>
          </a:ln>
          <a:effectLst>
            <a:glow rad="25400">
              <a:srgbClr val="00B050">
                <a:alpha val="40000"/>
              </a:srgbClr>
            </a:glow>
            <a:softEdge rad="12700"/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CPU</a:t>
            </a: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8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555939" y="2457448"/>
            <a:ext cx="1080120" cy="324036"/>
          </a:xfrm>
          <a:prstGeom prst="rect">
            <a:avLst/>
          </a:prstGeom>
          <a:gradFill rotWithShape="1">
            <a:gsLst>
              <a:gs pos="0">
                <a:srgbClr val="C19859">
                  <a:tint val="65000"/>
                  <a:satMod val="270000"/>
                </a:srgbClr>
              </a:gs>
              <a:gs pos="25000">
                <a:srgbClr val="C19859">
                  <a:tint val="60000"/>
                  <a:satMod val="300000"/>
                </a:srgbClr>
              </a:gs>
              <a:gs pos="100000">
                <a:srgbClr val="C1985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C1985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CONTROL</a:t>
            </a: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555939" y="3010551"/>
            <a:ext cx="1080120" cy="324036"/>
          </a:xfrm>
          <a:prstGeom prst="rect">
            <a:avLst/>
          </a:prstGeom>
          <a:gradFill rotWithShape="1">
            <a:gsLst>
              <a:gs pos="0">
                <a:srgbClr val="9F2936">
                  <a:tint val="65000"/>
                  <a:satMod val="270000"/>
                </a:srgbClr>
              </a:gs>
              <a:gs pos="25000">
                <a:srgbClr val="9F2936">
                  <a:tint val="60000"/>
                  <a:satMod val="300000"/>
                </a:srgbClr>
              </a:gs>
              <a:gs pos="100000">
                <a:srgbClr val="9F2936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9F2936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ALU</a:t>
            </a: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557717" y="2464428"/>
            <a:ext cx="1080120" cy="486054"/>
          </a:xfrm>
          <a:prstGeom prst="rect">
            <a:avLst/>
          </a:prstGeom>
          <a:gradFill rotWithShape="1">
            <a:gsLst>
              <a:gs pos="0">
                <a:srgbClr val="F07F09">
                  <a:tint val="65000"/>
                  <a:satMod val="270000"/>
                </a:srgbClr>
              </a:gs>
              <a:gs pos="25000">
                <a:srgbClr val="F07F09">
                  <a:tint val="60000"/>
                  <a:satMod val="300000"/>
                </a:srgbClr>
              </a:gs>
              <a:gs pos="100000">
                <a:srgbClr val="F07F0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07F0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INPUT</a:t>
            </a: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7500155" y="2464428"/>
            <a:ext cx="1080120" cy="486054"/>
          </a:xfrm>
          <a:prstGeom prst="rect">
            <a:avLst/>
          </a:prstGeom>
          <a:gradFill rotWithShape="1">
            <a:gsLst>
              <a:gs pos="0">
                <a:srgbClr val="604878">
                  <a:tint val="65000"/>
                  <a:satMod val="270000"/>
                </a:srgbClr>
              </a:gs>
              <a:gs pos="25000">
                <a:srgbClr val="604878">
                  <a:tint val="60000"/>
                  <a:satMod val="300000"/>
                </a:srgbClr>
              </a:gs>
              <a:gs pos="100000">
                <a:srgbClr val="604878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604878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OUTPUT</a:t>
            </a: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258906" y="4199600"/>
            <a:ext cx="1674185" cy="486054"/>
          </a:xfrm>
          <a:prstGeom prst="rect">
            <a:avLst/>
          </a:prstGeom>
          <a:gradFill rotWithShape="1">
            <a:gsLst>
              <a:gs pos="0">
                <a:srgbClr val="1B587C">
                  <a:tint val="65000"/>
                  <a:satMod val="270000"/>
                </a:srgbClr>
              </a:gs>
              <a:gs pos="25000">
                <a:srgbClr val="1B587C">
                  <a:tint val="60000"/>
                  <a:satMod val="300000"/>
                </a:srgbClr>
              </a:gs>
              <a:gs pos="100000">
                <a:srgbClr val="1B587C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1B587C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MEMORY</a:t>
            </a: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35" name="오른쪽 화살표 34"/>
          <p:cNvSpPr/>
          <p:nvPr/>
        </p:nvSpPr>
        <p:spPr>
          <a:xfrm>
            <a:off x="4745849" y="2572746"/>
            <a:ext cx="432048" cy="269421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6" name="오른쪽 화살표 35"/>
          <p:cNvSpPr/>
          <p:nvPr/>
        </p:nvSpPr>
        <p:spPr>
          <a:xfrm>
            <a:off x="7014101" y="2572746"/>
            <a:ext cx="432048" cy="269421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7" name="오른쪽 화살표 36"/>
          <p:cNvSpPr/>
          <p:nvPr/>
        </p:nvSpPr>
        <p:spPr>
          <a:xfrm>
            <a:off x="3091411" y="2572746"/>
            <a:ext cx="432048" cy="269421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8" name="오른쪽 화살표 37"/>
          <p:cNvSpPr/>
          <p:nvPr/>
        </p:nvSpPr>
        <p:spPr>
          <a:xfrm>
            <a:off x="8634281" y="2572746"/>
            <a:ext cx="432048" cy="269421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9" name="위쪽/아래쪽 화살표 38"/>
          <p:cNvSpPr/>
          <p:nvPr/>
        </p:nvSpPr>
        <p:spPr>
          <a:xfrm>
            <a:off x="5960986" y="3626620"/>
            <a:ext cx="270030" cy="518975"/>
          </a:xfrm>
          <a:prstGeom prst="upDown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6385" y="3660847"/>
            <a:ext cx="2452082" cy="50783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CPU: Central Processing Unit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ALU: Arithmetic Logic Unit</a:t>
            </a:r>
            <a:endParaRPr kumimoji="0" lang="ko-KR" altLang="en-US" sz="135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5647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 Processing Unit (CPU)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3395700" y="1196752"/>
            <a:ext cx="5400600" cy="4104456"/>
            <a:chOff x="971600" y="1124744"/>
            <a:chExt cx="7200800" cy="5472608"/>
          </a:xfrm>
        </p:grpSpPr>
        <p:sp>
          <p:nvSpPr>
            <p:cNvPr id="18" name="직사각형 17"/>
            <p:cNvSpPr/>
            <p:nvPr/>
          </p:nvSpPr>
          <p:spPr>
            <a:xfrm>
              <a:off x="971600" y="1124744"/>
              <a:ext cx="7200800" cy="5472608"/>
            </a:xfrm>
            <a:prstGeom prst="rect">
              <a:avLst/>
            </a:prstGeom>
            <a:solidFill>
              <a:srgbClr val="4E8542">
                <a:lumMod val="20000"/>
                <a:lumOff val="80000"/>
                <a:alpha val="32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00B050">
                  <a:alpha val="40000"/>
                </a:srgbClr>
              </a:glow>
              <a:softEdge rad="12700"/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902370" y="4110033"/>
              <a:ext cx="1783962" cy="893713"/>
            </a:xfrm>
            <a:prstGeom prst="rect">
              <a:avLst/>
            </a:prstGeom>
            <a:gradFill rotWithShape="1">
              <a:gsLst>
                <a:gs pos="0">
                  <a:srgbClr val="C19859">
                    <a:tint val="65000"/>
                    <a:satMod val="270000"/>
                  </a:srgbClr>
                </a:gs>
                <a:gs pos="25000">
                  <a:srgbClr val="C19859">
                    <a:tint val="60000"/>
                    <a:satMod val="300000"/>
                  </a:srgbClr>
                </a:gs>
                <a:gs pos="100000">
                  <a:srgbClr val="C19859">
                    <a:tint val="29000"/>
                    <a:satMod val="400000"/>
                  </a:srgbClr>
                </a:gs>
              </a:gsLst>
              <a:lin ang="16200000" scaled="1"/>
            </a:gradFill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CONTROL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UNIT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902370" y="1412776"/>
              <a:ext cx="1783962" cy="893713"/>
            </a:xfrm>
            <a:prstGeom prst="rect">
              <a:avLst/>
            </a:prstGeom>
            <a:gradFill rotWithShape="1">
              <a:gsLst>
                <a:gs pos="0">
                  <a:srgbClr val="9F2936">
                    <a:tint val="65000"/>
                    <a:satMod val="270000"/>
                  </a:srgbClr>
                </a:gs>
                <a:gs pos="25000">
                  <a:srgbClr val="9F2936">
                    <a:tint val="60000"/>
                    <a:satMod val="300000"/>
                  </a:srgbClr>
                </a:gs>
                <a:gs pos="100000">
                  <a:srgbClr val="9F2936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F293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ALU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911535" y="2738611"/>
              <a:ext cx="1783962" cy="893713"/>
            </a:xfrm>
            <a:prstGeom prst="rect">
              <a:avLst/>
            </a:prstGeom>
            <a:gradFill rotWithShape="1">
              <a:gsLst>
                <a:gs pos="0">
                  <a:srgbClr val="1B587C">
                    <a:tint val="65000"/>
                    <a:satMod val="270000"/>
                  </a:srgbClr>
                </a:gs>
                <a:gs pos="25000">
                  <a:srgbClr val="1B587C">
                    <a:tint val="60000"/>
                    <a:satMod val="300000"/>
                  </a:srgbClr>
                </a:gs>
                <a:gs pos="100000">
                  <a:srgbClr val="1B587C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B587C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INSTRUCTION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REGISTER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452334" y="1412776"/>
              <a:ext cx="1783962" cy="893713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65000"/>
                    <a:satMod val="270000"/>
                  </a:sysClr>
                </a:gs>
                <a:gs pos="25000">
                  <a:sysClr val="windowText" lastClr="000000">
                    <a:tint val="60000"/>
                    <a:satMod val="300000"/>
                  </a:sysClr>
                </a:gs>
                <a:gs pos="100000">
                  <a:sysClr val="windowText" lastClr="000000">
                    <a:tint val="29000"/>
                    <a:satMod val="40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atMod val="150000"/>
                </a:sys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PROGRAM COUNTER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5452334" y="2738611"/>
              <a:ext cx="1783962" cy="890866"/>
            </a:xfrm>
            <a:prstGeom prst="rect">
              <a:avLst/>
            </a:prstGeom>
            <a:gradFill rotWithShape="1">
              <a:gsLst>
                <a:gs pos="0">
                  <a:srgbClr val="4E8542">
                    <a:tint val="65000"/>
                    <a:satMod val="270000"/>
                  </a:srgbClr>
                </a:gs>
                <a:gs pos="25000">
                  <a:srgbClr val="4E8542">
                    <a:tint val="60000"/>
                    <a:satMod val="300000"/>
                  </a:srgbClr>
                </a:gs>
                <a:gs pos="100000">
                  <a:srgbClr val="4E8542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STACK POINTER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429263" y="4106763"/>
              <a:ext cx="1783962" cy="890868"/>
            </a:xfrm>
            <a:prstGeom prst="rect">
              <a:avLst/>
            </a:prstGeom>
            <a:gradFill rotWithShape="1">
              <a:gsLst>
                <a:gs pos="0">
                  <a:srgbClr val="604878">
                    <a:tint val="65000"/>
                    <a:satMod val="270000"/>
                  </a:srgbClr>
                </a:gs>
                <a:gs pos="25000">
                  <a:srgbClr val="604878">
                    <a:tint val="60000"/>
                    <a:satMod val="300000"/>
                  </a:srgbClr>
                </a:gs>
                <a:gs pos="100000">
                  <a:srgbClr val="604878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04878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REGISTER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FILE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3682519" y="5373216"/>
              <a:ext cx="1783962" cy="880802"/>
            </a:xfrm>
            <a:prstGeom prst="rect">
              <a:avLst/>
            </a:prstGeom>
            <a:gradFill rotWithShape="1">
              <a:gsLst>
                <a:gs pos="0">
                  <a:srgbClr val="F07F09">
                    <a:tint val="65000"/>
                    <a:satMod val="270000"/>
                  </a:srgbClr>
                </a:gs>
                <a:gs pos="25000">
                  <a:srgbClr val="F07F09">
                    <a:tint val="60000"/>
                    <a:satMod val="300000"/>
                  </a:srgbClr>
                </a:gs>
                <a:gs pos="100000">
                  <a:srgbClr val="F07F0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07F0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TEMPORARY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REGISTERS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255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Control Unit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34FD380-A7C8-4954-B902-493732CAE67D}"/>
              </a:ext>
            </a:extLst>
          </p:cNvPr>
          <p:cNvGrpSpPr/>
          <p:nvPr/>
        </p:nvGrpSpPr>
        <p:grpSpPr>
          <a:xfrm>
            <a:off x="2672939" y="1340768"/>
            <a:ext cx="6354317" cy="3351380"/>
            <a:chOff x="1148938" y="1340768"/>
            <a:chExt cx="6354318" cy="3351380"/>
          </a:xfrm>
        </p:grpSpPr>
        <p:sp>
          <p:nvSpPr>
            <p:cNvPr id="91" name="직사각형 90"/>
            <p:cNvSpPr/>
            <p:nvPr/>
          </p:nvSpPr>
          <p:spPr>
            <a:xfrm>
              <a:off x="3437196" y="1340768"/>
              <a:ext cx="2380489" cy="3351380"/>
            </a:xfrm>
            <a:prstGeom prst="rect">
              <a:avLst/>
            </a:prstGeom>
            <a:solidFill>
              <a:srgbClr val="99FF99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00B050">
                  <a:alpha val="40000"/>
                </a:srgbClr>
              </a:glow>
              <a:softEdge rad="12700"/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8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CPU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3702936" y="4072550"/>
              <a:ext cx="1340202" cy="508579"/>
            </a:xfrm>
            <a:prstGeom prst="rect">
              <a:avLst/>
            </a:prstGeom>
            <a:gradFill rotWithShape="1">
              <a:gsLst>
                <a:gs pos="0">
                  <a:srgbClr val="C19859">
                    <a:tint val="65000"/>
                    <a:satMod val="270000"/>
                  </a:srgbClr>
                </a:gs>
                <a:gs pos="25000">
                  <a:srgbClr val="C19859">
                    <a:tint val="60000"/>
                    <a:satMod val="300000"/>
                  </a:srgbClr>
                </a:gs>
                <a:gs pos="100000">
                  <a:srgbClr val="C198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1985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CONTROL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3702942" y="3162221"/>
              <a:ext cx="1340202" cy="486054"/>
            </a:xfrm>
            <a:prstGeom prst="rect">
              <a:avLst/>
            </a:prstGeom>
            <a:gradFill rotWithShape="1">
              <a:gsLst>
                <a:gs pos="0">
                  <a:srgbClr val="9F2936">
                    <a:tint val="65000"/>
                    <a:satMod val="270000"/>
                  </a:srgbClr>
                </a:gs>
                <a:gs pos="25000">
                  <a:srgbClr val="9F2936">
                    <a:tint val="60000"/>
                    <a:satMod val="300000"/>
                  </a:srgbClr>
                </a:gs>
                <a:gs pos="100000">
                  <a:srgbClr val="9F2936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F293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INSTRUCTION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DECODER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2091337" y="4083813"/>
              <a:ext cx="1080120" cy="486054"/>
            </a:xfrm>
            <a:prstGeom prst="rect">
              <a:avLst/>
            </a:prstGeom>
            <a:gradFill rotWithShape="1">
              <a:gsLst>
                <a:gs pos="0">
                  <a:srgbClr val="F07F09">
                    <a:tint val="65000"/>
                    <a:satMod val="270000"/>
                  </a:srgbClr>
                </a:gs>
                <a:gs pos="25000">
                  <a:srgbClr val="F07F09">
                    <a:tint val="60000"/>
                    <a:satMod val="300000"/>
                  </a:srgbClr>
                </a:gs>
                <a:gs pos="100000">
                  <a:srgbClr val="F07F0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07F0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CLOCK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3702936" y="2251891"/>
              <a:ext cx="1340202" cy="486054"/>
            </a:xfrm>
            <a:prstGeom prst="rect">
              <a:avLst/>
            </a:prstGeom>
            <a:gradFill rotWithShape="1">
              <a:gsLst>
                <a:gs pos="0">
                  <a:srgbClr val="604878">
                    <a:tint val="65000"/>
                    <a:satMod val="270000"/>
                  </a:srgbClr>
                </a:gs>
                <a:gs pos="25000">
                  <a:srgbClr val="604878">
                    <a:tint val="60000"/>
                    <a:satMod val="300000"/>
                  </a:srgbClr>
                </a:gs>
                <a:gs pos="100000">
                  <a:srgbClr val="604878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04878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INSTRUCTION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REGISTER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96" name="오른쪽 화살표 95"/>
            <p:cNvSpPr/>
            <p:nvPr/>
          </p:nvSpPr>
          <p:spPr>
            <a:xfrm rot="5400000">
              <a:off x="4170459" y="3735261"/>
              <a:ext cx="405156" cy="269421"/>
            </a:xfrm>
            <a:prstGeom prst="rightArrow">
              <a:avLst/>
            </a:prstGeom>
            <a:gradFill rotWithShape="1">
              <a:gsLst>
                <a:gs pos="0">
                  <a:srgbClr val="4E8542">
                    <a:shade val="45000"/>
                    <a:satMod val="155000"/>
                  </a:srgbClr>
                </a:gs>
                <a:gs pos="60000">
                  <a:srgbClr val="4E8542">
                    <a:shade val="95000"/>
                    <a:satMod val="150000"/>
                  </a:srgbClr>
                </a:gs>
                <a:gs pos="100000">
                  <a:srgbClr val="4E8542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35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97" name="오른쪽 화살표 96"/>
            <p:cNvSpPr/>
            <p:nvPr/>
          </p:nvSpPr>
          <p:spPr>
            <a:xfrm>
              <a:off x="3171457" y="4192129"/>
              <a:ext cx="531479" cy="269421"/>
            </a:xfrm>
            <a:prstGeom prst="rightArrow">
              <a:avLst/>
            </a:prstGeom>
            <a:gradFill rotWithShape="1">
              <a:gsLst>
                <a:gs pos="0">
                  <a:srgbClr val="604878">
                    <a:shade val="45000"/>
                    <a:satMod val="155000"/>
                  </a:srgbClr>
                </a:gs>
                <a:gs pos="60000">
                  <a:srgbClr val="604878">
                    <a:shade val="95000"/>
                    <a:satMod val="150000"/>
                  </a:srgbClr>
                </a:gs>
                <a:gs pos="100000">
                  <a:srgbClr val="604878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35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98" name="오른쪽 화살표 97"/>
            <p:cNvSpPr/>
            <p:nvPr/>
          </p:nvSpPr>
          <p:spPr>
            <a:xfrm>
              <a:off x="5060720" y="4192129"/>
              <a:ext cx="432048" cy="269421"/>
            </a:xfrm>
            <a:prstGeom prst="rightArrow">
              <a:avLst/>
            </a:prstGeom>
            <a:gradFill rotWithShape="1">
              <a:gsLst>
                <a:gs pos="0">
                  <a:srgbClr val="9F2936">
                    <a:shade val="45000"/>
                    <a:satMod val="155000"/>
                  </a:srgbClr>
                </a:gs>
                <a:gs pos="60000">
                  <a:srgbClr val="9F2936">
                    <a:shade val="95000"/>
                    <a:satMod val="150000"/>
                  </a:srgbClr>
                </a:gs>
                <a:gs pos="100000">
                  <a:srgbClr val="9F2936">
                    <a:tint val="87000"/>
                    <a:satMod val="2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F293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35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100" name="오른쪽 화살표 99"/>
            <p:cNvSpPr/>
            <p:nvPr/>
          </p:nvSpPr>
          <p:spPr>
            <a:xfrm rot="5400000">
              <a:off x="4170459" y="2824932"/>
              <a:ext cx="405156" cy="269421"/>
            </a:xfrm>
            <a:prstGeom prst="right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35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101" name="굽은 화살표 100"/>
            <p:cNvSpPr/>
            <p:nvPr/>
          </p:nvSpPr>
          <p:spPr>
            <a:xfrm rot="5400000">
              <a:off x="3530354" y="1265324"/>
              <a:ext cx="556964" cy="1397823"/>
            </a:xfrm>
            <a:prstGeom prst="bent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35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492769" y="4081282"/>
              <a:ext cx="201048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latin typeface="Verdana"/>
                </a:rPr>
                <a:t>Control Signals</a:t>
              </a:r>
            </a:p>
            <a:p>
              <a:pPr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latin typeface="Verdana"/>
                </a:rPr>
                <a:t>To Internal Registers</a:t>
              </a:r>
              <a:endParaRPr kumimoji="0" lang="ko-KR" altLang="en-US" sz="1350" kern="0" dirty="0">
                <a:solidFill>
                  <a:prstClr val="black"/>
                </a:solidFill>
                <a:latin typeface="Verdana"/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1148938" y="1340768"/>
              <a:ext cx="1949984" cy="1712040"/>
              <a:chOff x="1531918" y="1256585"/>
              <a:chExt cx="2599978" cy="2317455"/>
            </a:xfrm>
          </p:grpSpPr>
          <p:sp>
            <p:nvSpPr>
              <p:cNvPr id="103" name="직사각형 102"/>
              <p:cNvSpPr/>
              <p:nvPr/>
            </p:nvSpPr>
            <p:spPr>
              <a:xfrm>
                <a:off x="1531918" y="1256585"/>
                <a:ext cx="2599978" cy="2317455"/>
              </a:xfrm>
              <a:prstGeom prst="rect">
                <a:avLst/>
              </a:prstGeom>
              <a:gradFill rotWithShape="1">
                <a:gsLst>
                  <a:gs pos="0">
                    <a:srgbClr val="1B587C">
                      <a:tint val="65000"/>
                      <a:satMod val="270000"/>
                    </a:srgbClr>
                  </a:gs>
                  <a:gs pos="25000">
                    <a:srgbClr val="1B587C">
                      <a:tint val="60000"/>
                      <a:satMod val="300000"/>
                    </a:srgbClr>
                  </a:gs>
                  <a:gs pos="100000">
                    <a:srgbClr val="1B587C">
                      <a:tint val="29000"/>
                      <a:satMod val="40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1B587C">
                    <a:satMod val="150000"/>
                  </a:srgb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 lIns="27000" tIns="27000" rIns="27000" bIns="27000" rtlCol="0" anchor="ctr"/>
              <a:lstStyle/>
              <a:p>
                <a:pPr algn="ctr" defTabSz="685800" fontAlgn="auto" latinLnBrk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kumimoji="0" lang="en-US" altLang="ko-KR" sz="1350" kern="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/>
                  </a:rPr>
                  <a:t>PROGRAM MEMORY</a:t>
                </a:r>
              </a:p>
              <a:p>
                <a:pPr algn="ctr" defTabSz="685800" fontAlgn="auto" latinLnBrk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endParaRPr>
              </a:p>
              <a:p>
                <a:pPr algn="ctr" defTabSz="685800" fontAlgn="auto" latinLnBrk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endParaRPr>
              </a:p>
              <a:p>
                <a:pPr algn="ctr" defTabSz="685800" fontAlgn="auto" latinLnBrk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endParaRPr>
              </a:p>
              <a:p>
                <a:pPr algn="ctr" defTabSz="685800" fontAlgn="auto" latinLnBrk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endParaRPr>
              </a:p>
              <a:p>
                <a:pPr algn="ctr" defTabSz="685800" fontAlgn="auto" latinLnBrk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endParaRPr>
              </a:p>
              <a:p>
                <a:pPr algn="ctr" defTabSz="685800" fontAlgn="auto" latinLnBrk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endParaRPr>
              </a:p>
              <a:p>
                <a:pPr algn="ctr" defTabSz="685800" fontAlgn="auto" latinLnBrk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endParaRPr>
              </a:p>
            </p:txBody>
          </p:sp>
          <p:cxnSp>
            <p:nvCxnSpPr>
              <p:cNvPr id="104" name="직선 연결선 103"/>
              <p:cNvCxnSpPr/>
              <p:nvPr/>
            </p:nvCxnSpPr>
            <p:spPr>
              <a:xfrm>
                <a:off x="1531918" y="1654203"/>
                <a:ext cx="259997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1B587C">
                    <a:lumMod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111" name="TextBox 110"/>
              <p:cNvSpPr txBox="1"/>
              <p:nvPr/>
            </p:nvSpPr>
            <p:spPr>
              <a:xfrm>
                <a:off x="1617471" y="1694463"/>
                <a:ext cx="2511798" cy="374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kumimoji="0" lang="en-US" altLang="ko-KR" sz="1200" kern="0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0000 1100 0010 0001b</a:t>
                </a:r>
                <a:endParaRPr kumimoji="0" lang="ko-KR" altLang="en-US" sz="1200" dirty="0">
                  <a:solidFill>
                    <a:srgbClr val="1B587C">
                      <a:lumMod val="75000"/>
                    </a:srgb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29" name="직선 연결선 28"/>
              <p:cNvCxnSpPr/>
              <p:nvPr/>
            </p:nvCxnSpPr>
            <p:spPr>
              <a:xfrm>
                <a:off x="1531918" y="2038170"/>
                <a:ext cx="259997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1B587C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30" name="직선 연결선 29"/>
              <p:cNvCxnSpPr/>
              <p:nvPr/>
            </p:nvCxnSpPr>
            <p:spPr>
              <a:xfrm>
                <a:off x="1531918" y="2422137"/>
                <a:ext cx="259997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1B587C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" name="직선 연결선 30"/>
              <p:cNvCxnSpPr/>
              <p:nvPr/>
            </p:nvCxnSpPr>
            <p:spPr>
              <a:xfrm>
                <a:off x="1531918" y="2806105"/>
                <a:ext cx="259997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1B587C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32" name="직선 연결선 31"/>
              <p:cNvCxnSpPr/>
              <p:nvPr/>
            </p:nvCxnSpPr>
            <p:spPr>
              <a:xfrm>
                <a:off x="1531918" y="3190072"/>
                <a:ext cx="259997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1B587C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33" name="직선 연결선 32"/>
              <p:cNvCxnSpPr/>
              <p:nvPr/>
            </p:nvCxnSpPr>
            <p:spPr>
              <a:xfrm>
                <a:off x="1531918" y="3520470"/>
                <a:ext cx="259997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1B587C">
                    <a:lumMod val="50000"/>
                  </a:srgbClr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895962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ALU, Register File, and Control Unit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417045" y="1577106"/>
            <a:ext cx="6685813" cy="3703788"/>
            <a:chOff x="1033773" y="959808"/>
            <a:chExt cx="8914417" cy="4938384"/>
          </a:xfrm>
        </p:grpSpPr>
        <p:sp>
          <p:nvSpPr>
            <p:cNvPr id="49" name="직사각형 48"/>
            <p:cNvSpPr/>
            <p:nvPr/>
          </p:nvSpPr>
          <p:spPr>
            <a:xfrm>
              <a:off x="3969753" y="959808"/>
              <a:ext cx="5978437" cy="4938384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00B050">
                  <a:alpha val="40000"/>
                </a:srgbClr>
              </a:glow>
              <a:softEdge rad="12700"/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4358490" y="4896235"/>
              <a:ext cx="1786936" cy="678105"/>
            </a:xfrm>
            <a:prstGeom prst="rect">
              <a:avLst/>
            </a:prstGeom>
            <a:gradFill rotWithShape="1">
              <a:gsLst>
                <a:gs pos="0">
                  <a:srgbClr val="C19859">
                    <a:tint val="65000"/>
                    <a:satMod val="270000"/>
                  </a:srgbClr>
                </a:gs>
                <a:gs pos="25000">
                  <a:srgbClr val="C19859">
                    <a:tint val="60000"/>
                    <a:satMod val="300000"/>
                  </a:srgbClr>
                </a:gs>
                <a:gs pos="100000">
                  <a:srgbClr val="C198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1985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CONTROL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4358498" y="3682461"/>
              <a:ext cx="1786936" cy="648072"/>
            </a:xfrm>
            <a:prstGeom prst="rect">
              <a:avLst/>
            </a:prstGeom>
            <a:gradFill rotWithShape="1">
              <a:gsLst>
                <a:gs pos="0">
                  <a:srgbClr val="9F2936">
                    <a:tint val="65000"/>
                    <a:satMod val="270000"/>
                  </a:srgbClr>
                </a:gs>
                <a:gs pos="25000">
                  <a:srgbClr val="9F2936">
                    <a:tint val="60000"/>
                    <a:satMod val="300000"/>
                  </a:srgbClr>
                </a:gs>
                <a:gs pos="100000">
                  <a:srgbClr val="9F2936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F293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INSTRUCTION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DECODER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2209691" y="4911249"/>
              <a:ext cx="1440160" cy="648072"/>
            </a:xfrm>
            <a:prstGeom prst="rect">
              <a:avLst/>
            </a:prstGeom>
            <a:gradFill rotWithShape="1">
              <a:gsLst>
                <a:gs pos="0">
                  <a:srgbClr val="F07F09">
                    <a:tint val="65000"/>
                    <a:satMod val="270000"/>
                  </a:srgbClr>
                </a:gs>
                <a:gs pos="25000">
                  <a:srgbClr val="F07F09">
                    <a:tint val="60000"/>
                    <a:satMod val="300000"/>
                  </a:srgbClr>
                </a:gs>
                <a:gs pos="100000">
                  <a:srgbClr val="F07F0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07F0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CLOCK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4358490" y="2468688"/>
              <a:ext cx="1786936" cy="648072"/>
            </a:xfrm>
            <a:prstGeom prst="rect">
              <a:avLst/>
            </a:prstGeom>
            <a:gradFill rotWithShape="1">
              <a:gsLst>
                <a:gs pos="0">
                  <a:srgbClr val="604878">
                    <a:tint val="65000"/>
                    <a:satMod val="270000"/>
                  </a:srgbClr>
                </a:gs>
                <a:gs pos="25000">
                  <a:srgbClr val="604878">
                    <a:tint val="60000"/>
                    <a:satMod val="300000"/>
                  </a:srgbClr>
                </a:gs>
                <a:gs pos="100000">
                  <a:srgbClr val="604878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04878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INSTRUCTION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REGISTER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54" name="오른쪽 화살표 53"/>
            <p:cNvSpPr/>
            <p:nvPr/>
          </p:nvSpPr>
          <p:spPr>
            <a:xfrm rot="5400000">
              <a:off x="4981854" y="4446515"/>
              <a:ext cx="540208" cy="359228"/>
            </a:xfrm>
            <a:prstGeom prst="rightArrow">
              <a:avLst/>
            </a:prstGeom>
            <a:gradFill rotWithShape="1">
              <a:gsLst>
                <a:gs pos="0">
                  <a:srgbClr val="4E8542">
                    <a:shade val="45000"/>
                    <a:satMod val="155000"/>
                  </a:srgbClr>
                </a:gs>
                <a:gs pos="60000">
                  <a:srgbClr val="4E8542">
                    <a:shade val="95000"/>
                    <a:satMod val="150000"/>
                  </a:srgbClr>
                </a:gs>
                <a:gs pos="100000">
                  <a:srgbClr val="4E8542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55" name="오른쪽 화살표 54"/>
            <p:cNvSpPr/>
            <p:nvPr/>
          </p:nvSpPr>
          <p:spPr>
            <a:xfrm>
              <a:off x="3649852" y="5055671"/>
              <a:ext cx="708639" cy="359228"/>
            </a:xfrm>
            <a:prstGeom prst="rightArrow">
              <a:avLst/>
            </a:prstGeom>
            <a:gradFill rotWithShape="1">
              <a:gsLst>
                <a:gs pos="0">
                  <a:srgbClr val="604878">
                    <a:shade val="45000"/>
                    <a:satMod val="155000"/>
                  </a:srgbClr>
                </a:gs>
                <a:gs pos="60000">
                  <a:srgbClr val="604878">
                    <a:shade val="95000"/>
                    <a:satMod val="150000"/>
                  </a:srgbClr>
                </a:gs>
                <a:gs pos="100000">
                  <a:srgbClr val="604878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64" name="오른쪽 화살표 63"/>
            <p:cNvSpPr/>
            <p:nvPr/>
          </p:nvSpPr>
          <p:spPr>
            <a:xfrm rot="5400000">
              <a:off x="4981854" y="3232743"/>
              <a:ext cx="540208" cy="359228"/>
            </a:xfrm>
            <a:prstGeom prst="right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65" name="굽은 화살표 64"/>
            <p:cNvSpPr/>
            <p:nvPr/>
          </p:nvSpPr>
          <p:spPr>
            <a:xfrm rot="5400000">
              <a:off x="4128381" y="1153265"/>
              <a:ext cx="742618" cy="1863764"/>
            </a:xfrm>
            <a:prstGeom prst="bent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7417550" y="3438163"/>
              <a:ext cx="1656184" cy="892370"/>
            </a:xfrm>
            <a:prstGeom prst="rect">
              <a:avLst/>
            </a:prstGeom>
            <a:gradFill rotWithShape="1">
              <a:gsLst>
                <a:gs pos="0">
                  <a:srgbClr val="4E8542">
                    <a:tint val="65000"/>
                    <a:satMod val="270000"/>
                  </a:srgbClr>
                </a:gs>
                <a:gs pos="25000">
                  <a:srgbClr val="4E8542">
                    <a:tint val="60000"/>
                    <a:satMod val="300000"/>
                  </a:srgbClr>
                </a:gs>
                <a:gs pos="100000">
                  <a:srgbClr val="4E8542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latin typeface="Verdana"/>
                </a:rPr>
                <a:t>ALU</a:t>
              </a:r>
              <a:endParaRPr kumimoji="0" lang="ko-KR" altLang="en-US" sz="1200" kern="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68" name="이등변 삼각형 67"/>
            <p:cNvSpPr/>
            <p:nvPr/>
          </p:nvSpPr>
          <p:spPr>
            <a:xfrm rot="10800000">
              <a:off x="7586663" y="2997793"/>
              <a:ext cx="1296144" cy="844985"/>
            </a:xfrm>
            <a:prstGeom prst="triangle">
              <a:avLst/>
            </a:prstGeom>
            <a:solidFill>
              <a:schemeClr val="bg1"/>
            </a:solidFill>
            <a:ln w="425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7283252" y="2206735"/>
              <a:ext cx="792088" cy="648072"/>
            </a:xfrm>
            <a:prstGeom prst="rect">
              <a:avLst/>
            </a:prstGeom>
            <a:gradFill rotWithShape="1">
              <a:gsLst>
                <a:gs pos="0">
                  <a:srgbClr val="F07F09">
                    <a:tint val="65000"/>
                    <a:satMod val="270000"/>
                  </a:srgbClr>
                </a:gs>
                <a:gs pos="25000">
                  <a:srgbClr val="F07F09">
                    <a:tint val="60000"/>
                    <a:satMod val="300000"/>
                  </a:srgbClr>
                </a:gs>
                <a:gs pos="100000">
                  <a:srgbClr val="F07F0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07F0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R1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416191" y="2206735"/>
              <a:ext cx="792088" cy="648072"/>
            </a:xfrm>
            <a:prstGeom prst="rect">
              <a:avLst/>
            </a:prstGeom>
            <a:gradFill rotWithShape="1">
              <a:gsLst>
                <a:gs pos="0">
                  <a:srgbClr val="F07F09">
                    <a:tint val="65000"/>
                    <a:satMod val="270000"/>
                  </a:srgbClr>
                </a:gs>
                <a:gs pos="25000">
                  <a:srgbClr val="F07F09">
                    <a:tint val="60000"/>
                    <a:satMod val="300000"/>
                  </a:srgbClr>
                </a:gs>
                <a:gs pos="100000">
                  <a:srgbClr val="F07F0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07F0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R2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71" name="오른쪽 화살표 70"/>
            <p:cNvSpPr/>
            <p:nvPr/>
          </p:nvSpPr>
          <p:spPr>
            <a:xfrm rot="5400000">
              <a:off x="8542131" y="2980208"/>
              <a:ext cx="540208" cy="359228"/>
            </a:xfrm>
            <a:prstGeom prst="rightArrow">
              <a:avLst/>
            </a:prstGeom>
            <a:gradFill rotWithShape="1">
              <a:gsLst>
                <a:gs pos="0">
                  <a:srgbClr val="4E8542">
                    <a:shade val="45000"/>
                    <a:satMod val="155000"/>
                  </a:srgbClr>
                </a:gs>
                <a:gs pos="60000">
                  <a:srgbClr val="4E8542">
                    <a:shade val="95000"/>
                    <a:satMod val="150000"/>
                  </a:srgbClr>
                </a:gs>
                <a:gs pos="100000">
                  <a:srgbClr val="4E8542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7417550" y="4911249"/>
              <a:ext cx="1656184" cy="64807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65000"/>
                    <a:satMod val="270000"/>
                  </a:sysClr>
                </a:gs>
                <a:gs pos="25000">
                  <a:sysClr val="windowText" lastClr="000000">
                    <a:tint val="60000"/>
                    <a:satMod val="300000"/>
                  </a:sysClr>
                </a:gs>
                <a:gs pos="100000">
                  <a:sysClr val="windowText" lastClr="000000">
                    <a:tint val="29000"/>
                    <a:satMod val="40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atMod val="150000"/>
                </a:sys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SREG</a:t>
              </a:r>
            </a:p>
          </p:txBody>
        </p:sp>
        <p:sp>
          <p:nvSpPr>
            <p:cNvPr id="73" name="위쪽/아래쪽 화살표 72"/>
            <p:cNvSpPr/>
            <p:nvPr/>
          </p:nvSpPr>
          <p:spPr>
            <a:xfrm>
              <a:off x="7720295" y="4312835"/>
              <a:ext cx="360040" cy="583398"/>
            </a:xfrm>
            <a:prstGeom prst="upDown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cxnSp>
          <p:nvCxnSpPr>
            <p:cNvPr id="74" name="꺾인 연결선 73"/>
            <p:cNvCxnSpPr>
              <a:stCxn id="50" idx="3"/>
              <a:endCxn id="72" idx="1"/>
            </p:cNvCxnSpPr>
            <p:nvPr/>
          </p:nvCxnSpPr>
          <p:spPr>
            <a:xfrm flipV="1">
              <a:off x="6145426" y="5235287"/>
              <a:ext cx="1272124" cy="1"/>
            </a:xfrm>
            <a:prstGeom prst="bentConnector3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stealth"/>
            </a:ln>
            <a:effectLst/>
          </p:spPr>
        </p:cxnSp>
        <p:cxnSp>
          <p:nvCxnSpPr>
            <p:cNvPr id="75" name="꺾인 연결선 74"/>
            <p:cNvCxnSpPr>
              <a:endCxn id="67" idx="1"/>
            </p:cNvCxnSpPr>
            <p:nvPr/>
          </p:nvCxnSpPr>
          <p:spPr>
            <a:xfrm rot="5400000" flipH="1" flipV="1">
              <a:off x="6424050" y="4241786"/>
              <a:ext cx="1350938" cy="636062"/>
            </a:xfrm>
            <a:prstGeom prst="bentConnector2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stealth"/>
            </a:ln>
            <a:effectLst/>
          </p:spPr>
        </p:cxnSp>
        <p:cxnSp>
          <p:nvCxnSpPr>
            <p:cNvPr id="76" name="꺾인 연결선 75"/>
            <p:cNvCxnSpPr>
              <a:endCxn id="69" idx="1"/>
            </p:cNvCxnSpPr>
            <p:nvPr/>
          </p:nvCxnSpPr>
          <p:spPr>
            <a:xfrm rot="5400000" flipH="1" flipV="1">
              <a:off x="6335751" y="2976511"/>
              <a:ext cx="1393243" cy="501764"/>
            </a:xfrm>
            <a:prstGeom prst="bentConnector2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stealth"/>
            </a:ln>
            <a:effectLst/>
          </p:spPr>
        </p:cxnSp>
        <p:cxnSp>
          <p:nvCxnSpPr>
            <p:cNvPr id="77" name="직선 화살표 연결선 76"/>
            <p:cNvCxnSpPr/>
            <p:nvPr/>
          </p:nvCxnSpPr>
          <p:spPr>
            <a:xfrm rot="10800000" flipH="1">
              <a:off x="8234736" y="2530771"/>
              <a:ext cx="181457" cy="0"/>
            </a:xfrm>
            <a:prstGeom prst="straightConnector1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stealth"/>
            </a:ln>
            <a:effectLst/>
          </p:spPr>
        </p:cxnSp>
        <p:cxnSp>
          <p:nvCxnSpPr>
            <p:cNvPr id="78" name="직선 연결선 77"/>
            <p:cNvCxnSpPr/>
            <p:nvPr/>
          </p:nvCxnSpPr>
          <p:spPr>
            <a:xfrm>
              <a:off x="8234734" y="2496566"/>
              <a:ext cx="0" cy="683193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9" name="직선 연결선 78"/>
            <p:cNvCxnSpPr/>
            <p:nvPr/>
          </p:nvCxnSpPr>
          <p:spPr>
            <a:xfrm flipH="1">
              <a:off x="6781488" y="3159822"/>
              <a:ext cx="1453246" cy="0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sp>
          <p:nvSpPr>
            <p:cNvPr id="80" name="오른쪽 화살표 79"/>
            <p:cNvSpPr/>
            <p:nvPr/>
          </p:nvSpPr>
          <p:spPr>
            <a:xfrm rot="5400000">
              <a:off x="7409192" y="2980208"/>
              <a:ext cx="540208" cy="359228"/>
            </a:xfrm>
            <a:prstGeom prst="rightArrow">
              <a:avLst/>
            </a:prstGeom>
            <a:gradFill rotWithShape="1">
              <a:gsLst>
                <a:gs pos="0">
                  <a:srgbClr val="4E8542">
                    <a:shade val="45000"/>
                    <a:satMod val="155000"/>
                  </a:srgbClr>
                </a:gs>
                <a:gs pos="60000">
                  <a:srgbClr val="4E8542">
                    <a:shade val="95000"/>
                    <a:satMod val="150000"/>
                  </a:srgbClr>
                </a:gs>
                <a:gs pos="100000">
                  <a:srgbClr val="4E8542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462215" y="1051148"/>
              <a:ext cx="66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CPU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089942" y="1476359"/>
              <a:ext cx="1398247" cy="369332"/>
            </a:xfrm>
            <a:prstGeom prst="rect">
              <a:avLst/>
            </a:prstGeom>
            <a:solidFill>
              <a:srgbClr val="1B587C">
                <a:lumMod val="20000"/>
                <a:lumOff val="80000"/>
              </a:srgbClr>
            </a:solidFill>
          </p:spPr>
          <p:txBody>
            <a:bodyPr wrap="none" rtlCol="0">
              <a:spAutoFit/>
            </a:bodyPr>
            <a:lstStyle/>
            <a:p>
              <a:pPr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latin typeface="Verdana"/>
                </a:rPr>
                <a:t>ADD R2,R1</a:t>
              </a:r>
              <a:endParaRPr kumimoji="0" lang="ko-KR" altLang="en-US" sz="1200" kern="0" dirty="0">
                <a:solidFill>
                  <a:prstClr val="black"/>
                </a:solidFill>
                <a:latin typeface="Verdana"/>
              </a:endParaRPr>
            </a:p>
          </p:txBody>
        </p:sp>
        <p:cxnSp>
          <p:nvCxnSpPr>
            <p:cNvPr id="84" name="직선 연결선 83"/>
            <p:cNvCxnSpPr/>
            <p:nvPr/>
          </p:nvCxnSpPr>
          <p:spPr>
            <a:xfrm flipH="1">
              <a:off x="8591689" y="4669259"/>
              <a:ext cx="782205" cy="0"/>
            </a:xfrm>
            <a:prstGeom prst="line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85" name="직선 연결선 84"/>
            <p:cNvCxnSpPr/>
            <p:nvPr/>
          </p:nvCxnSpPr>
          <p:spPr>
            <a:xfrm>
              <a:off x="8632621" y="4314016"/>
              <a:ext cx="0" cy="432048"/>
            </a:xfrm>
            <a:prstGeom prst="line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86" name="직선 연결선 85"/>
            <p:cNvCxnSpPr/>
            <p:nvPr/>
          </p:nvCxnSpPr>
          <p:spPr>
            <a:xfrm flipH="1">
              <a:off x="8734471" y="1713838"/>
              <a:ext cx="783439" cy="0"/>
            </a:xfrm>
            <a:prstGeom prst="line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87" name="직선 화살표 연결선 86"/>
            <p:cNvCxnSpPr/>
            <p:nvPr/>
          </p:nvCxnSpPr>
          <p:spPr>
            <a:xfrm>
              <a:off x="8812235" y="1713840"/>
              <a:ext cx="0" cy="512797"/>
            </a:xfrm>
            <a:prstGeom prst="straightConnector1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  <a:tailEnd type="triangle" w="sm" len="sm"/>
            </a:ln>
            <a:effectLst/>
          </p:spPr>
        </p:cxnSp>
        <p:cxnSp>
          <p:nvCxnSpPr>
            <p:cNvPr id="88" name="직선 연결선 87"/>
            <p:cNvCxnSpPr/>
            <p:nvPr/>
          </p:nvCxnSpPr>
          <p:spPr>
            <a:xfrm>
              <a:off x="9445900" y="1664369"/>
              <a:ext cx="0" cy="3080514"/>
            </a:xfrm>
            <a:prstGeom prst="line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sp>
          <p:nvSpPr>
            <p:cNvPr id="46" name="직사각형 45"/>
            <p:cNvSpPr/>
            <p:nvPr/>
          </p:nvSpPr>
          <p:spPr>
            <a:xfrm>
              <a:off x="1033773" y="1237750"/>
              <a:ext cx="2599978" cy="2282719"/>
            </a:xfrm>
            <a:prstGeom prst="rect">
              <a:avLst/>
            </a:prstGeom>
            <a:gradFill rotWithShape="1">
              <a:gsLst>
                <a:gs pos="0">
                  <a:srgbClr val="1B587C">
                    <a:tint val="65000"/>
                    <a:satMod val="270000"/>
                  </a:srgbClr>
                </a:gs>
                <a:gs pos="25000">
                  <a:srgbClr val="1B587C">
                    <a:tint val="60000"/>
                    <a:satMod val="300000"/>
                  </a:srgbClr>
                </a:gs>
                <a:gs pos="100000">
                  <a:srgbClr val="1B587C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B587C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PROGRAM MEMORY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cxnSp>
          <p:nvCxnSpPr>
            <p:cNvPr id="47" name="직선 연결선 46"/>
            <p:cNvCxnSpPr/>
            <p:nvPr/>
          </p:nvCxnSpPr>
          <p:spPr>
            <a:xfrm>
              <a:off x="1033773" y="1629408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1119326" y="1669065"/>
              <a:ext cx="2511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0000 1100 0010 0001b</a:t>
              </a:r>
              <a:endParaRPr kumimoji="0" lang="ko-KR" altLang="en-US" sz="1200" dirty="0">
                <a:solidFill>
                  <a:srgbClr val="1B587C">
                    <a:lumMod val="7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66" name="직선 연결선 65"/>
            <p:cNvCxnSpPr/>
            <p:nvPr/>
          </p:nvCxnSpPr>
          <p:spPr>
            <a:xfrm>
              <a:off x="1033773" y="2007620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90" name="직선 연결선 89"/>
            <p:cNvCxnSpPr/>
            <p:nvPr/>
          </p:nvCxnSpPr>
          <p:spPr>
            <a:xfrm>
              <a:off x="1033773" y="2385832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91" name="직선 연결선 90"/>
            <p:cNvCxnSpPr/>
            <p:nvPr/>
          </p:nvCxnSpPr>
          <p:spPr>
            <a:xfrm>
              <a:off x="1033773" y="2764044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92" name="직선 연결선 91"/>
            <p:cNvCxnSpPr/>
            <p:nvPr/>
          </p:nvCxnSpPr>
          <p:spPr>
            <a:xfrm>
              <a:off x="1033773" y="3142256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93" name="직선 연결선 92"/>
            <p:cNvCxnSpPr/>
            <p:nvPr/>
          </p:nvCxnSpPr>
          <p:spPr>
            <a:xfrm>
              <a:off x="1033773" y="3520470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68030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Microprocessor (</a:t>
            </a:r>
            <a:r>
              <a:rPr lang="el-GR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P)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3552" y="1052736"/>
            <a:ext cx="8388648" cy="44644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57175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r>
              <a:rPr kumimoji="0"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A processor(CPU) fabricated in a single IC</a:t>
            </a:r>
          </a:p>
          <a:p>
            <a:pPr marL="257175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r>
              <a:rPr kumimoji="0"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The number of bits of </a:t>
            </a:r>
            <a:r>
              <a:rPr kumimoji="0" lang="el-GR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μ</a:t>
            </a:r>
            <a:r>
              <a:rPr kumimoji="0"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P refers to </a:t>
            </a:r>
          </a:p>
          <a:p>
            <a:pPr marL="342900" lvl="1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the number of bits that </a:t>
            </a:r>
            <a:r>
              <a:rPr kumimoji="0" lang="el-GR" altLang="ko-KR" sz="1800" dirty="0">
                <a:solidFill>
                  <a:srgbClr val="3333FF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μ</a:t>
            </a:r>
            <a:r>
              <a:rPr kumimoji="0" lang="en-US" altLang="ko-KR" sz="1800" dirty="0">
                <a:solidFill>
                  <a:srgbClr val="3333FF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P can manipulate in one operation</a:t>
            </a:r>
          </a:p>
          <a:p>
            <a:pPr marL="257175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r>
              <a:rPr kumimoji="0"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Limitation of </a:t>
            </a:r>
            <a:r>
              <a:rPr kumimoji="0" lang="el-GR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μ</a:t>
            </a:r>
            <a:r>
              <a:rPr kumimoji="0"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P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Requires </a:t>
            </a:r>
            <a:r>
              <a:rPr kumimoji="0" lang="en-US" altLang="ko-KR" sz="1800" dirty="0">
                <a:solidFill>
                  <a:srgbClr val="3333FF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external memory </a:t>
            </a: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to execute programs.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Cannot directly interface with I/O devices.</a:t>
            </a:r>
          </a:p>
          <a:p>
            <a:pPr marL="685800" lvl="2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Peripheral chips are needed.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Address decoders and buffers are needed. 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Bigger system size</a:t>
            </a:r>
            <a:endParaRPr kumimoji="0" lang="en-US" altLang="ko-KR" sz="2400" dirty="0">
              <a:solidFill>
                <a:prstClr val="black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9005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Microprocessor-Based System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위쪽/아래쪽 화살표 21"/>
          <p:cNvSpPr/>
          <p:nvPr/>
        </p:nvSpPr>
        <p:spPr>
          <a:xfrm>
            <a:off x="3376567" y="2450429"/>
            <a:ext cx="270030" cy="680993"/>
          </a:xfrm>
          <a:prstGeom prst="upDown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561524" y="3208726"/>
            <a:ext cx="1030690" cy="670285"/>
          </a:xfrm>
          <a:prstGeom prst="rect">
            <a:avLst/>
          </a:prstGeom>
          <a:gradFill rotWithShape="1">
            <a:gsLst>
              <a:gs pos="0">
                <a:srgbClr val="C19859">
                  <a:tint val="65000"/>
                  <a:satMod val="270000"/>
                </a:srgbClr>
              </a:gs>
              <a:gs pos="25000">
                <a:srgbClr val="C19859">
                  <a:tint val="60000"/>
                  <a:satMod val="300000"/>
                </a:srgbClr>
              </a:gs>
              <a:gs pos="100000">
                <a:srgbClr val="C1985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C1985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RWM</a:t>
            </a: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844167" y="3209179"/>
            <a:ext cx="1030690" cy="670285"/>
          </a:xfrm>
          <a:prstGeom prst="rect">
            <a:avLst/>
          </a:prstGeom>
          <a:gradFill rotWithShape="1">
            <a:gsLst>
              <a:gs pos="0">
                <a:srgbClr val="1B587C">
                  <a:tint val="65000"/>
                  <a:satMod val="270000"/>
                </a:srgbClr>
              </a:gs>
              <a:gs pos="25000">
                <a:srgbClr val="1B587C">
                  <a:tint val="60000"/>
                  <a:satMod val="300000"/>
                </a:srgbClr>
              </a:gs>
              <a:gs pos="100000">
                <a:srgbClr val="1B587C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1B587C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INPUT</a:t>
            </a: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8126809" y="3229854"/>
            <a:ext cx="1030690" cy="668150"/>
          </a:xfrm>
          <a:prstGeom prst="rect">
            <a:avLst/>
          </a:prstGeom>
          <a:gradFill rotWithShape="1">
            <a:gsLst>
              <a:gs pos="0">
                <a:srgbClr val="4E8542">
                  <a:tint val="65000"/>
                  <a:satMod val="270000"/>
                </a:srgbClr>
              </a:gs>
              <a:gs pos="25000">
                <a:srgbClr val="4E8542">
                  <a:tint val="60000"/>
                  <a:satMod val="300000"/>
                </a:srgbClr>
              </a:gs>
              <a:gs pos="100000">
                <a:srgbClr val="4E8542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OUTPUT</a:t>
            </a: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278882" y="3206514"/>
            <a:ext cx="1030690" cy="668151"/>
          </a:xfrm>
          <a:prstGeom prst="rect">
            <a:avLst/>
          </a:prstGeom>
          <a:gradFill rotWithShape="1">
            <a:gsLst>
              <a:gs pos="0">
                <a:srgbClr val="604878">
                  <a:tint val="65000"/>
                  <a:satMod val="270000"/>
                </a:srgbClr>
              </a:gs>
              <a:gs pos="25000">
                <a:srgbClr val="604878">
                  <a:tint val="60000"/>
                  <a:satMod val="300000"/>
                </a:srgbClr>
              </a:gs>
              <a:gs pos="100000">
                <a:srgbClr val="604878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604878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ROM</a:t>
            </a: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27" name="위쪽/아래쪽 화살표 26"/>
          <p:cNvSpPr/>
          <p:nvPr/>
        </p:nvSpPr>
        <p:spPr>
          <a:xfrm>
            <a:off x="5939564" y="2450431"/>
            <a:ext cx="270030" cy="725917"/>
          </a:xfrm>
          <a:prstGeom prst="upDown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8" name="오른쪽 화살표 27"/>
          <p:cNvSpPr/>
          <p:nvPr/>
        </p:nvSpPr>
        <p:spPr>
          <a:xfrm rot="16200000">
            <a:off x="4453731" y="2656214"/>
            <a:ext cx="680995" cy="269421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9" name="오른쪽 화살표 28"/>
          <p:cNvSpPr/>
          <p:nvPr/>
        </p:nvSpPr>
        <p:spPr>
          <a:xfrm rot="16200000">
            <a:off x="7019015" y="2656216"/>
            <a:ext cx="680995" cy="269421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0" name="오른쪽 화살표 29"/>
          <p:cNvSpPr/>
          <p:nvPr/>
        </p:nvSpPr>
        <p:spPr>
          <a:xfrm rot="5400000">
            <a:off x="8279194" y="2678679"/>
            <a:ext cx="725916" cy="269421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484067" y="2288408"/>
            <a:ext cx="5223869" cy="162018"/>
          </a:xfrm>
          <a:prstGeom prst="rect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86478" y="1685105"/>
            <a:ext cx="238078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dirty="0">
                <a:solidFill>
                  <a:srgbClr val="1B587C">
                    <a:lumMod val="75000"/>
                  </a:srgbClr>
                </a:solidFill>
                <a:latin typeface="Verdana"/>
              </a:rPr>
              <a:t>SYSTEM BUS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dirty="0">
                <a:solidFill>
                  <a:prstClr val="black"/>
                </a:solidFill>
                <a:latin typeface="Verdana"/>
              </a:rPr>
              <a:t>(Address, Data, Control) </a:t>
            </a:r>
            <a:endParaRPr kumimoji="0" lang="ko-KR" altLang="en-US" sz="1350" dirty="0">
              <a:solidFill>
                <a:prstClr val="black"/>
              </a:solidFill>
              <a:latin typeface="Verdana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2991409" y="3206515"/>
            <a:ext cx="1040351" cy="705380"/>
            <a:chOff x="461102" y="3501008"/>
            <a:chExt cx="1387135" cy="940507"/>
          </a:xfrm>
        </p:grpSpPr>
        <p:pic>
          <p:nvPicPr>
            <p:cNvPr id="34" name="Picture 2" descr="C:\Documents and Settings\Joseph.MINERVA\My Documents\My Pictures\microprocesso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02" y="3501008"/>
              <a:ext cx="1387135" cy="94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888357" y="3792897"/>
              <a:ext cx="532624" cy="400109"/>
            </a:xfrm>
            <a:prstGeom prst="rect">
              <a:avLst/>
            </a:prstGeom>
            <a:gradFill rotWithShape="1">
              <a:gsLst>
                <a:gs pos="0">
                  <a:srgbClr val="4E8542">
                    <a:shade val="45000"/>
                    <a:satMod val="155000"/>
                  </a:srgbClr>
                </a:gs>
                <a:gs pos="60000">
                  <a:srgbClr val="4E8542">
                    <a:shade val="95000"/>
                    <a:satMod val="150000"/>
                  </a:srgbClr>
                </a:gs>
                <a:gs pos="100000">
                  <a:srgbClr val="4E8542">
                    <a:tint val="87000"/>
                    <a:satMod val="2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E8542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l-GR" altLang="ko-KR" sz="135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μ</a:t>
              </a:r>
              <a:r>
                <a:rPr kumimoji="0" lang="en-US" altLang="ko-KR" sz="135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0041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Microcontroller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1544" y="980728"/>
            <a:ext cx="8460656" cy="46085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57175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r>
              <a:rPr kumimoji="0"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A computer implemented on a single VLSI chip</a:t>
            </a:r>
          </a:p>
          <a:p>
            <a:pPr marL="257175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r>
              <a:rPr kumimoji="0"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Contains everything a </a:t>
            </a:r>
            <a:r>
              <a:rPr kumimoji="0" lang="el-GR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μ</a:t>
            </a:r>
            <a:r>
              <a:rPr kumimoji="0"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P contains plus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Memory 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Timer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Analog-to-digital converter (ADC)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Digital-to-analog converter (DAC)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Parallel I/O interface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Serial I/O interface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Memory component interface circuitry</a:t>
            </a:r>
          </a:p>
        </p:txBody>
      </p:sp>
    </p:spTree>
    <p:extLst>
      <p:ext uri="{BB962C8B-B14F-4D97-AF65-F5344CB8AC3E}">
        <p14:creationId xmlns:p14="http://schemas.microsoft.com/office/powerpoint/2010/main" val="1401081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 Microcontroller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 descr="C:\Documents and Settings\Joseph.MINERVA\My Documents\My Pictures\Microcontroller\PERIPHER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31" y="2042694"/>
            <a:ext cx="982318" cy="300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54360" y="1696862"/>
            <a:ext cx="11192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050" dirty="0">
                <a:solidFill>
                  <a:prstClr val="black"/>
                </a:solidFill>
                <a:latin typeface="Verdana"/>
              </a:rPr>
              <a:t>PERIPHERALS</a:t>
            </a:r>
            <a:endParaRPr kumimoji="0" lang="ko-KR" altLang="en-US" sz="105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985905" y="1642855"/>
            <a:ext cx="1434158" cy="3567144"/>
          </a:xfrm>
          <a:prstGeom prst="rect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59660" y="1642855"/>
            <a:ext cx="4639043" cy="3567144"/>
          </a:xfrm>
          <a:prstGeom prst="rect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9" name="덧셈 기호 18"/>
          <p:cNvSpPr/>
          <p:nvPr/>
        </p:nvSpPr>
        <p:spPr>
          <a:xfrm>
            <a:off x="4400271" y="3260462"/>
            <a:ext cx="402047" cy="378042"/>
          </a:xfrm>
          <a:prstGeom prst="mathPlus">
            <a:avLst/>
          </a:prstGeom>
          <a:solidFill>
            <a:srgbClr val="4E854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517277" y="4580666"/>
            <a:ext cx="1340202" cy="508579"/>
          </a:xfrm>
          <a:prstGeom prst="rect">
            <a:avLst/>
          </a:prstGeom>
          <a:gradFill rotWithShape="1">
            <a:gsLst>
              <a:gs pos="0">
                <a:srgbClr val="C19859">
                  <a:tint val="65000"/>
                  <a:satMod val="270000"/>
                </a:srgbClr>
              </a:gs>
              <a:gs pos="25000">
                <a:srgbClr val="C19859">
                  <a:tint val="60000"/>
                  <a:satMod val="300000"/>
                </a:srgbClr>
              </a:gs>
              <a:gs pos="100000">
                <a:srgbClr val="C1985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C1985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CONTROL</a:t>
            </a:r>
            <a:endParaRPr kumimoji="0" lang="ko-KR" altLang="en-US" sz="12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517283" y="3670334"/>
            <a:ext cx="1340202" cy="486054"/>
          </a:xfrm>
          <a:prstGeom prst="rect">
            <a:avLst/>
          </a:prstGeom>
          <a:gradFill rotWithShape="1">
            <a:gsLst>
              <a:gs pos="0">
                <a:srgbClr val="9F2936">
                  <a:tint val="65000"/>
                  <a:satMod val="270000"/>
                </a:srgbClr>
              </a:gs>
              <a:gs pos="25000">
                <a:srgbClr val="9F2936">
                  <a:tint val="60000"/>
                  <a:satMod val="300000"/>
                </a:srgbClr>
              </a:gs>
              <a:gs pos="100000">
                <a:srgbClr val="9F2936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9F2936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INSTRUCTION</a:t>
            </a: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DECODER</a:t>
            </a:r>
            <a:endParaRPr kumimoji="0" lang="ko-KR" altLang="en-US" sz="12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517277" y="2760005"/>
            <a:ext cx="1340202" cy="486054"/>
          </a:xfrm>
          <a:prstGeom prst="rect">
            <a:avLst/>
          </a:prstGeom>
          <a:gradFill rotWithShape="1">
            <a:gsLst>
              <a:gs pos="0">
                <a:srgbClr val="604878">
                  <a:tint val="65000"/>
                  <a:satMod val="270000"/>
                </a:srgbClr>
              </a:gs>
              <a:gs pos="25000">
                <a:srgbClr val="604878">
                  <a:tint val="60000"/>
                  <a:satMod val="300000"/>
                </a:srgbClr>
              </a:gs>
              <a:gs pos="100000">
                <a:srgbClr val="604878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604878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INSTRUCTION</a:t>
            </a: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REGISTER</a:t>
            </a:r>
            <a:endParaRPr kumimoji="0" lang="ko-KR" altLang="en-US" sz="12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24" name="오른쪽 화살표 23"/>
          <p:cNvSpPr/>
          <p:nvPr/>
        </p:nvSpPr>
        <p:spPr>
          <a:xfrm rot="5400000">
            <a:off x="5984800" y="4243376"/>
            <a:ext cx="405156" cy="269421"/>
          </a:xfrm>
          <a:prstGeom prst="rightArrow">
            <a:avLst/>
          </a:prstGeom>
          <a:gradFill rotWithShape="1">
            <a:gsLst>
              <a:gs pos="0">
                <a:srgbClr val="4E8542">
                  <a:shade val="45000"/>
                  <a:satMod val="155000"/>
                </a:srgbClr>
              </a:gs>
              <a:gs pos="60000">
                <a:srgbClr val="4E8542">
                  <a:shade val="95000"/>
                  <a:satMod val="150000"/>
                </a:srgbClr>
              </a:gs>
              <a:gs pos="100000">
                <a:srgbClr val="4E8542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2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5" name="오른쪽 화살표 24"/>
          <p:cNvSpPr/>
          <p:nvPr/>
        </p:nvSpPr>
        <p:spPr>
          <a:xfrm>
            <a:off x="4985800" y="4700243"/>
            <a:ext cx="531479" cy="269421"/>
          </a:xfrm>
          <a:prstGeom prst="rightArrow">
            <a:avLst/>
          </a:prstGeom>
          <a:gradFill rotWithShape="1">
            <a:gsLst>
              <a:gs pos="0">
                <a:srgbClr val="604878">
                  <a:shade val="45000"/>
                  <a:satMod val="155000"/>
                </a:srgbClr>
              </a:gs>
              <a:gs pos="60000">
                <a:srgbClr val="604878">
                  <a:shade val="95000"/>
                  <a:satMod val="150000"/>
                </a:srgbClr>
              </a:gs>
              <a:gs pos="100000">
                <a:srgbClr val="604878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2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6" name="오른쪽 화살표 25"/>
          <p:cNvSpPr/>
          <p:nvPr/>
        </p:nvSpPr>
        <p:spPr>
          <a:xfrm rot="5400000">
            <a:off x="5984800" y="3333047"/>
            <a:ext cx="405156" cy="269421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2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7" name="굽은 화살표 26"/>
          <p:cNvSpPr/>
          <p:nvPr/>
        </p:nvSpPr>
        <p:spPr>
          <a:xfrm rot="5400000">
            <a:off x="5344695" y="1773438"/>
            <a:ext cx="556964" cy="1397823"/>
          </a:xfrm>
          <a:prstGeom prst="ben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200" ker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7811572" y="3487111"/>
            <a:ext cx="1242138" cy="669278"/>
          </a:xfrm>
          <a:prstGeom prst="rect">
            <a:avLst/>
          </a:prstGeom>
          <a:gradFill rotWithShape="1">
            <a:gsLst>
              <a:gs pos="0">
                <a:srgbClr val="4E8542">
                  <a:tint val="65000"/>
                  <a:satMod val="270000"/>
                </a:srgbClr>
              </a:gs>
              <a:gs pos="25000">
                <a:srgbClr val="4E8542">
                  <a:tint val="60000"/>
                  <a:satMod val="300000"/>
                </a:srgbClr>
              </a:gs>
              <a:gs pos="100000">
                <a:srgbClr val="4E8542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200" kern="0" dirty="0">
              <a:solidFill>
                <a:prstClr val="black"/>
              </a:solidFill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kern="0" dirty="0">
                <a:solidFill>
                  <a:prstClr val="black"/>
                </a:solidFill>
                <a:latin typeface="Verdana"/>
              </a:rPr>
              <a:t>ALU</a:t>
            </a:r>
            <a:endParaRPr kumimoji="0" lang="ko-KR" altLang="en-US" sz="1200" kern="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9" name="이등변 삼각형 28"/>
          <p:cNvSpPr/>
          <p:nvPr/>
        </p:nvSpPr>
        <p:spPr>
          <a:xfrm rot="10800000">
            <a:off x="7938407" y="3156835"/>
            <a:ext cx="972108" cy="633739"/>
          </a:xfrm>
          <a:prstGeom prst="triangle">
            <a:avLst/>
          </a:prstGeom>
          <a:solidFill>
            <a:schemeClr val="bg1"/>
          </a:solidFill>
          <a:ln w="425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2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7710848" y="2563540"/>
            <a:ext cx="594066" cy="486054"/>
          </a:xfrm>
          <a:prstGeom prst="rect">
            <a:avLst/>
          </a:prstGeom>
          <a:gradFill rotWithShape="1">
            <a:gsLst>
              <a:gs pos="0">
                <a:srgbClr val="F07F09">
                  <a:tint val="65000"/>
                  <a:satMod val="270000"/>
                </a:srgbClr>
              </a:gs>
              <a:gs pos="25000">
                <a:srgbClr val="F07F09">
                  <a:tint val="60000"/>
                  <a:satMod val="300000"/>
                </a:srgbClr>
              </a:gs>
              <a:gs pos="100000">
                <a:srgbClr val="F07F0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07F0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R1</a:t>
            </a:r>
            <a:endParaRPr kumimoji="0" lang="ko-KR" altLang="en-US" sz="12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8560553" y="2563540"/>
            <a:ext cx="594066" cy="486054"/>
          </a:xfrm>
          <a:prstGeom prst="rect">
            <a:avLst/>
          </a:prstGeom>
          <a:gradFill rotWithShape="1">
            <a:gsLst>
              <a:gs pos="0">
                <a:srgbClr val="F07F09">
                  <a:tint val="65000"/>
                  <a:satMod val="270000"/>
                </a:srgbClr>
              </a:gs>
              <a:gs pos="25000">
                <a:srgbClr val="F07F09">
                  <a:tint val="60000"/>
                  <a:satMod val="300000"/>
                </a:srgbClr>
              </a:gs>
              <a:gs pos="100000">
                <a:srgbClr val="F07F0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07F0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R2</a:t>
            </a:r>
            <a:endParaRPr kumimoji="0" lang="ko-KR" altLang="en-US" sz="12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32" name="오른쪽 화살표 31"/>
          <p:cNvSpPr/>
          <p:nvPr/>
        </p:nvSpPr>
        <p:spPr>
          <a:xfrm rot="5400000">
            <a:off x="8655008" y="3143646"/>
            <a:ext cx="405156" cy="269421"/>
          </a:xfrm>
          <a:prstGeom prst="rightArrow">
            <a:avLst/>
          </a:prstGeom>
          <a:gradFill rotWithShape="1">
            <a:gsLst>
              <a:gs pos="0">
                <a:srgbClr val="4E8542">
                  <a:shade val="45000"/>
                  <a:satMod val="155000"/>
                </a:srgbClr>
              </a:gs>
              <a:gs pos="60000">
                <a:srgbClr val="4E8542">
                  <a:shade val="95000"/>
                  <a:satMod val="150000"/>
                </a:srgbClr>
              </a:gs>
              <a:gs pos="100000">
                <a:srgbClr val="4E8542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2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7811572" y="4591925"/>
            <a:ext cx="1242138" cy="486054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65000"/>
                  <a:satMod val="270000"/>
                </a:sysClr>
              </a:gs>
              <a:gs pos="25000">
                <a:sysClr val="windowText" lastClr="000000">
                  <a:tint val="60000"/>
                  <a:satMod val="300000"/>
                </a:sysClr>
              </a:gs>
              <a:gs pos="100000">
                <a:sysClr val="windowText" lastClr="000000">
                  <a:tint val="29000"/>
                  <a:satMod val="40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atMod val="150000"/>
              </a:sys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SREG</a:t>
            </a:r>
          </a:p>
        </p:txBody>
      </p:sp>
      <p:sp>
        <p:nvSpPr>
          <p:cNvPr id="34" name="위쪽/아래쪽 화살표 33"/>
          <p:cNvSpPr/>
          <p:nvPr/>
        </p:nvSpPr>
        <p:spPr>
          <a:xfrm>
            <a:off x="8038631" y="4143116"/>
            <a:ext cx="270030" cy="437549"/>
          </a:xfrm>
          <a:prstGeom prst="upDown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200" kern="0">
              <a:solidFill>
                <a:prstClr val="white"/>
              </a:solidFill>
              <a:latin typeface="Verdana"/>
            </a:endParaRPr>
          </a:p>
        </p:txBody>
      </p:sp>
      <p:cxnSp>
        <p:nvCxnSpPr>
          <p:cNvPr id="35" name="꺾인 연결선 34"/>
          <p:cNvCxnSpPr>
            <a:stCxn id="21" idx="3"/>
            <a:endCxn id="33" idx="1"/>
          </p:cNvCxnSpPr>
          <p:nvPr/>
        </p:nvCxnSpPr>
        <p:spPr>
          <a:xfrm flipV="1">
            <a:off x="6857480" y="4834955"/>
            <a:ext cx="954093" cy="1"/>
          </a:xfrm>
          <a:prstGeom prst="bentConnector3">
            <a:avLst/>
          </a:prstGeom>
          <a:noFill/>
          <a:ln w="508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stealth"/>
          </a:ln>
          <a:effectLst/>
        </p:spPr>
      </p:cxnSp>
      <p:cxnSp>
        <p:nvCxnSpPr>
          <p:cNvPr id="36" name="꺾인 연결선 35"/>
          <p:cNvCxnSpPr>
            <a:endCxn id="28" idx="1"/>
          </p:cNvCxnSpPr>
          <p:nvPr/>
        </p:nvCxnSpPr>
        <p:spPr>
          <a:xfrm rot="5400000" flipH="1" flipV="1">
            <a:off x="7066447" y="4089829"/>
            <a:ext cx="1013204" cy="477047"/>
          </a:xfrm>
          <a:prstGeom prst="bentConnector2">
            <a:avLst/>
          </a:prstGeom>
          <a:noFill/>
          <a:ln w="508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stealth"/>
          </a:ln>
          <a:effectLst/>
        </p:spPr>
      </p:cxnSp>
      <p:cxnSp>
        <p:nvCxnSpPr>
          <p:cNvPr id="37" name="꺾인 연결선 36"/>
          <p:cNvCxnSpPr>
            <a:endCxn id="30" idx="1"/>
          </p:cNvCxnSpPr>
          <p:nvPr/>
        </p:nvCxnSpPr>
        <p:spPr>
          <a:xfrm rot="5400000" flipH="1" flipV="1">
            <a:off x="7000223" y="3140873"/>
            <a:ext cx="1044932" cy="376323"/>
          </a:xfrm>
          <a:prstGeom prst="bentConnector2">
            <a:avLst/>
          </a:prstGeom>
          <a:noFill/>
          <a:ln w="508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stealth"/>
          </a:ln>
          <a:effectLst/>
        </p:spPr>
      </p:cxnSp>
      <p:cxnSp>
        <p:nvCxnSpPr>
          <p:cNvPr id="38" name="직선 화살표 연결선 37"/>
          <p:cNvCxnSpPr/>
          <p:nvPr/>
        </p:nvCxnSpPr>
        <p:spPr>
          <a:xfrm rot="10800000" flipH="1">
            <a:off x="8424463" y="2806567"/>
            <a:ext cx="136093" cy="0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stealth"/>
          </a:ln>
          <a:effectLst/>
        </p:spPr>
      </p:cxnSp>
      <p:cxnSp>
        <p:nvCxnSpPr>
          <p:cNvPr id="39" name="직선 연결선 38"/>
          <p:cNvCxnSpPr/>
          <p:nvPr/>
        </p:nvCxnSpPr>
        <p:spPr>
          <a:xfrm>
            <a:off x="8424460" y="2780914"/>
            <a:ext cx="0" cy="512395"/>
          </a:xfrm>
          <a:prstGeom prst="line">
            <a:avLst/>
          </a:prstGeom>
          <a:noFill/>
          <a:ln w="508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cxnSp>
        <p:nvCxnSpPr>
          <p:cNvPr id="40" name="직선 연결선 39"/>
          <p:cNvCxnSpPr/>
          <p:nvPr/>
        </p:nvCxnSpPr>
        <p:spPr>
          <a:xfrm flipH="1">
            <a:off x="7334526" y="3278355"/>
            <a:ext cx="1089935" cy="0"/>
          </a:xfrm>
          <a:prstGeom prst="line">
            <a:avLst/>
          </a:prstGeom>
          <a:noFill/>
          <a:ln w="508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sp>
        <p:nvSpPr>
          <p:cNvPr id="41" name="오른쪽 화살표 40"/>
          <p:cNvSpPr/>
          <p:nvPr/>
        </p:nvSpPr>
        <p:spPr>
          <a:xfrm rot="5400000">
            <a:off x="7805303" y="3143646"/>
            <a:ext cx="405156" cy="269421"/>
          </a:xfrm>
          <a:prstGeom prst="rightArrow">
            <a:avLst/>
          </a:prstGeom>
          <a:gradFill rotWithShape="1">
            <a:gsLst>
              <a:gs pos="0">
                <a:srgbClr val="4E8542">
                  <a:shade val="45000"/>
                  <a:satMod val="155000"/>
                </a:srgbClr>
              </a:gs>
              <a:gs pos="60000">
                <a:srgbClr val="4E8542">
                  <a:shade val="95000"/>
                  <a:satMod val="150000"/>
                </a:srgbClr>
              </a:gs>
              <a:gs pos="100000">
                <a:srgbClr val="4E8542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2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95071" y="1696851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CPU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15867" y="2015759"/>
            <a:ext cx="1048685" cy="276999"/>
          </a:xfrm>
          <a:prstGeom prst="rect">
            <a:avLst/>
          </a:prstGeom>
          <a:solidFill>
            <a:srgbClr val="1B587C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kern="0" dirty="0">
                <a:solidFill>
                  <a:prstClr val="black"/>
                </a:solidFill>
                <a:latin typeface="Verdana"/>
              </a:rPr>
              <a:t>ADD R2,R1</a:t>
            </a:r>
            <a:endParaRPr kumimoji="0" lang="ko-KR" altLang="en-US" sz="1200" kern="0" dirty="0">
              <a:solidFill>
                <a:prstClr val="black"/>
              </a:solidFill>
              <a:latin typeface="Verdana"/>
            </a:endParaRPr>
          </a:p>
        </p:txBody>
      </p:sp>
      <p:cxnSp>
        <p:nvCxnSpPr>
          <p:cNvPr id="44" name="직선 연결선 43"/>
          <p:cNvCxnSpPr/>
          <p:nvPr/>
        </p:nvCxnSpPr>
        <p:spPr>
          <a:xfrm flipH="1">
            <a:off x="8692176" y="4410433"/>
            <a:ext cx="586654" cy="0"/>
          </a:xfrm>
          <a:prstGeom prst="line">
            <a:avLst/>
          </a:prstGeom>
          <a:noFill/>
          <a:ln w="152400" cap="flat" cmpd="sng" algn="ctr">
            <a:solidFill>
              <a:srgbClr val="604878">
                <a:lumMod val="40000"/>
                <a:lumOff val="60000"/>
              </a:srgbClr>
            </a:solidFill>
            <a:prstDash val="solid"/>
          </a:ln>
          <a:effectLst/>
        </p:spPr>
      </p:cxnSp>
      <p:cxnSp>
        <p:nvCxnSpPr>
          <p:cNvPr id="45" name="직선 연결선 44"/>
          <p:cNvCxnSpPr/>
          <p:nvPr/>
        </p:nvCxnSpPr>
        <p:spPr>
          <a:xfrm>
            <a:off x="8722875" y="4144001"/>
            <a:ext cx="0" cy="324036"/>
          </a:xfrm>
          <a:prstGeom prst="line">
            <a:avLst/>
          </a:prstGeom>
          <a:noFill/>
          <a:ln w="152400" cap="flat" cmpd="sng" algn="ctr">
            <a:solidFill>
              <a:srgbClr val="604878">
                <a:lumMod val="40000"/>
                <a:lumOff val="60000"/>
              </a:srgbClr>
            </a:solidFill>
            <a:prstDash val="solid"/>
          </a:ln>
          <a:effectLst/>
        </p:spPr>
      </p:cxnSp>
      <p:cxnSp>
        <p:nvCxnSpPr>
          <p:cNvPr id="46" name="직선 연결선 45"/>
          <p:cNvCxnSpPr/>
          <p:nvPr/>
        </p:nvCxnSpPr>
        <p:spPr>
          <a:xfrm flipH="1">
            <a:off x="8799264" y="2193867"/>
            <a:ext cx="587579" cy="0"/>
          </a:xfrm>
          <a:prstGeom prst="line">
            <a:avLst/>
          </a:prstGeom>
          <a:noFill/>
          <a:ln w="152400" cap="flat" cmpd="sng" algn="ctr">
            <a:solidFill>
              <a:srgbClr val="604878">
                <a:lumMod val="40000"/>
                <a:lumOff val="60000"/>
              </a:srgbClr>
            </a:solidFill>
            <a:prstDash val="solid"/>
          </a:ln>
          <a:effectLst/>
        </p:spPr>
      </p:cxnSp>
      <p:cxnSp>
        <p:nvCxnSpPr>
          <p:cNvPr id="47" name="직선 화살표 연결선 46"/>
          <p:cNvCxnSpPr/>
          <p:nvPr/>
        </p:nvCxnSpPr>
        <p:spPr>
          <a:xfrm>
            <a:off x="8857586" y="2193869"/>
            <a:ext cx="0" cy="384598"/>
          </a:xfrm>
          <a:prstGeom prst="straightConnector1">
            <a:avLst/>
          </a:prstGeom>
          <a:noFill/>
          <a:ln w="152400" cap="flat" cmpd="sng" algn="ctr">
            <a:solidFill>
              <a:srgbClr val="604878">
                <a:lumMod val="40000"/>
                <a:lumOff val="60000"/>
              </a:srgbClr>
            </a:solidFill>
            <a:prstDash val="solid"/>
            <a:tailEnd type="triangle" w="sm" len="sm"/>
          </a:ln>
          <a:effectLst/>
        </p:spPr>
      </p:cxnSp>
      <p:cxnSp>
        <p:nvCxnSpPr>
          <p:cNvPr id="48" name="직선 연결선 47"/>
          <p:cNvCxnSpPr/>
          <p:nvPr/>
        </p:nvCxnSpPr>
        <p:spPr>
          <a:xfrm>
            <a:off x="9332834" y="2156765"/>
            <a:ext cx="0" cy="2310386"/>
          </a:xfrm>
          <a:prstGeom prst="line">
            <a:avLst/>
          </a:prstGeom>
          <a:noFill/>
          <a:ln w="152400" cap="flat" cmpd="sng" algn="ctr">
            <a:solidFill>
              <a:srgbClr val="604878">
                <a:lumMod val="40000"/>
                <a:lumOff val="60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25553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1E2DD4-9B29-4DD7-A660-91F90A4E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ECG: Electrocardiography</a:t>
            </a:r>
            <a:endParaRPr lang="ko-KR" altLang="en-US" sz="3200" dirty="0"/>
          </a:p>
        </p:txBody>
      </p:sp>
      <p:pic>
        <p:nvPicPr>
          <p:cNvPr id="3" name="Picture 3" descr="C:\Documents and Settings\Joseph.MINERVA\My Documents\My Pictures\Medical Equipment\ECG Electrocardiogram.gif">
            <a:extLst>
              <a:ext uri="{FF2B5EF4-FFF2-40B4-BE49-F238E27FC236}">
                <a16:creationId xmlns:a16="http://schemas.microsoft.com/office/drawing/2014/main" id="{E5106304-D2AB-4966-88DE-36FC42534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20" y="1486324"/>
            <a:ext cx="7556748" cy="501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Joseph.MINERVA\My Documents\My Pictures\Medical Equipment\ECG.jpg">
            <a:extLst>
              <a:ext uri="{FF2B5EF4-FFF2-40B4-BE49-F238E27FC236}">
                <a16:creationId xmlns:a16="http://schemas.microsoft.com/office/drawing/2014/main" id="{B48ABC00-AD84-45FA-A5BB-B987E3D30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980729"/>
            <a:ext cx="189021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) TOP view and (b) BOTTOM view of the PCB for the Telecare-ECG... |  Download Scientific Diagram">
            <a:extLst>
              <a:ext uri="{FF2B5EF4-FFF2-40B4-BE49-F238E27FC236}">
                <a16:creationId xmlns:a16="http://schemas.microsoft.com/office/drawing/2014/main" id="{4BCCC86E-4665-497F-94C8-48BFCDAD3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478" y="1052736"/>
            <a:ext cx="323313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686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Overview of 8-bit </a:t>
            </a:r>
            <a:r>
              <a:rPr lang="en-US" altLang="ko-KR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AVR</a:t>
            </a:r>
            <a:r>
              <a:rPr lang="en-US" altLang="ko-K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Microcontroller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9496" y="1268761"/>
            <a:ext cx="4032739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3429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50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RISC architecture with CISC instruction set</a:t>
            </a:r>
          </a:p>
          <a:p>
            <a:pPr marL="600075" lvl="1" indent="-257175" defTabSz="342900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ko-KR" sz="135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Powerful instruction set for </a:t>
            </a:r>
            <a:r>
              <a:rPr kumimoji="0" lang="en-US" altLang="ko-KR" sz="1350" dirty="0">
                <a:solidFill>
                  <a:srgbClr val="FF0000"/>
                </a:solidFill>
                <a:latin typeface="Calibri" panose="020F0502020204030204"/>
                <a:ea typeface="맑은 고딕" panose="020B0503020000020004" pitchFamily="50" charset="-127"/>
              </a:rPr>
              <a:t>C</a:t>
            </a:r>
            <a:r>
              <a:rPr kumimoji="0" lang="en-US" altLang="ko-KR" sz="135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 and </a:t>
            </a:r>
            <a:r>
              <a:rPr kumimoji="0" lang="en-US" altLang="ko-KR" sz="1350" dirty="0">
                <a:solidFill>
                  <a:srgbClr val="FF0000"/>
                </a:solidFill>
                <a:latin typeface="Calibri" panose="020F0502020204030204"/>
                <a:ea typeface="맑은 고딕" panose="020B0503020000020004" pitchFamily="50" charset="-127"/>
              </a:rPr>
              <a:t>Assembly</a:t>
            </a:r>
          </a:p>
          <a:p>
            <a:pPr marL="257175" indent="-257175" defTabSz="3429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50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Scalable</a:t>
            </a:r>
          </a:p>
          <a:p>
            <a:pPr marL="600075" lvl="1" indent="-257175" defTabSz="342900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ko-KR" sz="135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Same powerful AVR core in all devices</a:t>
            </a:r>
          </a:p>
          <a:p>
            <a:pPr marL="257175" indent="-257175" defTabSz="3429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50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Single cycle execution</a:t>
            </a:r>
          </a:p>
          <a:p>
            <a:pPr marL="557213" lvl="1" indent="-214313" defTabSz="342900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ko-KR" sz="135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One instruction per external clock</a:t>
            </a:r>
          </a:p>
          <a:p>
            <a:pPr marL="557213" lvl="1" indent="-214313" defTabSz="342900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ko-KR" sz="135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Low power consumption</a:t>
            </a:r>
          </a:p>
          <a:p>
            <a:pPr marL="257175" indent="-257175" defTabSz="3429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50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32 working Registers</a:t>
            </a:r>
          </a:p>
          <a:p>
            <a:pPr marL="600075" lvl="1" indent="-257175" defTabSz="342900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ko-KR" sz="135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All directly connected to ALU!</a:t>
            </a:r>
          </a:p>
          <a:p>
            <a:pPr marL="257175" indent="-257175" defTabSz="3429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50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Very efficient core</a:t>
            </a:r>
          </a:p>
          <a:p>
            <a:pPr marL="600075" lvl="1" indent="-257175" defTabSz="342900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ko-KR" sz="135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20 MIPS @ 20MHz</a:t>
            </a:r>
          </a:p>
          <a:p>
            <a:pPr marL="257175" indent="-257175" defTabSz="3429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50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High System Level Integration</a:t>
            </a:r>
          </a:p>
          <a:p>
            <a:pPr marL="600075" lvl="1" indent="-257175" defTabSz="342900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ko-KR" sz="135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Lowest total system cost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559" y="1268760"/>
            <a:ext cx="4426169" cy="370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91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8BC22D0-AFB4-4783-8D46-0E92826B8150}"/>
              </a:ext>
            </a:extLst>
          </p:cNvPr>
          <p:cNvSpPr txBox="1">
            <a:spLocks/>
          </p:cNvSpPr>
          <p:nvPr/>
        </p:nvSpPr>
        <p:spPr bwMode="auto">
          <a:xfrm>
            <a:off x="609600" y="136526"/>
            <a:ext cx="10972800" cy="5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buNone/>
            </a:pPr>
            <a:r>
              <a:rPr lang="en-US" altLang="ko-KR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 to 8-bit </a:t>
            </a:r>
            <a:r>
              <a:rPr lang="en-US" altLang="ko-KR" sz="3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AVR</a:t>
            </a:r>
            <a:r>
              <a:rPr lang="en-US" altLang="ko-KR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Microcontroller</a:t>
            </a:r>
            <a:endParaRPr lang="ko-KR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Microchip Tech|Microchip Tech ATMEGA328PB-AU|MICROCHIP|LCSC">
            <a:extLst>
              <a:ext uri="{FF2B5EF4-FFF2-40B4-BE49-F238E27FC236}">
                <a16:creationId xmlns:a16="http://schemas.microsoft.com/office/drawing/2014/main" id="{2690E4F8-1459-4A77-ACF0-E72F93939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68" y="1435275"/>
            <a:ext cx="3521645" cy="350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Tmega328PB - 8-bit Microcontrollers">
            <a:extLst>
              <a:ext uri="{FF2B5EF4-FFF2-40B4-BE49-F238E27FC236}">
                <a16:creationId xmlns:a16="http://schemas.microsoft.com/office/drawing/2014/main" id="{CD56FF42-C37C-4D2B-9479-A8171882B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529783"/>
            <a:ext cx="398204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419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ATmega328PB Features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1424" y="1052736"/>
            <a:ext cx="9643721" cy="51845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ko-KR" sz="2000" dirty="0">
                <a:latin typeface="Calibri" panose="020F0502020204030204" pitchFamily="34" charset="0"/>
              </a:rPr>
              <a:t>Memories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ko-KR" sz="1800" dirty="0">
                <a:solidFill>
                  <a:srgbClr val="0000FF"/>
                </a:solidFill>
                <a:latin typeface="Calibri" panose="020F0502020204030204" pitchFamily="34" charset="0"/>
              </a:rPr>
              <a:t>32 </a:t>
            </a:r>
            <a:r>
              <a:rPr lang="en-US" altLang="ko-KR" sz="1800" dirty="0" err="1">
                <a:solidFill>
                  <a:srgbClr val="0000FF"/>
                </a:solidFill>
                <a:latin typeface="Calibri" panose="020F0502020204030204" pitchFamily="34" charset="0"/>
              </a:rPr>
              <a:t>kBytes</a:t>
            </a:r>
            <a:r>
              <a:rPr lang="en-US" altLang="ko-KR" sz="18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ko-KR" sz="1800" dirty="0">
                <a:latin typeface="Calibri" panose="020F0502020204030204" pitchFamily="34" charset="0"/>
              </a:rPr>
              <a:t>of In-System Self-Programmable Flash program memory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ko-KR" sz="1800" dirty="0">
                <a:latin typeface="Calibri" panose="020F0502020204030204" pitchFamily="34" charset="0"/>
              </a:rPr>
              <a:t>1 </a:t>
            </a:r>
            <a:r>
              <a:rPr lang="en-US" altLang="ko-KR" sz="1800" dirty="0" err="1">
                <a:latin typeface="Calibri" panose="020F0502020204030204" pitchFamily="34" charset="0"/>
              </a:rPr>
              <a:t>kBytes</a:t>
            </a:r>
            <a:r>
              <a:rPr lang="en-US" altLang="ko-KR" sz="1800" dirty="0">
                <a:latin typeface="Calibri" panose="020F0502020204030204" pitchFamily="34" charset="0"/>
              </a:rPr>
              <a:t> EEPROM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ko-KR" sz="1800" dirty="0">
                <a:solidFill>
                  <a:srgbClr val="0000FF"/>
                </a:solidFill>
                <a:latin typeface="Calibri" panose="020F0502020204030204" pitchFamily="34" charset="0"/>
              </a:rPr>
              <a:t>2 </a:t>
            </a:r>
            <a:r>
              <a:rPr lang="en-US" altLang="ko-KR" sz="1800" dirty="0" err="1">
                <a:solidFill>
                  <a:srgbClr val="0000FF"/>
                </a:solidFill>
                <a:latin typeface="Calibri" panose="020F0502020204030204" pitchFamily="34" charset="0"/>
              </a:rPr>
              <a:t>kBytes</a:t>
            </a:r>
            <a:r>
              <a:rPr lang="en-US" altLang="ko-KR" sz="1800" dirty="0">
                <a:latin typeface="Calibri" panose="020F0502020204030204" pitchFamily="34" charset="0"/>
              </a:rPr>
              <a:t> Internal SRAM</a:t>
            </a:r>
            <a:endParaRPr lang="en-US" altLang="ko-KR" sz="1800" dirty="0">
              <a:solidFill>
                <a:prstClr val="black"/>
              </a:solidFill>
              <a:latin typeface="Calibri" panose="020F0502020204030204" pitchFamily="34" charset="0"/>
              <a:ea typeface="굴림" panose="020B0600000101010101" pitchFamily="50" charset="-127"/>
            </a:endParaRPr>
          </a:p>
          <a:p>
            <a:pPr marL="214313" indent="-214313">
              <a:lnSpc>
                <a:spcPct val="110000"/>
              </a:lnSpc>
              <a:spcBef>
                <a:spcPts val="0"/>
              </a:spcBef>
            </a:pPr>
            <a:r>
              <a:rPr lang="en-US" altLang="ko-KR" sz="2000" dirty="0">
                <a:latin typeface="Calibri" panose="020F0502020204030204" pitchFamily="34" charset="0"/>
              </a:rPr>
              <a:t>Peripherals</a:t>
            </a:r>
          </a:p>
          <a:p>
            <a:pPr marL="557213" lvl="1" indent="-214313">
              <a:lnSpc>
                <a:spcPct val="110000"/>
              </a:lnSpc>
              <a:spcBef>
                <a:spcPts val="0"/>
              </a:spcBef>
            </a:pPr>
            <a:r>
              <a:rPr lang="en-US" altLang="ko-KR" sz="1800" dirty="0">
                <a:latin typeface="Calibri" panose="020F0502020204030204" pitchFamily="34" charset="0"/>
              </a:rPr>
              <a:t>Timer/Counters</a:t>
            </a:r>
          </a:p>
          <a:p>
            <a:pPr marL="557213" lvl="1" indent="-214313">
              <a:lnSpc>
                <a:spcPct val="110000"/>
              </a:lnSpc>
              <a:spcBef>
                <a:spcPts val="0"/>
              </a:spcBef>
            </a:pPr>
            <a:r>
              <a:rPr lang="en-US" altLang="ko-KR" sz="1800" dirty="0">
                <a:latin typeface="Calibri" panose="020F0502020204030204" pitchFamily="34" charset="0"/>
              </a:rPr>
              <a:t>10-bit ADC</a:t>
            </a:r>
          </a:p>
          <a:p>
            <a:pPr marL="557213" lvl="1" indent="-214313">
              <a:lnSpc>
                <a:spcPct val="110000"/>
              </a:lnSpc>
              <a:spcBef>
                <a:spcPts val="0"/>
              </a:spcBef>
            </a:pPr>
            <a:r>
              <a:rPr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USART</a:t>
            </a:r>
          </a:p>
          <a:p>
            <a:pPr marL="557213" lvl="1" indent="-214313">
              <a:lnSpc>
                <a:spcPct val="110000"/>
              </a:lnSpc>
              <a:spcBef>
                <a:spcPts val="0"/>
              </a:spcBef>
            </a:pPr>
            <a:r>
              <a:rPr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SPI</a:t>
            </a:r>
          </a:p>
          <a:p>
            <a:pPr marL="557213" lvl="1" indent="-214313">
              <a:lnSpc>
                <a:spcPct val="110000"/>
              </a:lnSpc>
              <a:spcBef>
                <a:spcPts val="0"/>
              </a:spcBef>
            </a:pPr>
            <a:r>
              <a:rPr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TWI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Operating Voltage: 1.8 - 5.5V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Speed Grade:</a:t>
            </a:r>
          </a:p>
          <a:p>
            <a:pPr lvl="1"/>
            <a:r>
              <a:rPr lang="en-US" altLang="ko-KR" sz="1900" dirty="0">
                <a:latin typeface="Calibri" panose="020F0502020204030204" pitchFamily="34" charset="0"/>
              </a:rPr>
              <a:t>0 - 4MHz @ 1.8 - 5.5V</a:t>
            </a:r>
          </a:p>
          <a:p>
            <a:pPr lvl="1"/>
            <a:r>
              <a:rPr lang="en-US" altLang="ko-KR" sz="1900" dirty="0">
                <a:latin typeface="Calibri" panose="020F0502020204030204" pitchFamily="34" charset="0"/>
              </a:rPr>
              <a:t>0 - 10MHz @ 2.7 - 5.5.V</a:t>
            </a:r>
          </a:p>
          <a:p>
            <a:pPr lvl="1"/>
            <a:r>
              <a:rPr lang="en-US" altLang="ko-KR" sz="1900" dirty="0">
                <a:latin typeface="Calibri" panose="020F0502020204030204" pitchFamily="34" charset="0"/>
              </a:rPr>
              <a:t>0 - 20MHz @ 4.5 - 5.5V</a:t>
            </a:r>
            <a:endParaRPr lang="ko-KR" altLang="en-US" sz="1900" dirty="0">
              <a:solidFill>
                <a:prstClr val="black"/>
              </a:solidFill>
              <a:latin typeface="Calibri" panose="020F0502020204030204" pitchFamily="34" charset="0"/>
              <a:ea typeface="굴림" panose="020B0600000101010101" pitchFamily="50" charset="-127"/>
            </a:endParaRPr>
          </a:p>
        </p:txBody>
      </p:sp>
      <p:pic>
        <p:nvPicPr>
          <p:cNvPr id="2050" name="Picture 2" descr="Image result for atmega328p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25" y="2086862"/>
            <a:ext cx="5269331" cy="41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794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ko-K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</a:rPr>
              <a:t>ATmega328PB Block Diagram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877573"/>
            <a:ext cx="7704856" cy="58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9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79576" y="1052736"/>
            <a:ext cx="6485008" cy="4843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Number system </a:t>
            </a:r>
          </a:p>
          <a:p>
            <a:pPr marL="557213" lvl="1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Decimal, binary, and hexadecimal numbers</a:t>
            </a:r>
          </a:p>
          <a:p>
            <a:pPr marL="214313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Computer organization</a:t>
            </a:r>
          </a:p>
          <a:p>
            <a:pPr marL="557213" lvl="1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hardware and software</a:t>
            </a:r>
          </a:p>
          <a:p>
            <a:pPr marL="214313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Hardware</a:t>
            </a:r>
          </a:p>
          <a:p>
            <a:pPr marL="557213" lvl="1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CPU, input, output, and memory</a:t>
            </a:r>
          </a:p>
          <a:p>
            <a:pPr marL="214313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Software</a:t>
            </a:r>
          </a:p>
          <a:p>
            <a:pPr marL="557213" lvl="1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Machine language, Assembly language</a:t>
            </a:r>
          </a:p>
          <a:p>
            <a:pPr marL="214313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CPU</a:t>
            </a:r>
          </a:p>
          <a:p>
            <a:pPr marL="557213" lvl="1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ALU, register file, and control unit</a:t>
            </a:r>
          </a:p>
          <a:p>
            <a:pPr marL="214313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Microprocessor</a:t>
            </a:r>
          </a:p>
          <a:p>
            <a:pPr marL="214313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Microcontroller</a:t>
            </a:r>
          </a:p>
          <a:p>
            <a:pPr marL="214313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AVR microcontroller</a:t>
            </a:r>
          </a:p>
        </p:txBody>
      </p:sp>
    </p:spTree>
    <p:extLst>
      <p:ext uri="{BB962C8B-B14F-4D97-AF65-F5344CB8AC3E}">
        <p14:creationId xmlns:p14="http://schemas.microsoft.com/office/powerpoint/2010/main" val="2286047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Joseph.MINERVA\My Documents\My Pictures\Microcontroller\question-carto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03" y="1322766"/>
            <a:ext cx="1819033" cy="38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육각형 2">
            <a:extLst>
              <a:ext uri="{FF2B5EF4-FFF2-40B4-BE49-F238E27FC236}">
                <a16:creationId xmlns:a16="http://schemas.microsoft.com/office/drawing/2014/main" id="{155E912D-EAC4-4A42-A897-42D8C038DFB7}"/>
              </a:ext>
            </a:extLst>
          </p:cNvPr>
          <p:cNvSpPr/>
          <p:nvPr/>
        </p:nvSpPr>
        <p:spPr bwMode="auto">
          <a:xfrm>
            <a:off x="11280576" y="5949280"/>
            <a:ext cx="720000" cy="720000"/>
          </a:xfrm>
          <a:prstGeom prst="hexagon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ko-KR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9912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0F6084-9698-4F1C-8967-E7DF428F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의료기기의 설계 및 개발을 위한 필수 조건</a:t>
            </a:r>
            <a:endParaRPr lang="ko-KR" alt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44554A-A562-4CC0-82E3-8D83B353D886}"/>
              </a:ext>
            </a:extLst>
          </p:cNvPr>
          <p:cNvSpPr txBox="1"/>
          <p:nvPr/>
        </p:nvSpPr>
        <p:spPr>
          <a:xfrm>
            <a:off x="2354431" y="1412776"/>
            <a:ext cx="6633547" cy="2074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 몸에 대한 이해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생체 신호에 대한 이해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전자회로에 대한 이해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solidFill>
                  <a:srgbClr val="3333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디지털 시스템 및 컴퓨터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대한 이해</a:t>
            </a:r>
          </a:p>
        </p:txBody>
      </p:sp>
    </p:spTree>
    <p:extLst>
      <p:ext uri="{BB962C8B-B14F-4D97-AF65-F5344CB8AC3E}">
        <p14:creationId xmlns:p14="http://schemas.microsoft.com/office/powerpoint/2010/main" val="36190766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F1B130-8995-40AB-9897-C0F73C01D944}"/>
              </a:ext>
            </a:extLst>
          </p:cNvPr>
          <p:cNvSpPr txBox="1"/>
          <p:nvPr/>
        </p:nvSpPr>
        <p:spPr>
          <a:xfrm>
            <a:off x="3180778" y="179929"/>
            <a:ext cx="5264583" cy="5847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dirty="0">
                <a:solidFill>
                  <a:srgbClr val="3333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컴퓨터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이해를 위한 필수 조건</a:t>
            </a:r>
            <a:r>
              <a:rPr lang="ko-KR" alt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B9DB3-7274-403D-8BF7-4A51CD66A639}"/>
              </a:ext>
            </a:extLst>
          </p:cNvPr>
          <p:cNvSpPr txBox="1"/>
          <p:nvPr/>
        </p:nvSpPr>
        <p:spPr>
          <a:xfrm>
            <a:off x="2925099" y="2492896"/>
            <a:ext cx="6341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sz="4000" dirty="0">
                <a:solidFill>
                  <a:srgbClr val="3333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디지털 시스템</a:t>
            </a:r>
            <a:r>
              <a:rPr lang="ko-KR" altLang="en-US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대한 이해</a:t>
            </a:r>
          </a:p>
        </p:txBody>
      </p:sp>
    </p:spTree>
    <p:extLst>
      <p:ext uri="{BB962C8B-B14F-4D97-AF65-F5344CB8AC3E}">
        <p14:creationId xmlns:p14="http://schemas.microsoft.com/office/powerpoint/2010/main" val="123700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05000" y="169476"/>
            <a:ext cx="84582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en-US" altLang="ko-KR" dirty="0">
                <a:solidFill>
                  <a:srgbClr val="000000"/>
                </a:solidFill>
                <a:cs typeface="Arial" panose="020B0604020202020204" pitchFamily="34" charset="0"/>
              </a:rPr>
              <a:t>What is </a:t>
            </a:r>
            <a:r>
              <a:rPr lang="en-US" altLang="ko-KR" dirty="0">
                <a:solidFill>
                  <a:srgbClr val="3333FF"/>
                </a:solidFill>
                <a:cs typeface="Arial" panose="020B0604020202020204" pitchFamily="34" charset="0"/>
              </a:rPr>
              <a:t>Binary </a:t>
            </a:r>
            <a:r>
              <a:rPr lang="en-US" altLang="ko-KR" dirty="0">
                <a:solidFill>
                  <a:srgbClr val="000000"/>
                </a:solidFill>
                <a:cs typeface="Arial" panose="020B0604020202020204" pitchFamily="34" charset="0"/>
              </a:rPr>
              <a:t>Digit?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133600" y="1278781"/>
            <a:ext cx="7696200" cy="132343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 Binary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Two values (</a:t>
            </a:r>
            <a:r>
              <a:rPr lang="en-US" altLang="ko-KR" sz="2000" dirty="0">
                <a:solidFill>
                  <a:srgbClr val="3333FF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0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1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Each digit is called  as a “</a:t>
            </a:r>
            <a:r>
              <a:rPr lang="en-US" altLang="ko-KR" sz="2000" b="1" dirty="0">
                <a:solidFill>
                  <a:srgbClr val="7030A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bit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”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057400" y="3581401"/>
            <a:ext cx="8077200" cy="224676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marL="342900" lvl="0" indent="-342900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Number representation with only two values (</a:t>
            </a:r>
            <a:r>
              <a:rPr lang="en-US" altLang="ko-KR" sz="2000" dirty="0">
                <a:solidFill>
                  <a:srgbClr val="3333FF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0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1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Can be implemented with simple electronics devices    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examples: </a:t>
            </a:r>
          </a:p>
          <a:p>
            <a:pPr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Voltage:  </a:t>
            </a:r>
            <a:r>
              <a:rPr lang="en-US" altLang="ko-KR" sz="20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HIGH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1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),   </a:t>
            </a:r>
            <a:r>
              <a:rPr lang="en-US" altLang="ko-KR" sz="20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LOW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altLang="ko-KR" sz="2000" dirty="0">
                <a:solidFill>
                  <a:srgbClr val="3333FF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0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Switch:  </a:t>
            </a:r>
            <a:r>
              <a:rPr lang="en-US" altLang="ko-KR" sz="20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ON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1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),    </a:t>
            </a:r>
            <a:r>
              <a:rPr lang="en-US" altLang="ko-KR" sz="20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OFF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altLang="ko-KR" sz="2000" dirty="0">
                <a:solidFill>
                  <a:srgbClr val="3333FF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0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828800" y="3048000"/>
            <a:ext cx="7924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en-US" altLang="ko-KR" sz="2400" dirty="0">
                <a:solidFill>
                  <a:srgbClr val="000000"/>
                </a:solidFill>
              </a:rPr>
              <a:t>Good Things in Binary Number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640"/>
            <a:ext cx="8229600" cy="506725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Systems</a:t>
            </a: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983433" y="1124743"/>
            <a:ext cx="3312367" cy="369332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 sz="1800" dirty="0">
                <a:solidFill>
                  <a:srgbClr val="000000"/>
                </a:solidFill>
              </a:rPr>
              <a:t>Decimal: 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..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983431" y="1635422"/>
            <a:ext cx="3312368" cy="36933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 sz="1800" dirty="0">
                <a:solidFill>
                  <a:srgbClr val="000000"/>
                </a:solidFill>
              </a:rPr>
              <a:t>Binary: 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800" dirty="0">
                <a:solidFill>
                  <a:srgbClr val="000000"/>
                </a:solidFill>
              </a:rPr>
              <a:t> and 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972319" y="2139478"/>
            <a:ext cx="3323481" cy="369332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 sz="1800" dirty="0">
                <a:solidFill>
                  <a:srgbClr val="000000"/>
                </a:solidFill>
              </a:rPr>
              <a:t>Hexadecimal: 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..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</a:rPr>
              <a:t>9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</a:rPr>
              <a:t>and 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</a:rPr>
              <a:t>A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..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</a:rPr>
              <a:t>F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631948"/>
              </p:ext>
            </p:extLst>
          </p:nvPr>
        </p:nvGraphicFramePr>
        <p:xfrm>
          <a:off x="5159896" y="1124744"/>
          <a:ext cx="4248150" cy="5112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0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Decimal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Binary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Hexadecimal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16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17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F26157-158D-4E57-8CFF-F1982070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Patient Monitor</a:t>
            </a:r>
            <a:endParaRPr lang="ko-KR" altLang="en-US" sz="3200" dirty="0"/>
          </a:p>
        </p:txBody>
      </p:sp>
      <p:pic>
        <p:nvPicPr>
          <p:cNvPr id="3" name="Picture 4" descr="C:\Documents and Settings\Joseph.MINERVA\My Documents\My Pictures\Medical Equipment\Patient Monitoring.gif">
            <a:extLst>
              <a:ext uri="{FF2B5EF4-FFF2-40B4-BE49-F238E27FC236}">
                <a16:creationId xmlns:a16="http://schemas.microsoft.com/office/drawing/2014/main" id="{130C60E4-4785-4573-9D9C-6709E34A9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08" y="1263406"/>
            <a:ext cx="7734672" cy="54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Joseph.MINERVA\My Documents\My Pictures\Medical Equipment\patient monitor.jpg">
            <a:extLst>
              <a:ext uri="{FF2B5EF4-FFF2-40B4-BE49-F238E27FC236}">
                <a16:creationId xmlns:a16="http://schemas.microsoft.com/office/drawing/2014/main" id="{165A7C9F-5869-46F9-8F98-AA7616156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42" y="98072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084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66212"/>
            <a:ext cx="8229600" cy="504056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 Arithmetic</a:t>
            </a:r>
          </a:p>
        </p:txBody>
      </p:sp>
      <p:sp>
        <p:nvSpPr>
          <p:cNvPr id="16389" name="Text Box 17"/>
          <p:cNvSpPr txBox="1">
            <a:spLocks noChangeArrowheads="1"/>
          </p:cNvSpPr>
          <p:nvPr/>
        </p:nvSpPr>
        <p:spPr bwMode="auto">
          <a:xfrm>
            <a:off x="1930152" y="1124744"/>
            <a:ext cx="1141512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 sz="2000">
                <a:solidFill>
                  <a:srgbClr val="000000"/>
                </a:solidFill>
              </a:rPr>
              <a:t>Addition</a:t>
            </a:r>
            <a:r>
              <a:rPr lang="en-US" altLang="ko-KR" sz="2000">
                <a:solidFill>
                  <a:srgbClr val="000000"/>
                </a:solidFill>
                <a:latin typeface="굴림" pitchFamily="50" charset="-127"/>
              </a:rPr>
              <a:t> </a:t>
            </a:r>
          </a:p>
        </p:txBody>
      </p:sp>
      <p:sp>
        <p:nvSpPr>
          <p:cNvPr id="16390" name="Text Box 18"/>
          <p:cNvSpPr txBox="1">
            <a:spLocks noChangeArrowheads="1"/>
          </p:cNvSpPr>
          <p:nvPr/>
        </p:nvSpPr>
        <p:spPr bwMode="auto">
          <a:xfrm>
            <a:off x="1930153" y="3639344"/>
            <a:ext cx="1192213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 sz="2000">
                <a:solidFill>
                  <a:srgbClr val="000000"/>
                </a:solidFill>
              </a:rPr>
              <a:t>Example: 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689370"/>
              </p:ext>
            </p:extLst>
          </p:nvPr>
        </p:nvGraphicFramePr>
        <p:xfrm>
          <a:off x="3287688" y="1124744"/>
          <a:ext cx="7056784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2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+ 0 =  0</a:t>
                      </a:r>
                      <a:endParaRPr lang="ko-KR" altLang="en-US" sz="20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+ 1 =  1</a:t>
                      </a:r>
                      <a:endParaRPr lang="ko-KR" altLang="en-US" sz="20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+ 0 =  1</a:t>
                      </a:r>
                      <a:endParaRPr lang="ko-KR" altLang="en-US" sz="20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+ 1 = </a:t>
                      </a:r>
                      <a:r>
                        <a:rPr lang="en-US" altLang="ko-KR" sz="20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20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altLang="ko-KR" sz="20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carry</a:t>
                      </a:r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ko-KR" sz="20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to the next column)</a:t>
                      </a:r>
                      <a:endParaRPr lang="ko-KR" altLang="en-US" sz="20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762002"/>
              </p:ext>
            </p:extLst>
          </p:nvPr>
        </p:nvGraphicFramePr>
        <p:xfrm>
          <a:off x="3544083" y="3633976"/>
          <a:ext cx="5648263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5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5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5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6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←</a:t>
                      </a:r>
                      <a:r>
                        <a:rPr lang="en-US" altLang="ko-KR" sz="20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carries</a:t>
                      </a:r>
                      <a:endParaRPr lang="ko-KR" altLang="en-US" sz="20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r>
                        <a:rPr lang="en-US" altLang="ko-KR" sz="2000" baseline="-2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r>
                        <a:rPr lang="en-US" altLang="ko-KR" sz="2000" baseline="-2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24</a:t>
                      </a:r>
                      <a:r>
                        <a:rPr lang="en-US" altLang="ko-KR" sz="2000" baseline="-2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직선 연결선 6"/>
          <p:cNvCxnSpPr>
            <a:cxnSpLocks/>
          </p:cNvCxnSpPr>
          <p:nvPr/>
        </p:nvCxnSpPr>
        <p:spPr bwMode="auto">
          <a:xfrm>
            <a:off x="3122366" y="4829944"/>
            <a:ext cx="4129716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7D39A3B-D464-47F3-B163-415B5277E03F}"/>
              </a:ext>
            </a:extLst>
          </p:cNvPr>
          <p:cNvSpPr txBox="1"/>
          <p:nvPr/>
        </p:nvSpPr>
        <p:spPr>
          <a:xfrm>
            <a:off x="3198694" y="440749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ko-KR" sz="2400" dirty="0"/>
              <a:t>+</a:t>
            </a:r>
            <a:endParaRPr lang="ko-KR" altLang="en-US" sz="24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2DC570AC-E534-40A3-AFA5-4EAEB87410EE}"/>
              </a:ext>
            </a:extLst>
          </p:cNvPr>
          <p:cNvSpPr/>
          <p:nvPr/>
        </p:nvSpPr>
        <p:spPr bwMode="auto">
          <a:xfrm>
            <a:off x="6456040" y="3633975"/>
            <a:ext cx="360040" cy="1584955"/>
          </a:xfrm>
          <a:prstGeom prst="round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ko-KR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670612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Implement an Adder (1)</a:t>
            </a:r>
          </a:p>
        </p:txBody>
      </p:sp>
      <p:sp>
        <p:nvSpPr>
          <p:cNvPr id="32" name="Line 25">
            <a:extLst>
              <a:ext uri="{FF2B5EF4-FFF2-40B4-BE49-F238E27FC236}">
                <a16:creationId xmlns:a16="http://schemas.microsoft.com/office/drawing/2014/main" id="{1EDBCA3E-47ED-49D2-82C4-CE7D5CBB5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1" y="1809650"/>
            <a:ext cx="68421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" name="Line 29">
            <a:extLst>
              <a:ext uri="{FF2B5EF4-FFF2-40B4-BE49-F238E27FC236}">
                <a16:creationId xmlns:a16="http://schemas.microsoft.com/office/drawing/2014/main" id="{FD40BF51-7CAD-4D5F-AA0E-C98879C40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809650"/>
            <a:ext cx="0" cy="10715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" name="Line 35">
            <a:extLst>
              <a:ext uri="{FF2B5EF4-FFF2-40B4-BE49-F238E27FC236}">
                <a16:creationId xmlns:a16="http://schemas.microsoft.com/office/drawing/2014/main" id="{55492982-1194-42FB-8FA8-829B4BF5E3A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1625" y="1973009"/>
            <a:ext cx="0" cy="3603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" name="Line 115">
            <a:extLst>
              <a:ext uri="{FF2B5EF4-FFF2-40B4-BE49-F238E27FC236}">
                <a16:creationId xmlns:a16="http://schemas.microsoft.com/office/drawing/2014/main" id="{F57069C2-CA51-4068-9A04-B448AD9A9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3864" y="1809650"/>
            <a:ext cx="13684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" name="Line 116">
            <a:extLst>
              <a:ext uri="{FF2B5EF4-FFF2-40B4-BE49-F238E27FC236}">
                <a16:creationId xmlns:a16="http://schemas.microsoft.com/office/drawing/2014/main" id="{9FC37F67-E7C0-4889-B115-84B3B941D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3924300"/>
            <a:ext cx="0" cy="2349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" name="Line 117">
            <a:extLst>
              <a:ext uri="{FF2B5EF4-FFF2-40B4-BE49-F238E27FC236}">
                <a16:creationId xmlns:a16="http://schemas.microsoft.com/office/drawing/2014/main" id="{1C9DAE14-E254-4F4F-AB08-EF57B0CBE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2289" y="1809650"/>
            <a:ext cx="6508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8" name="Line 119">
            <a:extLst>
              <a:ext uri="{FF2B5EF4-FFF2-40B4-BE49-F238E27FC236}">
                <a16:creationId xmlns:a16="http://schemas.microsoft.com/office/drawing/2014/main" id="{52C86C0B-3132-47CC-BCAB-E8BB64433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2329532"/>
            <a:ext cx="42084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9" name="Line 122">
            <a:extLst>
              <a:ext uri="{FF2B5EF4-FFF2-40B4-BE49-F238E27FC236}">
                <a16:creationId xmlns:a16="http://schemas.microsoft.com/office/drawing/2014/main" id="{B86F1B3C-7DF2-4D08-8722-B4BCD7417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1625" y="2333371"/>
            <a:ext cx="0" cy="711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" name="Line 131">
            <a:extLst>
              <a:ext uri="{FF2B5EF4-FFF2-40B4-BE49-F238E27FC236}">
                <a16:creationId xmlns:a16="http://schemas.microsoft.com/office/drawing/2014/main" id="{2ABE34A4-B733-460F-890D-C75FB879F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1625" y="3924300"/>
            <a:ext cx="0" cy="2349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" name="Text Box 261">
            <a:extLst>
              <a:ext uri="{FF2B5EF4-FFF2-40B4-BE49-F238E27FC236}">
                <a16:creationId xmlns:a16="http://schemas.microsoft.com/office/drawing/2014/main" id="{05E820EC-06F7-4C2C-B710-86FEDF9D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438" y="1161579"/>
            <a:ext cx="3379787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en-US" altLang="ko-KR" sz="2000" dirty="0">
                <a:solidFill>
                  <a:srgbClr val="3333FF"/>
                </a:solidFill>
                <a:latin typeface="Arial" pitchFamily="34" charset="0"/>
              </a:rPr>
              <a:t>Truth Table </a:t>
            </a:r>
            <a:r>
              <a:rPr lang="en-US" altLang="ko-KR" sz="2000" dirty="0">
                <a:solidFill>
                  <a:srgbClr val="000000"/>
                </a:solidFill>
                <a:latin typeface="Arial" pitchFamily="34" charset="0"/>
              </a:rPr>
              <a:t>for a Half Adder</a:t>
            </a:r>
          </a:p>
        </p:txBody>
      </p:sp>
      <p:sp>
        <p:nvSpPr>
          <p:cNvPr id="42" name="Text Box 263">
            <a:extLst>
              <a:ext uri="{FF2B5EF4-FFF2-40B4-BE49-F238E27FC236}">
                <a16:creationId xmlns:a16="http://schemas.microsoft.com/office/drawing/2014/main" id="{99B38664-FD9D-4E1B-9ED2-4D03454E6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124744"/>
            <a:ext cx="18875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en-US" altLang="ko-KR" sz="18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Arial" pitchFamily="34" charset="0"/>
              </a:rPr>
              <a:t>Half Adder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7949CAF-63EA-49D3-A182-E59509173386}"/>
              </a:ext>
            </a:extLst>
          </p:cNvPr>
          <p:cNvSpPr/>
          <p:nvPr/>
        </p:nvSpPr>
        <p:spPr>
          <a:xfrm>
            <a:off x="2955639" y="2030598"/>
            <a:ext cx="1206066" cy="936104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None/>
              <a:defRPr/>
            </a:pP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Half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Adder</a:t>
            </a:r>
            <a:endParaRPr lang="ko-KR" altLang="en-US" sz="2000" dirty="0">
              <a:solidFill>
                <a:srgbClr val="000000"/>
              </a:solidFill>
              <a:latin typeface="Arial" panose="020B0604020202020204" pitchFamily="34" charset="0"/>
              <a:ea typeface="굴림"/>
              <a:cs typeface="Arial" panose="020B0604020202020204" pitchFamily="34" charset="0"/>
            </a:endParaRPr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0BC6AAA9-011F-4AC5-9BE9-D0050DFFBA16}"/>
              </a:ext>
            </a:extLst>
          </p:cNvPr>
          <p:cNvCxnSpPr/>
          <p:nvPr/>
        </p:nvCxnSpPr>
        <p:spPr>
          <a:xfrm>
            <a:off x="2444713" y="2210008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529672B-89CF-4EFB-930B-AD347CF86B70}"/>
                  </a:ext>
                </a:extLst>
              </p:cNvPr>
              <p:cNvSpPr txBox="1"/>
              <p:nvPr/>
            </p:nvSpPr>
            <p:spPr>
              <a:xfrm>
                <a:off x="2163552" y="2008225"/>
                <a:ext cx="268689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</m:oMath>
                  </m:oMathPara>
                </a14:m>
                <a:endParaRPr lang="ko-KR" alt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529672B-89CF-4EFB-930B-AD347CF86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552" y="2008225"/>
                <a:ext cx="268689" cy="400110"/>
              </a:xfrm>
              <a:prstGeom prst="rect">
                <a:avLst/>
              </a:prstGeom>
              <a:blipFill>
                <a:blip r:embed="rId2"/>
                <a:stretch>
                  <a:fillRect l="-15909" r="-113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04E8580B-D648-40DC-A017-906B30C31DC7}"/>
              </a:ext>
            </a:extLst>
          </p:cNvPr>
          <p:cNvCxnSpPr/>
          <p:nvPr/>
        </p:nvCxnSpPr>
        <p:spPr>
          <a:xfrm>
            <a:off x="2444713" y="2745952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B18B77-258F-41AB-97AD-36A42FBF4918}"/>
                  </a:ext>
                </a:extLst>
              </p:cNvPr>
              <p:cNvSpPr txBox="1"/>
              <p:nvPr/>
            </p:nvSpPr>
            <p:spPr>
              <a:xfrm>
                <a:off x="2163552" y="2561866"/>
                <a:ext cx="268689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𝑌</m:t>
                      </m:r>
                    </m:oMath>
                  </m:oMathPara>
                </a14:m>
                <a:endParaRPr lang="ko-KR" alt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B18B77-258F-41AB-97AD-36A42FBF4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552" y="2561866"/>
                <a:ext cx="268689" cy="400110"/>
              </a:xfrm>
              <a:prstGeom prst="rect">
                <a:avLst/>
              </a:prstGeom>
              <a:blipFill>
                <a:blip r:embed="rId3"/>
                <a:stretch>
                  <a:fillRect l="-13636" r="-90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0946D3E1-A82E-48E8-867A-AFC354E61F75}"/>
              </a:ext>
            </a:extLst>
          </p:cNvPr>
          <p:cNvCxnSpPr/>
          <p:nvPr/>
        </p:nvCxnSpPr>
        <p:spPr>
          <a:xfrm>
            <a:off x="4161706" y="2243623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3AFD5309-E963-40D5-BC8F-A7164A8F5DDD}"/>
              </a:ext>
            </a:extLst>
          </p:cNvPr>
          <p:cNvCxnSpPr/>
          <p:nvPr/>
        </p:nvCxnSpPr>
        <p:spPr>
          <a:xfrm>
            <a:off x="4161706" y="2761921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E4F545-EB81-454E-ADCD-440E2C3EDF21}"/>
                  </a:ext>
                </a:extLst>
              </p:cNvPr>
              <p:cNvSpPr txBox="1"/>
              <p:nvPr/>
            </p:nvSpPr>
            <p:spPr>
              <a:xfrm>
                <a:off x="4714475" y="1985802"/>
                <a:ext cx="268689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ko-KR" alt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E4F545-EB81-454E-ADCD-440E2C3ED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475" y="1985802"/>
                <a:ext cx="268689" cy="400110"/>
              </a:xfrm>
              <a:prstGeom prst="rect">
                <a:avLst/>
              </a:prstGeom>
              <a:blipFill>
                <a:blip r:embed="rId4"/>
                <a:stretch>
                  <a:fillRect l="-31818" r="-90909" b="-15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E8AC844-772A-4CE4-BFEE-6DD4143F1FF5}"/>
                  </a:ext>
                </a:extLst>
              </p:cNvPr>
              <p:cNvSpPr txBox="1"/>
              <p:nvPr/>
            </p:nvSpPr>
            <p:spPr>
              <a:xfrm>
                <a:off x="4714474" y="2561866"/>
                <a:ext cx="517431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𝑆𝑢𝑚</m:t>
                      </m:r>
                    </m:oMath>
                  </m:oMathPara>
                </a14:m>
                <a:endParaRPr lang="ko-KR" alt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E8AC844-772A-4CE4-BFEE-6DD4143F1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474" y="2561866"/>
                <a:ext cx="517431" cy="400110"/>
              </a:xfrm>
              <a:prstGeom prst="rect">
                <a:avLst/>
              </a:prstGeom>
              <a:blipFill>
                <a:blip r:embed="rId5"/>
                <a:stretch>
                  <a:fillRect l="-15294" r="-141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표 51">
                <a:extLst>
                  <a:ext uri="{FF2B5EF4-FFF2-40B4-BE49-F238E27FC236}">
                    <a16:creationId xmlns:a16="http://schemas.microsoft.com/office/drawing/2014/main" id="{9010506A-741F-4D52-8CEC-79F1C1CEEB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201745"/>
                  </p:ext>
                </p:extLst>
              </p:nvPr>
            </p:nvGraphicFramePr>
            <p:xfrm>
              <a:off x="6282753" y="1685175"/>
              <a:ext cx="3857154" cy="185420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9285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285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𝒐𝒖𝒕</m:t>
                                    </m:r>
                                  </m:sub>
                                </m:sSub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𝑺𝒖𝒎</m:t>
                                </m:r>
                              </m:oMath>
                            </m:oMathPara>
                          </a14:m>
                          <a:endParaRPr lang="ko-KR" altLang="en-US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altLang="ko-KR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0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0      1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1      0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1      1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9FF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9FF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표 51">
                <a:extLst>
                  <a:ext uri="{FF2B5EF4-FFF2-40B4-BE49-F238E27FC236}">
                    <a16:creationId xmlns:a16="http://schemas.microsoft.com/office/drawing/2014/main" id="{9010506A-741F-4D52-8CEC-79F1C1CEEB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201745"/>
                  </p:ext>
                </p:extLst>
              </p:nvPr>
            </p:nvGraphicFramePr>
            <p:xfrm>
              <a:off x="6282753" y="1685175"/>
              <a:ext cx="3857154" cy="185420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9285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285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15" t="-1639" r="-10094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100315" t="-1639" r="-946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altLang="ko-KR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0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0      1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1      0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1      1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9FF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9FF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7F0187A-D20B-45C5-BE5F-097FE62F5B6D}"/>
                  </a:ext>
                </a:extLst>
              </p:cNvPr>
              <p:cNvSpPr txBox="1"/>
              <p:nvPr/>
            </p:nvSpPr>
            <p:spPr>
              <a:xfrm>
                <a:off x="6282753" y="4361868"/>
                <a:ext cx="1574855" cy="400110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ko-KR" altLang="en-US" sz="2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7F0187A-D20B-45C5-BE5F-097FE62F5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753" y="4361868"/>
                <a:ext cx="1574855" cy="400110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27D535-644F-4C48-A16D-AF59E229D834}"/>
                  </a:ext>
                </a:extLst>
              </p:cNvPr>
              <p:cNvSpPr txBox="1"/>
              <p:nvPr/>
            </p:nvSpPr>
            <p:spPr>
              <a:xfrm>
                <a:off x="6282754" y="3753866"/>
                <a:ext cx="3565079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𝑆𝑢𝑚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20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ko-KR" altLang="en-US" sz="2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27D535-644F-4C48-A16D-AF59E229D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754" y="3753866"/>
                <a:ext cx="3565079" cy="400110"/>
              </a:xfrm>
              <a:prstGeom prst="rect">
                <a:avLst/>
              </a:prstGeom>
              <a:blipFill>
                <a:blip r:embed="rId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그룹 6">
            <a:extLst>
              <a:ext uri="{FF2B5EF4-FFF2-40B4-BE49-F238E27FC236}">
                <a16:creationId xmlns:a16="http://schemas.microsoft.com/office/drawing/2014/main" id="{4AAE8073-7016-4E30-AB97-694CF44B051B}"/>
              </a:ext>
            </a:extLst>
          </p:cNvPr>
          <p:cNvGrpSpPr/>
          <p:nvPr/>
        </p:nvGrpSpPr>
        <p:grpSpPr>
          <a:xfrm>
            <a:off x="2532095" y="3752206"/>
            <a:ext cx="1800194" cy="1296144"/>
            <a:chOff x="335367" y="4005064"/>
            <a:chExt cx="1800194" cy="129614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6713490-D63F-4B22-9E6A-8DF758AE9C88}"/>
                </a:ext>
              </a:extLst>
            </p:cNvPr>
            <p:cNvSpPr txBox="1"/>
            <p:nvPr/>
          </p:nvSpPr>
          <p:spPr>
            <a:xfrm>
              <a:off x="1497680" y="412045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20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X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FE3A40-9656-408D-BBC2-7C6665C7F684}"/>
                </a:ext>
              </a:extLst>
            </p:cNvPr>
            <p:cNvSpPr txBox="1"/>
            <p:nvPr/>
          </p:nvSpPr>
          <p:spPr>
            <a:xfrm>
              <a:off x="1503290" y="4449733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20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Y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E15403-0D0D-40F2-A7C5-47491423B4AC}"/>
                </a:ext>
              </a:extLst>
            </p:cNvPr>
            <p:cNvSpPr txBox="1"/>
            <p:nvPr/>
          </p:nvSpPr>
          <p:spPr>
            <a:xfrm>
              <a:off x="770879" y="4744705"/>
              <a:ext cx="572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2000" i="1" dirty="0" err="1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ko-KR" sz="2000" i="1" baseline="-25000" dirty="0" err="1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out</a:t>
              </a:r>
              <a:endParaRPr lang="ko-KR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3E5F174-CE30-4E3C-8C1E-CC04E040133A}"/>
                </a:ext>
              </a:extLst>
            </p:cNvPr>
            <p:cNvSpPr txBox="1"/>
            <p:nvPr/>
          </p:nvSpPr>
          <p:spPr>
            <a:xfrm>
              <a:off x="1335777" y="4744705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20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Sum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307F919-C066-4E1D-B59B-E5B121775343}"/>
                </a:ext>
              </a:extLst>
            </p:cNvPr>
            <p:cNvSpPr txBox="1"/>
            <p:nvPr/>
          </p:nvSpPr>
          <p:spPr>
            <a:xfrm>
              <a:off x="493246" y="4431896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+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097FE941-07B7-4D48-AE0C-4C399AFA8C7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5184" y="4791439"/>
              <a:ext cx="14298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C3F3104-C241-43AB-8858-0C522FE8A2E0}"/>
                </a:ext>
              </a:extLst>
            </p:cNvPr>
            <p:cNvSpPr/>
            <p:nvPr/>
          </p:nvSpPr>
          <p:spPr bwMode="auto">
            <a:xfrm>
              <a:off x="335367" y="4005064"/>
              <a:ext cx="1800194" cy="1296144"/>
            </a:xfrm>
            <a:prstGeom prst="rect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ko-KR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40D4E86-52F4-4AEA-B80E-F8F642C1D73B}"/>
              </a:ext>
            </a:extLst>
          </p:cNvPr>
          <p:cNvGrpSpPr/>
          <p:nvPr/>
        </p:nvGrpSpPr>
        <p:grpSpPr>
          <a:xfrm>
            <a:off x="8587777" y="4149080"/>
            <a:ext cx="1572866" cy="576064"/>
            <a:chOff x="8587777" y="4211233"/>
            <a:chExt cx="1572866" cy="57606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ADA74EE-4539-42D3-9275-9A67DBD810BE}"/>
                </a:ext>
              </a:extLst>
            </p:cNvPr>
            <p:cNvSpPr txBox="1"/>
            <p:nvPr/>
          </p:nvSpPr>
          <p:spPr>
            <a:xfrm>
              <a:off x="8587777" y="4387187"/>
              <a:ext cx="1572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2000" i="1" dirty="0">
                  <a:solidFill>
                    <a:srgbClr val="3333FF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Exclusive OR</a:t>
              </a:r>
              <a:endParaRPr lang="ko-KR" altLang="en-US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직선 화살표 연결선 9">
              <a:extLst>
                <a:ext uri="{FF2B5EF4-FFF2-40B4-BE49-F238E27FC236}">
                  <a16:creationId xmlns:a16="http://schemas.microsoft.com/office/drawing/2014/main" id="{CEE1A8A8-2205-41E9-8E95-589D121CF668}"/>
                </a:ext>
              </a:extLst>
            </p:cNvPr>
            <p:cNvCxnSpPr/>
            <p:nvPr/>
          </p:nvCxnSpPr>
          <p:spPr bwMode="auto">
            <a:xfrm flipV="1">
              <a:off x="9368555" y="4211233"/>
              <a:ext cx="0" cy="306747"/>
            </a:xfrm>
            <a:prstGeom prst="straightConnector1">
              <a:avLst/>
            </a:prstGeom>
            <a:noFill/>
            <a:ln w="127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602EE8B-B2F6-4D67-8DC7-856FD0622FEF}"/>
              </a:ext>
            </a:extLst>
          </p:cNvPr>
          <p:cNvSpPr txBox="1"/>
          <p:nvPr/>
        </p:nvSpPr>
        <p:spPr>
          <a:xfrm>
            <a:off x="7104112" y="4898995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ko-KR" sz="2000" i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AND</a:t>
            </a:r>
            <a:endParaRPr lang="ko-KR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EFD22746-A173-4BA6-97E7-AF91CC8B92E0}"/>
              </a:ext>
            </a:extLst>
          </p:cNvPr>
          <p:cNvCxnSpPr/>
          <p:nvPr/>
        </p:nvCxnSpPr>
        <p:spPr bwMode="auto">
          <a:xfrm flipV="1">
            <a:off x="7464152" y="4658883"/>
            <a:ext cx="0" cy="306747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409122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689317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Implement an Adder (2)</a:t>
            </a:r>
          </a:p>
        </p:txBody>
      </p:sp>
      <p:sp>
        <p:nvSpPr>
          <p:cNvPr id="32" name="Line 25">
            <a:extLst>
              <a:ext uri="{FF2B5EF4-FFF2-40B4-BE49-F238E27FC236}">
                <a16:creationId xmlns:a16="http://schemas.microsoft.com/office/drawing/2014/main" id="{1EDBCA3E-47ED-49D2-82C4-CE7D5CBB5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1" y="1953666"/>
            <a:ext cx="68421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" name="Line 29">
            <a:extLst>
              <a:ext uri="{FF2B5EF4-FFF2-40B4-BE49-F238E27FC236}">
                <a16:creationId xmlns:a16="http://schemas.microsoft.com/office/drawing/2014/main" id="{FD40BF51-7CAD-4D5F-AA0E-C98879C40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953666"/>
            <a:ext cx="0" cy="10715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" name="Line 115">
            <a:extLst>
              <a:ext uri="{FF2B5EF4-FFF2-40B4-BE49-F238E27FC236}">
                <a16:creationId xmlns:a16="http://schemas.microsoft.com/office/drawing/2014/main" id="{F57069C2-CA51-4068-9A04-B448AD9A9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3864" y="1953666"/>
            <a:ext cx="13684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" name="Line 116">
            <a:extLst>
              <a:ext uri="{FF2B5EF4-FFF2-40B4-BE49-F238E27FC236}">
                <a16:creationId xmlns:a16="http://schemas.microsoft.com/office/drawing/2014/main" id="{9FC37F67-E7C0-4889-B115-84B3B941D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3924300"/>
            <a:ext cx="0" cy="2349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" name="Line 117">
            <a:extLst>
              <a:ext uri="{FF2B5EF4-FFF2-40B4-BE49-F238E27FC236}">
                <a16:creationId xmlns:a16="http://schemas.microsoft.com/office/drawing/2014/main" id="{1C9DAE14-E254-4F4F-AB08-EF57B0CBE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2289" y="1953666"/>
            <a:ext cx="6508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8" name="Line 119">
            <a:extLst>
              <a:ext uri="{FF2B5EF4-FFF2-40B4-BE49-F238E27FC236}">
                <a16:creationId xmlns:a16="http://schemas.microsoft.com/office/drawing/2014/main" id="{52C86C0B-3132-47CC-BCAB-E8BB64433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2796754"/>
            <a:ext cx="42084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" name="Line 131">
            <a:extLst>
              <a:ext uri="{FF2B5EF4-FFF2-40B4-BE49-F238E27FC236}">
                <a16:creationId xmlns:a16="http://schemas.microsoft.com/office/drawing/2014/main" id="{2ABE34A4-B733-460F-890D-C75FB879F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1194" y="3344031"/>
            <a:ext cx="0" cy="2349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2" name="Text Box 263">
            <a:extLst>
              <a:ext uri="{FF2B5EF4-FFF2-40B4-BE49-F238E27FC236}">
                <a16:creationId xmlns:a16="http://schemas.microsoft.com/office/drawing/2014/main" id="{99B38664-FD9D-4E1B-9ED2-4D03454E6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68760"/>
            <a:ext cx="18875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en-US" altLang="ko-KR" sz="18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Arial" pitchFamily="34" charset="0"/>
              </a:rPr>
              <a:t>Half Adder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7949CAF-63EA-49D3-A182-E59509173386}"/>
              </a:ext>
            </a:extLst>
          </p:cNvPr>
          <p:cNvSpPr/>
          <p:nvPr/>
        </p:nvSpPr>
        <p:spPr>
          <a:xfrm>
            <a:off x="2955639" y="2174614"/>
            <a:ext cx="1206066" cy="936104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None/>
              <a:defRPr/>
            </a:pP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Half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Adder</a:t>
            </a:r>
            <a:endParaRPr lang="ko-KR" altLang="en-US" sz="2000" dirty="0">
              <a:solidFill>
                <a:srgbClr val="000000"/>
              </a:solidFill>
              <a:latin typeface="Arial" panose="020B0604020202020204" pitchFamily="34" charset="0"/>
              <a:ea typeface="굴림"/>
              <a:cs typeface="Arial" panose="020B0604020202020204" pitchFamily="34" charset="0"/>
            </a:endParaRPr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0BC6AAA9-011F-4AC5-9BE9-D0050DFFBA16}"/>
              </a:ext>
            </a:extLst>
          </p:cNvPr>
          <p:cNvCxnSpPr/>
          <p:nvPr/>
        </p:nvCxnSpPr>
        <p:spPr>
          <a:xfrm>
            <a:off x="2444713" y="2354024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529672B-89CF-4EFB-930B-AD347CF86B70}"/>
                  </a:ext>
                </a:extLst>
              </p:cNvPr>
              <p:cNvSpPr txBox="1"/>
              <p:nvPr/>
            </p:nvSpPr>
            <p:spPr>
              <a:xfrm>
                <a:off x="2163552" y="2152241"/>
                <a:ext cx="268689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</m:oMath>
                  </m:oMathPara>
                </a14:m>
                <a:endParaRPr lang="ko-KR" alt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529672B-89CF-4EFB-930B-AD347CF86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552" y="2152241"/>
                <a:ext cx="268689" cy="400110"/>
              </a:xfrm>
              <a:prstGeom prst="rect">
                <a:avLst/>
              </a:prstGeom>
              <a:blipFill>
                <a:blip r:embed="rId2"/>
                <a:stretch>
                  <a:fillRect l="-15909" r="-113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04E8580B-D648-40DC-A017-906B30C31DC7}"/>
              </a:ext>
            </a:extLst>
          </p:cNvPr>
          <p:cNvCxnSpPr/>
          <p:nvPr/>
        </p:nvCxnSpPr>
        <p:spPr>
          <a:xfrm>
            <a:off x="2444713" y="2889968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B18B77-258F-41AB-97AD-36A42FBF4918}"/>
                  </a:ext>
                </a:extLst>
              </p:cNvPr>
              <p:cNvSpPr txBox="1"/>
              <p:nvPr/>
            </p:nvSpPr>
            <p:spPr>
              <a:xfrm>
                <a:off x="2163552" y="2705882"/>
                <a:ext cx="268689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𝑌</m:t>
                      </m:r>
                    </m:oMath>
                  </m:oMathPara>
                </a14:m>
                <a:endParaRPr lang="ko-KR" alt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B18B77-258F-41AB-97AD-36A42FBF4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552" y="2705882"/>
                <a:ext cx="268689" cy="400110"/>
              </a:xfrm>
              <a:prstGeom prst="rect">
                <a:avLst/>
              </a:prstGeom>
              <a:blipFill>
                <a:blip r:embed="rId3"/>
                <a:stretch>
                  <a:fillRect l="-13636" r="-90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0946D3E1-A82E-48E8-867A-AFC354E61F75}"/>
              </a:ext>
            </a:extLst>
          </p:cNvPr>
          <p:cNvCxnSpPr/>
          <p:nvPr/>
        </p:nvCxnSpPr>
        <p:spPr>
          <a:xfrm>
            <a:off x="4161706" y="2387639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3AFD5309-E963-40D5-BC8F-A7164A8F5DDD}"/>
              </a:ext>
            </a:extLst>
          </p:cNvPr>
          <p:cNvCxnSpPr/>
          <p:nvPr/>
        </p:nvCxnSpPr>
        <p:spPr>
          <a:xfrm>
            <a:off x="4161706" y="2905937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E4F545-EB81-454E-ADCD-440E2C3EDF21}"/>
                  </a:ext>
                </a:extLst>
              </p:cNvPr>
              <p:cNvSpPr txBox="1"/>
              <p:nvPr/>
            </p:nvSpPr>
            <p:spPr>
              <a:xfrm>
                <a:off x="4714475" y="2129818"/>
                <a:ext cx="268689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ko-KR" alt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E4F545-EB81-454E-ADCD-440E2C3ED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475" y="2129818"/>
                <a:ext cx="268689" cy="400110"/>
              </a:xfrm>
              <a:prstGeom prst="rect">
                <a:avLst/>
              </a:prstGeom>
              <a:blipFill>
                <a:blip r:embed="rId4"/>
                <a:stretch>
                  <a:fillRect l="-31818" r="-90909" b="-15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E8AC844-772A-4CE4-BFEE-6DD4143F1FF5}"/>
                  </a:ext>
                </a:extLst>
              </p:cNvPr>
              <p:cNvSpPr txBox="1"/>
              <p:nvPr/>
            </p:nvSpPr>
            <p:spPr>
              <a:xfrm>
                <a:off x="4714474" y="2705882"/>
                <a:ext cx="517431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𝑆𝑢𝑚</m:t>
                      </m:r>
                    </m:oMath>
                  </m:oMathPara>
                </a14:m>
                <a:endParaRPr lang="ko-KR" alt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E8AC844-772A-4CE4-BFEE-6DD4143F1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474" y="2705882"/>
                <a:ext cx="517431" cy="400110"/>
              </a:xfrm>
              <a:prstGeom prst="rect">
                <a:avLst/>
              </a:prstGeom>
              <a:blipFill>
                <a:blip r:embed="rId5"/>
                <a:stretch>
                  <a:fillRect l="-15294" r="-141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E2C10F16-1C2E-4A5D-970F-318E6C70F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2564904"/>
            <a:ext cx="3675217" cy="2665186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D82A3A0F-9820-406D-B986-ED597A83A7E5}"/>
              </a:ext>
            </a:extLst>
          </p:cNvPr>
          <p:cNvSpPr/>
          <p:nvPr/>
        </p:nvSpPr>
        <p:spPr bwMode="auto">
          <a:xfrm>
            <a:off x="7259711" y="2632905"/>
            <a:ext cx="1162975" cy="1080000"/>
          </a:xfrm>
          <a:prstGeom prst="roundRect">
            <a:avLst/>
          </a:prstGeom>
          <a:noFill/>
          <a:ln w="19050">
            <a:solidFill>
              <a:srgbClr val="3333F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endParaRPr lang="ko-KR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EC6C8893-ACCB-465A-BFE0-BDFBE07CEB72}"/>
              </a:ext>
            </a:extLst>
          </p:cNvPr>
          <p:cNvSpPr/>
          <p:nvPr/>
        </p:nvSpPr>
        <p:spPr bwMode="auto">
          <a:xfrm>
            <a:off x="7259710" y="4084624"/>
            <a:ext cx="1162975" cy="10440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endParaRPr lang="ko-KR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CC8562BE-DB04-4EF7-A100-BB9F947D6F0F}"/>
              </a:ext>
            </a:extLst>
          </p:cNvPr>
          <p:cNvGrpSpPr/>
          <p:nvPr/>
        </p:nvGrpSpPr>
        <p:grpSpPr>
          <a:xfrm>
            <a:off x="2532095" y="3429000"/>
            <a:ext cx="1800194" cy="1296144"/>
            <a:chOff x="335367" y="4005064"/>
            <a:chExt cx="1800194" cy="129614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3D0F93C-4365-4B41-86DF-93A6E2B82A5D}"/>
                </a:ext>
              </a:extLst>
            </p:cNvPr>
            <p:cNvSpPr txBox="1"/>
            <p:nvPr/>
          </p:nvSpPr>
          <p:spPr>
            <a:xfrm>
              <a:off x="1497680" y="412045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20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X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C09FD0-9596-431F-A4B3-80861944813A}"/>
                </a:ext>
              </a:extLst>
            </p:cNvPr>
            <p:cNvSpPr txBox="1"/>
            <p:nvPr/>
          </p:nvSpPr>
          <p:spPr>
            <a:xfrm>
              <a:off x="1503290" y="4449733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20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Y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7EB75F-AA27-4901-9BAD-0CC97DBF32B5}"/>
                </a:ext>
              </a:extLst>
            </p:cNvPr>
            <p:cNvSpPr txBox="1"/>
            <p:nvPr/>
          </p:nvSpPr>
          <p:spPr>
            <a:xfrm>
              <a:off x="770879" y="4744705"/>
              <a:ext cx="572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2000" i="1" dirty="0" err="1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ko-KR" sz="2000" i="1" baseline="-25000" dirty="0" err="1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out</a:t>
              </a:r>
              <a:endParaRPr lang="ko-KR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1E491C-E91B-4463-8EEA-F70C4A0228F0}"/>
                </a:ext>
              </a:extLst>
            </p:cNvPr>
            <p:cNvSpPr txBox="1"/>
            <p:nvPr/>
          </p:nvSpPr>
          <p:spPr>
            <a:xfrm>
              <a:off x="1335777" y="4744705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20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Sum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F1E92E-114E-4871-B36E-F1321CE2402F}"/>
                </a:ext>
              </a:extLst>
            </p:cNvPr>
            <p:cNvSpPr txBox="1"/>
            <p:nvPr/>
          </p:nvSpPr>
          <p:spPr>
            <a:xfrm>
              <a:off x="493246" y="4431896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+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A839A3A9-457B-47BD-9862-6BACDE11E3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5184" y="4791439"/>
              <a:ext cx="14298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EF9F9900-5FED-46A5-8175-BFA66A2BBD39}"/>
                </a:ext>
              </a:extLst>
            </p:cNvPr>
            <p:cNvSpPr/>
            <p:nvPr/>
          </p:nvSpPr>
          <p:spPr bwMode="auto">
            <a:xfrm>
              <a:off x="335367" y="4005064"/>
              <a:ext cx="1800194" cy="1296144"/>
            </a:xfrm>
            <a:prstGeom prst="rect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ko-KR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239BD9-8CC6-41EF-8C5A-D817365F9998}"/>
                  </a:ext>
                </a:extLst>
              </p:cNvPr>
              <p:cNvSpPr txBox="1"/>
              <p:nvPr/>
            </p:nvSpPr>
            <p:spPr>
              <a:xfrm>
                <a:off x="6282753" y="1804754"/>
                <a:ext cx="1574855" cy="400110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ko-KR" altLang="en-US" sz="2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239BD9-8CC6-41EF-8C5A-D817365F9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753" y="1804754"/>
                <a:ext cx="1574855" cy="400110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1CF06E4-3383-4660-BB55-4A4E2907B54F}"/>
                  </a:ext>
                </a:extLst>
              </p:cNvPr>
              <p:cNvSpPr txBox="1"/>
              <p:nvPr/>
            </p:nvSpPr>
            <p:spPr>
              <a:xfrm>
                <a:off x="6282754" y="1196752"/>
                <a:ext cx="3565079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𝑆𝑢𝑚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20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ko-KR" altLang="en-US" sz="2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1CF06E4-3383-4660-BB55-4A4E2907B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754" y="1196752"/>
                <a:ext cx="3565079" cy="400110"/>
              </a:xfrm>
              <a:prstGeom prst="rect">
                <a:avLst/>
              </a:prstGeom>
              <a:blipFill>
                <a:blip r:embed="rId8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DD2765D2-4351-4A45-AE77-FB7D5F89F861}"/>
              </a:ext>
            </a:extLst>
          </p:cNvPr>
          <p:cNvSpPr txBox="1"/>
          <p:nvPr/>
        </p:nvSpPr>
        <p:spPr>
          <a:xfrm>
            <a:off x="7857608" y="2246991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ko-KR" sz="2000" i="1" dirty="0">
                <a:solidFill>
                  <a:srgbClr val="3333F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Exclusive OR </a:t>
            </a:r>
            <a:r>
              <a:rPr lang="en-US" altLang="ko-KR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gate</a:t>
            </a:r>
            <a:endParaRPr lang="ko-KR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3C82876-AA31-47F5-84DD-AA99BB09078A}"/>
              </a:ext>
            </a:extLst>
          </p:cNvPr>
          <p:cNvSpPr txBox="1"/>
          <p:nvPr/>
        </p:nvSpPr>
        <p:spPr>
          <a:xfrm>
            <a:off x="6888088" y="5174616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ko-KR" sz="2000" i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AND</a:t>
            </a:r>
            <a:r>
              <a:rPr lang="en-US" altLang="ko-KR" sz="2000" i="1" dirty="0">
                <a:solidFill>
                  <a:srgbClr val="3333F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gate</a:t>
            </a:r>
            <a:endParaRPr lang="ko-KR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287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031"/>
          <p:cNvSpPr txBox="1">
            <a:spLocks noChangeArrowheads="1"/>
          </p:cNvSpPr>
          <p:nvPr/>
        </p:nvSpPr>
        <p:spPr bwMode="auto">
          <a:xfrm>
            <a:off x="1919536" y="980728"/>
            <a:ext cx="8153400" cy="4339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cs typeface="Arial" panose="020B0604020202020204" pitchFamily="34" charset="0"/>
              </a:rPr>
              <a:t>Boolean Algebra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ko-KR" dirty="0">
                <a:solidFill>
                  <a:srgbClr val="000000"/>
                </a:solidFill>
                <a:cs typeface="Arial" panose="020B0604020202020204" pitchFamily="34" charset="0"/>
              </a:rPr>
              <a:t> Developed by George Boole 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ko-KR" dirty="0">
                <a:solidFill>
                  <a:srgbClr val="000000"/>
                </a:solidFill>
                <a:cs typeface="Arial" panose="020B0604020202020204" pitchFamily="34" charset="0"/>
              </a:rPr>
              <a:t> Basic mathematics for logic design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ko-KR" dirty="0">
                <a:solidFill>
                  <a:srgbClr val="000000"/>
                </a:solidFill>
                <a:cs typeface="Arial" panose="020B0604020202020204" pitchFamily="34" charset="0"/>
              </a:rPr>
              <a:t> Restrict to switching circuits </a:t>
            </a:r>
          </a:p>
          <a:p>
            <a:pPr lvl="2" eaLnBrk="1" hangingPunct="1">
              <a:spcBef>
                <a:spcPct val="50000"/>
              </a:spcBef>
              <a:buSzPct val="60000"/>
              <a:buFont typeface="Wingdings" pitchFamily="2" charset="2"/>
              <a:buChar char="ü"/>
              <a:defRPr/>
            </a:pPr>
            <a:r>
              <a:rPr lang="en-US" altLang="ko-KR" dirty="0">
                <a:solidFill>
                  <a:srgbClr val="000000"/>
                </a:solidFill>
                <a:cs typeface="Arial" panose="020B0604020202020204" pitchFamily="34" charset="0"/>
              </a:rPr>
              <a:t> Two state values: 0, 1 </a:t>
            </a:r>
          </a:p>
          <a:p>
            <a:pPr lvl="2" eaLnBrk="1" hangingPunct="1">
              <a:spcBef>
                <a:spcPct val="50000"/>
              </a:spcBef>
              <a:buSzPct val="60000"/>
              <a:buFont typeface="Wingdings" pitchFamily="2" charset="2"/>
              <a:buChar char="ü"/>
              <a:defRPr/>
            </a:pPr>
            <a:r>
              <a:rPr lang="en-US" altLang="ko-KR" dirty="0">
                <a:solidFill>
                  <a:srgbClr val="000000"/>
                </a:solidFill>
                <a:cs typeface="Arial" panose="020B0604020202020204" pitchFamily="34" charset="0"/>
              </a:rPr>
              <a:t> Switching algebra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ko-KR" sz="2400" dirty="0">
                <a:solidFill>
                  <a:srgbClr val="000000"/>
                </a:solidFill>
                <a:cs typeface="Arial" panose="020B0604020202020204" pitchFamily="34" charset="0"/>
              </a:rPr>
              <a:t> Boolean Variable : </a:t>
            </a:r>
            <a:r>
              <a:rPr lang="en-US" altLang="ko-KR" sz="2400" i="1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  <a:r>
              <a:rPr lang="en-US" altLang="ko-KR" sz="24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ko-KR" sz="2400" i="1" dirty="0">
                <a:solidFill>
                  <a:srgbClr val="000000"/>
                </a:solidFill>
                <a:cs typeface="Arial" panose="020B0604020202020204" pitchFamily="34" charset="0"/>
              </a:rPr>
              <a:t>Y</a:t>
            </a:r>
            <a:r>
              <a:rPr lang="en-US" altLang="ko-KR" sz="2400" dirty="0">
                <a:solidFill>
                  <a:srgbClr val="000000"/>
                </a:solidFill>
                <a:cs typeface="Arial" panose="020B0604020202020204" pitchFamily="34" charset="0"/>
              </a:rPr>
              <a:t>, … 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ko-KR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cs typeface="Arial" panose="020B0604020202020204" pitchFamily="34" charset="0"/>
              </a:rPr>
              <a:t>Can only have two state values: 0, 1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ko-KR" dirty="0">
                <a:solidFill>
                  <a:srgbClr val="000000"/>
                </a:solidFill>
                <a:cs typeface="Arial" panose="020B0604020202020204" pitchFamily="34" charset="0"/>
              </a:rPr>
              <a:t> Representing  True(1) or False (0)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27BDE8-BF99-4A11-8750-6EC39CF76F62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16632"/>
            <a:ext cx="8229600" cy="634082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None/>
              <a:defRPr/>
            </a:pPr>
            <a:r>
              <a:rPr kumimoji="0" lang="en-US" altLang="ko-KR" sz="3200" kern="0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Boolean Algebra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1935451" y="1412777"/>
            <a:ext cx="7872412" cy="268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>
                <a:solidFill>
                  <a:srgbClr val="000000"/>
                </a:solidFill>
              </a:rPr>
              <a:t> Basic Operations of Boolean Algebra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ko-KR">
                <a:solidFill>
                  <a:srgbClr val="000000"/>
                </a:solidFill>
              </a:rPr>
              <a:t> </a:t>
            </a:r>
            <a:r>
              <a:rPr lang="en-US" altLang="ko-KR">
                <a:solidFill>
                  <a:srgbClr val="FF0000"/>
                </a:solidFill>
              </a:rPr>
              <a:t>AND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ko-KR">
                <a:solidFill>
                  <a:srgbClr val="FF0000"/>
                </a:solidFill>
              </a:rPr>
              <a:t> OR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ko-KR">
                <a:solidFill>
                  <a:srgbClr val="FF0000"/>
                </a:solidFill>
              </a:rPr>
              <a:t> NOT</a:t>
            </a:r>
            <a:r>
              <a:rPr lang="en-US" altLang="ko-KR">
                <a:solidFill>
                  <a:srgbClr val="000000"/>
                </a:solidFill>
              </a:rPr>
              <a:t> </a:t>
            </a:r>
          </a:p>
          <a:p>
            <a:pPr lvl="2" eaLnBrk="1" hangingPunct="1">
              <a:spcBef>
                <a:spcPct val="50000"/>
              </a:spcBef>
              <a:buSzPct val="60000"/>
              <a:buFont typeface="Wingdings" pitchFamily="2" charset="2"/>
              <a:buChar char="ü"/>
              <a:defRPr/>
            </a:pPr>
            <a:r>
              <a:rPr lang="en-US" altLang="ko-KR">
                <a:solidFill>
                  <a:srgbClr val="000000"/>
                </a:solidFill>
              </a:rPr>
              <a:t> Complement</a:t>
            </a:r>
          </a:p>
          <a:p>
            <a:pPr lvl="2" eaLnBrk="1" hangingPunct="1">
              <a:spcBef>
                <a:spcPct val="50000"/>
              </a:spcBef>
              <a:buSzPct val="60000"/>
              <a:buFont typeface="Wingdings" pitchFamily="2" charset="2"/>
              <a:buChar char="ü"/>
              <a:defRPr/>
            </a:pPr>
            <a:r>
              <a:rPr lang="en-US" altLang="ko-KR">
                <a:solidFill>
                  <a:srgbClr val="000000"/>
                </a:solidFill>
              </a:rPr>
              <a:t> Inverse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0DA3361-13EB-4AC4-AAEA-9FA07591BABA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16632"/>
            <a:ext cx="8229600" cy="634082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None/>
              <a:defRPr/>
            </a:pPr>
            <a:r>
              <a:rPr kumimoji="0" lang="en-US" altLang="ko-KR" sz="3200" kern="0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Boolean Algebra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981200" y="116632"/>
            <a:ext cx="8229600" cy="62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>
              <a:buNone/>
              <a:defRPr/>
            </a:pPr>
            <a:r>
              <a:rPr kumimoji="0" lang="en-US" altLang="ko-KR" sz="3200" dirty="0">
                <a:solidFill>
                  <a:srgbClr val="000000"/>
                </a:solidFill>
              </a:rPr>
              <a:t>Basic Operations (</a:t>
            </a:r>
            <a:r>
              <a:rPr kumimoji="0" lang="en-US" altLang="ko-KR" sz="3200" dirty="0">
                <a:solidFill>
                  <a:srgbClr val="3333FF"/>
                </a:solidFill>
              </a:rPr>
              <a:t>NOT</a:t>
            </a:r>
            <a:r>
              <a:rPr kumimoji="0" lang="en-US" altLang="ko-KR" sz="32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6147" name="Picture 3" descr="roth+u02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29" y="4288689"/>
            <a:ext cx="2323851" cy="57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70383" y="1176040"/>
            <a:ext cx="1981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>
                <a:solidFill>
                  <a:srgbClr val="000000"/>
                </a:solidFill>
              </a:rPr>
              <a:t>NOT (Inverter)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70383" y="3433667"/>
            <a:ext cx="18875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>
                <a:solidFill>
                  <a:srgbClr val="000000"/>
                </a:solidFill>
              </a:rPr>
              <a:t>Gate Symbol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1829" y="1677386"/>
                <a:ext cx="2339165" cy="40011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/>
                        </a:rPr>
                        <m:t>=1   </m:t>
                      </m:r>
                      <m:r>
                        <a:rPr lang="en-US" altLang="ko-K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/>
                        </a:rPr>
                        <m:t>   </m:t>
                      </m:r>
                      <m:sSup>
                        <m:sSup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ko-KR" alt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829" y="1677386"/>
                <a:ext cx="233916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1829" y="2398234"/>
                <a:ext cx="4665957" cy="40011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/>
                      </a:rPr>
                      <m:t>=1   </m:t>
                    </m:r>
                    <m:r>
                      <m:rPr>
                        <m:nor/>
                      </m:rPr>
                      <a:rPr lang="en-US" altLang="ko-KR" sz="2000">
                        <a:solidFill>
                          <a:srgbClr val="000000"/>
                        </a:solidFill>
                        <a:latin typeface="Cambria Math"/>
                      </a:rPr>
                      <m:t>if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/>
                      </a:rPr>
                      <m:t>   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/>
                      </a:rPr>
                      <m:t>=0   </m:t>
                    </m:r>
                    <m:r>
                      <m:rPr>
                        <m:nor/>
                      </m:rPr>
                      <a:rPr lang="en-US" altLang="ko-KR" sz="2000">
                        <a:solidFill>
                          <a:srgbClr val="000000"/>
                        </a:solidFill>
                        <a:latin typeface="Cambria Math"/>
                      </a:rPr>
                      <m:t>   </m:t>
                    </m:r>
                    <m:r>
                      <a:rPr lang="en-US" altLang="ko-K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/>
                      </a:rPr>
                      <m:t>      </m:t>
                    </m:r>
                    <m:sSup>
                      <m:sSupPr>
                        <m:ctrlPr>
                          <a:rPr lang="en-US" altLang="ko-K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/>
                      </a:rPr>
                      <m:t>=0   </m:t>
                    </m:r>
                    <m:r>
                      <m:rPr>
                        <m:nor/>
                      </m:rPr>
                      <a:rPr lang="en-US" altLang="ko-KR" sz="2000">
                        <a:solidFill>
                          <a:srgbClr val="000000"/>
                        </a:solidFill>
                        <a:latin typeface="Cambria Math"/>
                      </a:rPr>
                      <m:t>if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/>
                      </a:rPr>
                      <m:t>   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sz="2000" dirty="0">
                    <a:solidFill>
                      <a:srgbClr val="000000"/>
                    </a:solidFill>
                  </a:rPr>
                  <a:t>1</a:t>
                </a:r>
                <a:endParaRPr lang="ko-KR" alt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829" y="2398234"/>
                <a:ext cx="4665957" cy="400110"/>
              </a:xfrm>
              <a:prstGeom prst="rect">
                <a:avLst/>
              </a:prstGeom>
              <a:blipFill>
                <a:blip r:embed="rId4"/>
                <a:stretch>
                  <a:fillRect t="-8824" r="-781" b="-2058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A4F404B2-3FD8-44B4-8368-6813E895F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232" y="3573016"/>
            <a:ext cx="1500942" cy="111206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1B5E4E8-DF29-47EC-909C-C360493C3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736" y="3645023"/>
            <a:ext cx="3972828" cy="2650621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81200" y="116632"/>
            <a:ext cx="8229600" cy="60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>
              <a:buNone/>
              <a:defRPr/>
            </a:pPr>
            <a:r>
              <a:rPr kumimoji="0" lang="en-US" altLang="ko-KR" sz="3200" dirty="0">
                <a:solidFill>
                  <a:srgbClr val="000000"/>
                </a:solidFill>
              </a:rPr>
              <a:t>Basic Operations (</a:t>
            </a:r>
            <a:r>
              <a:rPr kumimoji="0" lang="en-US" altLang="ko-KR" sz="3200" dirty="0">
                <a:solidFill>
                  <a:srgbClr val="3333FF"/>
                </a:solidFill>
              </a:rPr>
              <a:t>AND</a:t>
            </a:r>
            <a:r>
              <a:rPr kumimoji="0" lang="en-US" altLang="ko-KR" sz="3200" dirty="0">
                <a:solidFill>
                  <a:srgbClr val="000000"/>
                </a:solidFill>
              </a:rPr>
              <a:t>)</a:t>
            </a:r>
          </a:p>
        </p:txBody>
      </p:sp>
      <p:graphicFrame>
        <p:nvGraphicFramePr>
          <p:cNvPr id="2562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465171"/>
              </p:ext>
            </p:extLst>
          </p:nvPr>
        </p:nvGraphicFramePr>
        <p:xfrm>
          <a:off x="2863801" y="1988742"/>
          <a:ext cx="3520231" cy="2088330"/>
        </p:xfrm>
        <a:graphic>
          <a:graphicData uri="http://schemas.openxmlformats.org/drawingml/2006/table">
            <a:tbl>
              <a:tblPr/>
              <a:tblGrid>
                <a:gridCol w="1849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     B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 = A · B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1508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0      1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1      1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80" name="Text Box 22"/>
          <p:cNvSpPr txBox="1">
            <a:spLocks noChangeArrowheads="1"/>
          </p:cNvSpPr>
          <p:nvPr/>
        </p:nvSpPr>
        <p:spPr bwMode="auto">
          <a:xfrm>
            <a:off x="479376" y="1159917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>
                <a:solidFill>
                  <a:srgbClr val="000000"/>
                </a:solidFill>
              </a:rPr>
              <a:t>AND</a:t>
            </a:r>
          </a:p>
        </p:txBody>
      </p:sp>
      <p:sp>
        <p:nvSpPr>
          <p:cNvPr id="7181" name="Text Box 24"/>
          <p:cNvSpPr txBox="1">
            <a:spLocks noChangeArrowheads="1"/>
          </p:cNvSpPr>
          <p:nvPr/>
        </p:nvSpPr>
        <p:spPr bwMode="auto">
          <a:xfrm>
            <a:off x="501601" y="2030017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>
                <a:solidFill>
                  <a:srgbClr val="000000"/>
                </a:solidFill>
              </a:rPr>
              <a:t>Truth Table</a:t>
            </a:r>
          </a:p>
        </p:txBody>
      </p:sp>
      <p:sp>
        <p:nvSpPr>
          <p:cNvPr id="7182" name="Text Box 25"/>
          <p:cNvSpPr txBox="1">
            <a:spLocks noChangeArrowheads="1"/>
          </p:cNvSpPr>
          <p:nvPr/>
        </p:nvSpPr>
        <p:spPr bwMode="auto">
          <a:xfrm>
            <a:off x="519064" y="4983305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>
                <a:solidFill>
                  <a:srgbClr val="000000"/>
                </a:solidFill>
              </a:rPr>
              <a:t>Gate Symbol</a:t>
            </a:r>
          </a:p>
        </p:txBody>
      </p:sp>
      <p:pic>
        <p:nvPicPr>
          <p:cNvPr id="9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584" y="4725045"/>
            <a:ext cx="3456384" cy="91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DF3C4FC-9291-40BA-B943-07A511896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85" y="1059821"/>
            <a:ext cx="1500942" cy="111206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97C68F1A-0036-4E89-9B90-67DA89BA2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216" y="2294190"/>
            <a:ext cx="3456384" cy="2269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C9DF07-8C90-4669-BDF7-367ED0B361BA}"/>
                  </a:ext>
                </a:extLst>
              </p:cNvPr>
              <p:cNvSpPr txBox="1"/>
              <p:nvPr/>
            </p:nvSpPr>
            <p:spPr>
              <a:xfrm>
                <a:off x="2423592" y="1156682"/>
                <a:ext cx="5748690" cy="400110"/>
              </a:xfrm>
              <a:prstGeom prst="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0=0          0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1=0          1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0=0          1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1=1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C9DF07-8C90-4669-BDF7-367ED0B36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92" y="1156682"/>
                <a:ext cx="574869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981200" y="116632"/>
            <a:ext cx="8229600" cy="67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>
              <a:buNone/>
              <a:defRPr/>
            </a:pPr>
            <a:r>
              <a:rPr kumimoji="0" lang="en-US" altLang="ko-KR" sz="3200" dirty="0">
                <a:solidFill>
                  <a:srgbClr val="000000"/>
                </a:solidFill>
              </a:rPr>
              <a:t>Basic Operations (</a:t>
            </a:r>
            <a:r>
              <a:rPr kumimoji="0" lang="en-US" altLang="ko-KR" sz="3200" dirty="0">
                <a:solidFill>
                  <a:srgbClr val="3333FF"/>
                </a:solidFill>
              </a:rPr>
              <a:t>OR</a:t>
            </a:r>
            <a:r>
              <a:rPr kumimoji="0" lang="en-US" altLang="ko-KR" sz="3200" dirty="0">
                <a:solidFill>
                  <a:srgbClr val="000000"/>
                </a:solidFill>
              </a:rPr>
              <a:t>)</a:t>
            </a:r>
          </a:p>
        </p:txBody>
      </p:sp>
      <p:graphicFrame>
        <p:nvGraphicFramePr>
          <p:cNvPr id="3174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254789"/>
              </p:ext>
            </p:extLst>
          </p:nvPr>
        </p:nvGraphicFramePr>
        <p:xfrm>
          <a:off x="2684985" y="1917478"/>
          <a:ext cx="3987079" cy="2015578"/>
        </p:xfrm>
        <a:graphic>
          <a:graphicData uri="http://schemas.openxmlformats.org/drawingml/2006/table">
            <a:tbl>
              <a:tblPr/>
              <a:tblGrid>
                <a:gridCol w="1994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     B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 = A + B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4635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0      1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1      1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04" name="Text Box 21"/>
          <p:cNvSpPr txBox="1">
            <a:spLocks noChangeArrowheads="1"/>
          </p:cNvSpPr>
          <p:nvPr/>
        </p:nvSpPr>
        <p:spPr bwMode="auto">
          <a:xfrm>
            <a:off x="551384" y="1124744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8205" name="Text Box 22"/>
          <p:cNvSpPr txBox="1">
            <a:spLocks noChangeArrowheads="1"/>
          </p:cNvSpPr>
          <p:nvPr/>
        </p:nvSpPr>
        <p:spPr bwMode="auto">
          <a:xfrm>
            <a:off x="573609" y="1952403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>
                <a:solidFill>
                  <a:srgbClr val="000000"/>
                </a:solidFill>
              </a:rPr>
              <a:t>Truth Table</a:t>
            </a:r>
          </a:p>
        </p:txBody>
      </p:sp>
      <p:sp>
        <p:nvSpPr>
          <p:cNvPr id="8206" name="Text Box 23"/>
          <p:cNvSpPr txBox="1">
            <a:spLocks noChangeArrowheads="1"/>
          </p:cNvSpPr>
          <p:nvPr/>
        </p:nvSpPr>
        <p:spPr bwMode="auto">
          <a:xfrm>
            <a:off x="646634" y="4748767"/>
            <a:ext cx="172787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 dirty="0">
                <a:solidFill>
                  <a:srgbClr val="000000"/>
                </a:solidFill>
              </a:rPr>
              <a:t>Gate Symbol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60" y="4641171"/>
            <a:ext cx="3600400" cy="80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A5430F3D-D079-4CE6-8EB0-2D0DA1849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673" y="2349278"/>
            <a:ext cx="3482943" cy="225624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0487E65-DE23-4CAA-BBE6-3F46C3981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1385" y="1059821"/>
            <a:ext cx="1500942" cy="1112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E357B3-14FF-433B-8904-1F26ACB4EB14}"/>
                  </a:ext>
                </a:extLst>
              </p:cNvPr>
              <p:cNvSpPr txBox="1"/>
              <p:nvPr/>
            </p:nvSpPr>
            <p:spPr>
              <a:xfrm>
                <a:off x="2423592" y="1124744"/>
                <a:ext cx="6229590" cy="400110"/>
              </a:xfrm>
              <a:prstGeom prst="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0+0=0          0+1=1          1+0=1          1+1=1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E357B3-14FF-433B-8904-1F26ACB4E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92" y="1124744"/>
                <a:ext cx="622959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981200" y="116632"/>
            <a:ext cx="8229600" cy="61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>
              <a:buNone/>
              <a:defRPr/>
            </a:pPr>
            <a:r>
              <a:rPr kumimoji="0" lang="en-US" altLang="ko-KR" sz="3200" dirty="0">
                <a:solidFill>
                  <a:srgbClr val="000000"/>
                </a:solidFill>
              </a:rPr>
              <a:t>Hardware Architecture for Microcontroller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5098DB2-6A49-408E-B6EF-A123679D4077}"/>
              </a:ext>
            </a:extLst>
          </p:cNvPr>
          <p:cNvGrpSpPr/>
          <p:nvPr/>
        </p:nvGrpSpPr>
        <p:grpSpPr>
          <a:xfrm>
            <a:off x="1127448" y="1577106"/>
            <a:ext cx="6685813" cy="3703788"/>
            <a:chOff x="1033773" y="959808"/>
            <a:chExt cx="8914417" cy="4938384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0D8DFD40-E78A-4BEB-80BA-FE947EC16DF5}"/>
                </a:ext>
              </a:extLst>
            </p:cNvPr>
            <p:cNvSpPr/>
            <p:nvPr/>
          </p:nvSpPr>
          <p:spPr>
            <a:xfrm>
              <a:off x="3969753" y="959808"/>
              <a:ext cx="5978437" cy="4938384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00B050">
                  <a:alpha val="40000"/>
                </a:srgbClr>
              </a:glow>
              <a:softEdge rad="12700"/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56801F3-CD9F-4F5F-9485-2441E70EFB9D}"/>
                </a:ext>
              </a:extLst>
            </p:cNvPr>
            <p:cNvSpPr/>
            <p:nvPr/>
          </p:nvSpPr>
          <p:spPr>
            <a:xfrm>
              <a:off x="4358490" y="4896235"/>
              <a:ext cx="1786936" cy="678105"/>
            </a:xfrm>
            <a:prstGeom prst="rect">
              <a:avLst/>
            </a:prstGeom>
            <a:gradFill rotWithShape="1">
              <a:gsLst>
                <a:gs pos="0">
                  <a:srgbClr val="C19859">
                    <a:tint val="65000"/>
                    <a:satMod val="270000"/>
                  </a:srgbClr>
                </a:gs>
                <a:gs pos="25000">
                  <a:srgbClr val="C19859">
                    <a:tint val="60000"/>
                    <a:satMod val="300000"/>
                  </a:srgbClr>
                </a:gs>
                <a:gs pos="100000">
                  <a:srgbClr val="C198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1985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CONTROL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462F21C2-B3B1-40FA-9E8E-10505D636DD0}"/>
                </a:ext>
              </a:extLst>
            </p:cNvPr>
            <p:cNvSpPr/>
            <p:nvPr/>
          </p:nvSpPr>
          <p:spPr>
            <a:xfrm>
              <a:off x="4358498" y="3682461"/>
              <a:ext cx="1786936" cy="648072"/>
            </a:xfrm>
            <a:prstGeom prst="rect">
              <a:avLst/>
            </a:prstGeom>
            <a:gradFill rotWithShape="1">
              <a:gsLst>
                <a:gs pos="0">
                  <a:srgbClr val="9F2936">
                    <a:tint val="65000"/>
                    <a:satMod val="270000"/>
                  </a:srgbClr>
                </a:gs>
                <a:gs pos="25000">
                  <a:srgbClr val="9F2936">
                    <a:tint val="60000"/>
                    <a:satMod val="300000"/>
                  </a:srgbClr>
                </a:gs>
                <a:gs pos="100000">
                  <a:srgbClr val="9F2936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F293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INSTRUCTION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DECODER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E9CE9968-26F4-4CE6-BB47-C39F892A1606}"/>
                </a:ext>
              </a:extLst>
            </p:cNvPr>
            <p:cNvSpPr/>
            <p:nvPr/>
          </p:nvSpPr>
          <p:spPr>
            <a:xfrm>
              <a:off x="2209691" y="4911249"/>
              <a:ext cx="1440160" cy="648072"/>
            </a:xfrm>
            <a:prstGeom prst="rect">
              <a:avLst/>
            </a:prstGeom>
            <a:gradFill rotWithShape="1">
              <a:gsLst>
                <a:gs pos="0">
                  <a:srgbClr val="F07F09">
                    <a:tint val="65000"/>
                    <a:satMod val="270000"/>
                  </a:srgbClr>
                </a:gs>
                <a:gs pos="25000">
                  <a:srgbClr val="F07F09">
                    <a:tint val="60000"/>
                    <a:satMod val="300000"/>
                  </a:srgbClr>
                </a:gs>
                <a:gs pos="100000">
                  <a:srgbClr val="F07F0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07F0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CLOCK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F2478FA4-8ED6-4C56-851D-94B4086DA6AC}"/>
                </a:ext>
              </a:extLst>
            </p:cNvPr>
            <p:cNvSpPr/>
            <p:nvPr/>
          </p:nvSpPr>
          <p:spPr>
            <a:xfrm>
              <a:off x="4358490" y="2468688"/>
              <a:ext cx="1786936" cy="648072"/>
            </a:xfrm>
            <a:prstGeom prst="rect">
              <a:avLst/>
            </a:prstGeom>
            <a:gradFill rotWithShape="1">
              <a:gsLst>
                <a:gs pos="0">
                  <a:srgbClr val="604878">
                    <a:tint val="65000"/>
                    <a:satMod val="270000"/>
                  </a:srgbClr>
                </a:gs>
                <a:gs pos="25000">
                  <a:srgbClr val="604878">
                    <a:tint val="60000"/>
                    <a:satMod val="300000"/>
                  </a:srgbClr>
                </a:gs>
                <a:gs pos="100000">
                  <a:srgbClr val="604878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04878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INSTRUCTION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REGISTER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5" name="오른쪽 화살표 53">
              <a:extLst>
                <a:ext uri="{FF2B5EF4-FFF2-40B4-BE49-F238E27FC236}">
                  <a16:creationId xmlns:a16="http://schemas.microsoft.com/office/drawing/2014/main" id="{72BF5DA6-43E8-4244-926C-9BFD65035FE0}"/>
                </a:ext>
              </a:extLst>
            </p:cNvPr>
            <p:cNvSpPr/>
            <p:nvPr/>
          </p:nvSpPr>
          <p:spPr>
            <a:xfrm rot="5400000">
              <a:off x="4981854" y="4446515"/>
              <a:ext cx="540208" cy="359228"/>
            </a:xfrm>
            <a:prstGeom prst="rightArrow">
              <a:avLst/>
            </a:prstGeom>
            <a:gradFill rotWithShape="1">
              <a:gsLst>
                <a:gs pos="0">
                  <a:srgbClr val="4E8542">
                    <a:shade val="45000"/>
                    <a:satMod val="155000"/>
                  </a:srgbClr>
                </a:gs>
                <a:gs pos="60000">
                  <a:srgbClr val="4E8542">
                    <a:shade val="95000"/>
                    <a:satMod val="150000"/>
                  </a:srgbClr>
                </a:gs>
                <a:gs pos="100000">
                  <a:srgbClr val="4E8542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26" name="오른쪽 화살표 54">
              <a:extLst>
                <a:ext uri="{FF2B5EF4-FFF2-40B4-BE49-F238E27FC236}">
                  <a16:creationId xmlns:a16="http://schemas.microsoft.com/office/drawing/2014/main" id="{CDCBF4D2-2216-4085-926C-D4383185125D}"/>
                </a:ext>
              </a:extLst>
            </p:cNvPr>
            <p:cNvSpPr/>
            <p:nvPr/>
          </p:nvSpPr>
          <p:spPr>
            <a:xfrm>
              <a:off x="3649852" y="5055671"/>
              <a:ext cx="708639" cy="359228"/>
            </a:xfrm>
            <a:prstGeom prst="rightArrow">
              <a:avLst/>
            </a:prstGeom>
            <a:gradFill rotWithShape="1">
              <a:gsLst>
                <a:gs pos="0">
                  <a:srgbClr val="604878">
                    <a:shade val="45000"/>
                    <a:satMod val="155000"/>
                  </a:srgbClr>
                </a:gs>
                <a:gs pos="60000">
                  <a:srgbClr val="604878">
                    <a:shade val="95000"/>
                    <a:satMod val="150000"/>
                  </a:srgbClr>
                </a:gs>
                <a:gs pos="100000">
                  <a:srgbClr val="604878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27" name="오른쪽 화살표 63">
              <a:extLst>
                <a:ext uri="{FF2B5EF4-FFF2-40B4-BE49-F238E27FC236}">
                  <a16:creationId xmlns:a16="http://schemas.microsoft.com/office/drawing/2014/main" id="{4AEB4438-63B5-4152-BB9F-996D46289133}"/>
                </a:ext>
              </a:extLst>
            </p:cNvPr>
            <p:cNvSpPr/>
            <p:nvPr/>
          </p:nvSpPr>
          <p:spPr>
            <a:xfrm rot="5400000">
              <a:off x="4981854" y="3232743"/>
              <a:ext cx="540208" cy="359228"/>
            </a:xfrm>
            <a:prstGeom prst="right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28" name="굽은 화살표 64">
              <a:extLst>
                <a:ext uri="{FF2B5EF4-FFF2-40B4-BE49-F238E27FC236}">
                  <a16:creationId xmlns:a16="http://schemas.microsoft.com/office/drawing/2014/main" id="{623DEA19-C4A2-48A7-8F3C-57F17DF8848F}"/>
                </a:ext>
              </a:extLst>
            </p:cNvPr>
            <p:cNvSpPr/>
            <p:nvPr/>
          </p:nvSpPr>
          <p:spPr>
            <a:xfrm rot="5400000">
              <a:off x="4128381" y="1153265"/>
              <a:ext cx="742618" cy="1863764"/>
            </a:xfrm>
            <a:prstGeom prst="bent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6481ABA-1112-4560-9C9F-D70F0022AC4B}"/>
                </a:ext>
              </a:extLst>
            </p:cNvPr>
            <p:cNvSpPr/>
            <p:nvPr/>
          </p:nvSpPr>
          <p:spPr>
            <a:xfrm>
              <a:off x="7417550" y="3438163"/>
              <a:ext cx="1656184" cy="892370"/>
            </a:xfrm>
            <a:prstGeom prst="rect">
              <a:avLst/>
            </a:prstGeom>
            <a:gradFill rotWithShape="1">
              <a:gsLst>
                <a:gs pos="0">
                  <a:srgbClr val="4E8542">
                    <a:tint val="65000"/>
                    <a:satMod val="270000"/>
                  </a:srgbClr>
                </a:gs>
                <a:gs pos="25000">
                  <a:srgbClr val="4E8542">
                    <a:tint val="60000"/>
                    <a:satMod val="300000"/>
                  </a:srgbClr>
                </a:gs>
                <a:gs pos="100000">
                  <a:srgbClr val="4E8542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latin typeface="Verdana"/>
                </a:rPr>
                <a:t>ALU</a:t>
              </a:r>
              <a:endParaRPr kumimoji="0" lang="ko-KR" altLang="en-US" sz="1200" kern="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992E004A-6205-479C-89A6-34123DC81008}"/>
                </a:ext>
              </a:extLst>
            </p:cNvPr>
            <p:cNvSpPr/>
            <p:nvPr/>
          </p:nvSpPr>
          <p:spPr>
            <a:xfrm rot="10800000">
              <a:off x="7586663" y="2997793"/>
              <a:ext cx="1296144" cy="844985"/>
            </a:xfrm>
            <a:prstGeom prst="triangle">
              <a:avLst/>
            </a:prstGeom>
            <a:solidFill>
              <a:schemeClr val="bg1"/>
            </a:solidFill>
            <a:ln w="425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340AA3F-57AF-4992-A55F-D64759EE12D3}"/>
                </a:ext>
              </a:extLst>
            </p:cNvPr>
            <p:cNvSpPr/>
            <p:nvPr/>
          </p:nvSpPr>
          <p:spPr>
            <a:xfrm>
              <a:off x="7283252" y="2206735"/>
              <a:ext cx="792088" cy="648072"/>
            </a:xfrm>
            <a:prstGeom prst="rect">
              <a:avLst/>
            </a:prstGeom>
            <a:gradFill rotWithShape="1">
              <a:gsLst>
                <a:gs pos="0">
                  <a:srgbClr val="F07F09">
                    <a:tint val="65000"/>
                    <a:satMod val="270000"/>
                  </a:srgbClr>
                </a:gs>
                <a:gs pos="25000">
                  <a:srgbClr val="F07F09">
                    <a:tint val="60000"/>
                    <a:satMod val="300000"/>
                  </a:srgbClr>
                </a:gs>
                <a:gs pos="100000">
                  <a:srgbClr val="F07F0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07F0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R1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F3DE4A69-EBE4-43B9-A823-32A0D4D3F4D2}"/>
                </a:ext>
              </a:extLst>
            </p:cNvPr>
            <p:cNvSpPr/>
            <p:nvPr/>
          </p:nvSpPr>
          <p:spPr>
            <a:xfrm>
              <a:off x="8416191" y="2206735"/>
              <a:ext cx="792088" cy="648072"/>
            </a:xfrm>
            <a:prstGeom prst="rect">
              <a:avLst/>
            </a:prstGeom>
            <a:gradFill rotWithShape="1">
              <a:gsLst>
                <a:gs pos="0">
                  <a:srgbClr val="F07F09">
                    <a:tint val="65000"/>
                    <a:satMod val="270000"/>
                  </a:srgbClr>
                </a:gs>
                <a:gs pos="25000">
                  <a:srgbClr val="F07F09">
                    <a:tint val="60000"/>
                    <a:satMod val="300000"/>
                  </a:srgbClr>
                </a:gs>
                <a:gs pos="100000">
                  <a:srgbClr val="F07F0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07F0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R2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33" name="오른쪽 화살표 70">
              <a:extLst>
                <a:ext uri="{FF2B5EF4-FFF2-40B4-BE49-F238E27FC236}">
                  <a16:creationId xmlns:a16="http://schemas.microsoft.com/office/drawing/2014/main" id="{58343D8B-1360-4F8D-836D-4779CC3B0782}"/>
                </a:ext>
              </a:extLst>
            </p:cNvPr>
            <p:cNvSpPr/>
            <p:nvPr/>
          </p:nvSpPr>
          <p:spPr>
            <a:xfrm rot="5400000">
              <a:off x="8542131" y="2980208"/>
              <a:ext cx="540208" cy="359228"/>
            </a:xfrm>
            <a:prstGeom prst="rightArrow">
              <a:avLst/>
            </a:prstGeom>
            <a:gradFill rotWithShape="1">
              <a:gsLst>
                <a:gs pos="0">
                  <a:srgbClr val="4E8542">
                    <a:shade val="45000"/>
                    <a:satMod val="155000"/>
                  </a:srgbClr>
                </a:gs>
                <a:gs pos="60000">
                  <a:srgbClr val="4E8542">
                    <a:shade val="95000"/>
                    <a:satMod val="150000"/>
                  </a:srgbClr>
                </a:gs>
                <a:gs pos="100000">
                  <a:srgbClr val="4E8542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ED7E2316-D978-4C1F-A0CB-F77081BEDD20}"/>
                </a:ext>
              </a:extLst>
            </p:cNvPr>
            <p:cNvSpPr/>
            <p:nvPr/>
          </p:nvSpPr>
          <p:spPr>
            <a:xfrm>
              <a:off x="7417550" y="4911249"/>
              <a:ext cx="1656184" cy="64807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65000"/>
                    <a:satMod val="270000"/>
                  </a:sysClr>
                </a:gs>
                <a:gs pos="25000">
                  <a:sysClr val="windowText" lastClr="000000">
                    <a:tint val="60000"/>
                    <a:satMod val="300000"/>
                  </a:sysClr>
                </a:gs>
                <a:gs pos="100000">
                  <a:sysClr val="windowText" lastClr="000000">
                    <a:tint val="29000"/>
                    <a:satMod val="40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atMod val="150000"/>
                </a:sys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SREG</a:t>
              </a:r>
            </a:p>
          </p:txBody>
        </p:sp>
        <p:sp>
          <p:nvSpPr>
            <p:cNvPr id="35" name="위쪽/아래쪽 화살표 72">
              <a:extLst>
                <a:ext uri="{FF2B5EF4-FFF2-40B4-BE49-F238E27FC236}">
                  <a16:creationId xmlns:a16="http://schemas.microsoft.com/office/drawing/2014/main" id="{60824A30-82ED-4F5C-A397-82E312618F74}"/>
                </a:ext>
              </a:extLst>
            </p:cNvPr>
            <p:cNvSpPr/>
            <p:nvPr/>
          </p:nvSpPr>
          <p:spPr>
            <a:xfrm>
              <a:off x="7720295" y="4312835"/>
              <a:ext cx="360040" cy="583398"/>
            </a:xfrm>
            <a:prstGeom prst="upDown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cxnSp>
          <p:nvCxnSpPr>
            <p:cNvPr id="36" name="꺾인 연결선 73">
              <a:extLst>
                <a:ext uri="{FF2B5EF4-FFF2-40B4-BE49-F238E27FC236}">
                  <a16:creationId xmlns:a16="http://schemas.microsoft.com/office/drawing/2014/main" id="{54356432-D639-40BC-91B7-222F47C47E5F}"/>
                </a:ext>
              </a:extLst>
            </p:cNvPr>
            <p:cNvCxnSpPr>
              <a:stCxn id="21" idx="3"/>
              <a:endCxn id="34" idx="1"/>
            </p:cNvCxnSpPr>
            <p:nvPr/>
          </p:nvCxnSpPr>
          <p:spPr>
            <a:xfrm flipV="1">
              <a:off x="6145426" y="5235287"/>
              <a:ext cx="1272124" cy="1"/>
            </a:xfrm>
            <a:prstGeom prst="bentConnector3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stealth"/>
            </a:ln>
            <a:effectLst/>
          </p:spPr>
        </p:cxnSp>
        <p:cxnSp>
          <p:nvCxnSpPr>
            <p:cNvPr id="37" name="꺾인 연결선 74">
              <a:extLst>
                <a:ext uri="{FF2B5EF4-FFF2-40B4-BE49-F238E27FC236}">
                  <a16:creationId xmlns:a16="http://schemas.microsoft.com/office/drawing/2014/main" id="{E9772337-C19B-4534-B59A-B7247D6E312D}"/>
                </a:ext>
              </a:extLst>
            </p:cNvPr>
            <p:cNvCxnSpPr>
              <a:endCxn id="29" idx="1"/>
            </p:cNvCxnSpPr>
            <p:nvPr/>
          </p:nvCxnSpPr>
          <p:spPr>
            <a:xfrm rot="5400000" flipH="1" flipV="1">
              <a:off x="6424050" y="4241786"/>
              <a:ext cx="1350938" cy="636062"/>
            </a:xfrm>
            <a:prstGeom prst="bentConnector2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stealth"/>
            </a:ln>
            <a:effectLst/>
          </p:spPr>
        </p:cxnSp>
        <p:cxnSp>
          <p:nvCxnSpPr>
            <p:cNvPr id="38" name="꺾인 연결선 75">
              <a:extLst>
                <a:ext uri="{FF2B5EF4-FFF2-40B4-BE49-F238E27FC236}">
                  <a16:creationId xmlns:a16="http://schemas.microsoft.com/office/drawing/2014/main" id="{E95DD214-E2AB-4F4F-9F7C-C414DE3B8703}"/>
                </a:ext>
              </a:extLst>
            </p:cNvPr>
            <p:cNvCxnSpPr>
              <a:endCxn id="31" idx="1"/>
            </p:cNvCxnSpPr>
            <p:nvPr/>
          </p:nvCxnSpPr>
          <p:spPr>
            <a:xfrm rot="5400000" flipH="1" flipV="1">
              <a:off x="6335751" y="2976511"/>
              <a:ext cx="1393243" cy="501764"/>
            </a:xfrm>
            <a:prstGeom prst="bentConnector2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stealth"/>
            </a:ln>
            <a:effectLst/>
          </p:spPr>
        </p:cxn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8C3ED6D0-6721-49F5-B4AB-78AB046E4EFD}"/>
                </a:ext>
              </a:extLst>
            </p:cNvPr>
            <p:cNvCxnSpPr/>
            <p:nvPr/>
          </p:nvCxnSpPr>
          <p:spPr>
            <a:xfrm rot="10800000" flipH="1">
              <a:off x="8234736" y="2530771"/>
              <a:ext cx="181457" cy="0"/>
            </a:xfrm>
            <a:prstGeom prst="straightConnector1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stealth"/>
            </a:ln>
            <a:effectLst/>
          </p:spPr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5A696685-2447-4329-877D-5F1B5EAAF45D}"/>
                </a:ext>
              </a:extLst>
            </p:cNvPr>
            <p:cNvCxnSpPr/>
            <p:nvPr/>
          </p:nvCxnSpPr>
          <p:spPr>
            <a:xfrm>
              <a:off x="8234734" y="2496566"/>
              <a:ext cx="0" cy="683193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D5557364-B1AA-457C-AAB9-68BEE3CD66FB}"/>
                </a:ext>
              </a:extLst>
            </p:cNvPr>
            <p:cNvCxnSpPr/>
            <p:nvPr/>
          </p:nvCxnSpPr>
          <p:spPr>
            <a:xfrm flipH="1">
              <a:off x="6781488" y="3159822"/>
              <a:ext cx="1453246" cy="0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sp>
          <p:nvSpPr>
            <p:cNvPr id="42" name="오른쪽 화살표 79">
              <a:extLst>
                <a:ext uri="{FF2B5EF4-FFF2-40B4-BE49-F238E27FC236}">
                  <a16:creationId xmlns:a16="http://schemas.microsoft.com/office/drawing/2014/main" id="{B01958FF-C516-4F0C-830E-C85F3381E243}"/>
                </a:ext>
              </a:extLst>
            </p:cNvPr>
            <p:cNvSpPr/>
            <p:nvPr/>
          </p:nvSpPr>
          <p:spPr>
            <a:xfrm rot="5400000">
              <a:off x="7409192" y="2980208"/>
              <a:ext cx="540208" cy="359228"/>
            </a:xfrm>
            <a:prstGeom prst="rightArrow">
              <a:avLst/>
            </a:prstGeom>
            <a:gradFill rotWithShape="1">
              <a:gsLst>
                <a:gs pos="0">
                  <a:srgbClr val="4E8542">
                    <a:shade val="45000"/>
                    <a:satMod val="155000"/>
                  </a:srgbClr>
                </a:gs>
                <a:gs pos="60000">
                  <a:srgbClr val="4E8542">
                    <a:shade val="95000"/>
                    <a:satMod val="150000"/>
                  </a:srgbClr>
                </a:gs>
                <a:gs pos="100000">
                  <a:srgbClr val="4E8542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83E7E0-150A-4E4A-AD18-EB77CD7D072A}"/>
                </a:ext>
              </a:extLst>
            </p:cNvPr>
            <p:cNvSpPr txBox="1"/>
            <p:nvPr/>
          </p:nvSpPr>
          <p:spPr>
            <a:xfrm>
              <a:off x="6462215" y="1051148"/>
              <a:ext cx="66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CPU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4B5C370-D8A8-4464-A936-E1A592921D7C}"/>
                </a:ext>
              </a:extLst>
            </p:cNvPr>
            <p:cNvSpPr txBox="1"/>
            <p:nvPr/>
          </p:nvSpPr>
          <p:spPr>
            <a:xfrm>
              <a:off x="6089942" y="1476359"/>
              <a:ext cx="1398247" cy="369332"/>
            </a:xfrm>
            <a:prstGeom prst="rect">
              <a:avLst/>
            </a:prstGeom>
            <a:solidFill>
              <a:srgbClr val="1B587C">
                <a:lumMod val="20000"/>
                <a:lumOff val="80000"/>
              </a:srgbClr>
            </a:solidFill>
          </p:spPr>
          <p:txBody>
            <a:bodyPr wrap="none" rtlCol="0">
              <a:spAutoFit/>
            </a:bodyPr>
            <a:lstStyle/>
            <a:p>
              <a:pPr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latin typeface="Verdana"/>
                </a:rPr>
                <a:t>ADD R2,R1</a:t>
              </a:r>
              <a:endParaRPr kumimoji="0" lang="ko-KR" altLang="en-US" sz="1200" kern="0" dirty="0">
                <a:solidFill>
                  <a:prstClr val="black"/>
                </a:solidFill>
                <a:latin typeface="Verdana"/>
              </a:endParaRPr>
            </a:p>
          </p:txBody>
        </p: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410CD0D4-5F35-4E6C-9489-C3C15C541C4A}"/>
                </a:ext>
              </a:extLst>
            </p:cNvPr>
            <p:cNvCxnSpPr/>
            <p:nvPr/>
          </p:nvCxnSpPr>
          <p:spPr>
            <a:xfrm flipH="1">
              <a:off x="8591689" y="4669259"/>
              <a:ext cx="782205" cy="0"/>
            </a:xfrm>
            <a:prstGeom prst="line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A089EF5E-6581-4A40-863B-D5DF1403FE9F}"/>
                </a:ext>
              </a:extLst>
            </p:cNvPr>
            <p:cNvCxnSpPr/>
            <p:nvPr/>
          </p:nvCxnSpPr>
          <p:spPr>
            <a:xfrm>
              <a:off x="8632621" y="4314016"/>
              <a:ext cx="0" cy="432048"/>
            </a:xfrm>
            <a:prstGeom prst="line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8B40C623-3362-4278-B37C-CF0E3F453B83}"/>
                </a:ext>
              </a:extLst>
            </p:cNvPr>
            <p:cNvCxnSpPr/>
            <p:nvPr/>
          </p:nvCxnSpPr>
          <p:spPr>
            <a:xfrm flipH="1">
              <a:off x="8734471" y="1713838"/>
              <a:ext cx="783439" cy="0"/>
            </a:xfrm>
            <a:prstGeom prst="line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2BFBB027-745E-4F38-A4B9-CF16ED5828E5}"/>
                </a:ext>
              </a:extLst>
            </p:cNvPr>
            <p:cNvCxnSpPr/>
            <p:nvPr/>
          </p:nvCxnSpPr>
          <p:spPr>
            <a:xfrm>
              <a:off x="8812235" y="1713840"/>
              <a:ext cx="0" cy="512797"/>
            </a:xfrm>
            <a:prstGeom prst="straightConnector1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  <a:tailEnd type="triangle" w="sm" len="sm"/>
            </a:ln>
            <a:effectLst/>
          </p:spPr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304E90DA-D508-425B-8886-083DB97B884D}"/>
                </a:ext>
              </a:extLst>
            </p:cNvPr>
            <p:cNvCxnSpPr/>
            <p:nvPr/>
          </p:nvCxnSpPr>
          <p:spPr>
            <a:xfrm>
              <a:off x="9445900" y="1664369"/>
              <a:ext cx="0" cy="3080514"/>
            </a:xfrm>
            <a:prstGeom prst="line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96D1518-826A-47D6-8BC7-564DCC1BF7F4}"/>
                </a:ext>
              </a:extLst>
            </p:cNvPr>
            <p:cNvSpPr/>
            <p:nvPr/>
          </p:nvSpPr>
          <p:spPr>
            <a:xfrm>
              <a:off x="1033773" y="1237750"/>
              <a:ext cx="2599978" cy="2282719"/>
            </a:xfrm>
            <a:prstGeom prst="rect">
              <a:avLst/>
            </a:prstGeom>
            <a:gradFill rotWithShape="1">
              <a:gsLst>
                <a:gs pos="0">
                  <a:srgbClr val="1B587C">
                    <a:tint val="65000"/>
                    <a:satMod val="270000"/>
                  </a:srgbClr>
                </a:gs>
                <a:gs pos="25000">
                  <a:srgbClr val="1B587C">
                    <a:tint val="60000"/>
                    <a:satMod val="300000"/>
                  </a:srgbClr>
                </a:gs>
                <a:gs pos="100000">
                  <a:srgbClr val="1B587C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B587C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PROGRAM MEMORY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66C2D581-AC08-4646-9644-E157CAF4E916}"/>
                </a:ext>
              </a:extLst>
            </p:cNvPr>
            <p:cNvCxnSpPr/>
            <p:nvPr/>
          </p:nvCxnSpPr>
          <p:spPr>
            <a:xfrm>
              <a:off x="1033773" y="1629408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D851A22-1644-4A8A-A86D-B40E4A0279CD}"/>
                </a:ext>
              </a:extLst>
            </p:cNvPr>
            <p:cNvSpPr txBox="1"/>
            <p:nvPr/>
          </p:nvSpPr>
          <p:spPr>
            <a:xfrm>
              <a:off x="1119326" y="1669065"/>
              <a:ext cx="2511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0000 1100 0010 0001b</a:t>
              </a:r>
              <a:endParaRPr kumimoji="0" lang="ko-KR" altLang="en-US" sz="1200" dirty="0">
                <a:solidFill>
                  <a:srgbClr val="1B587C">
                    <a:lumMod val="7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256FBA1F-293B-46E8-BB0B-69B17938AB20}"/>
                </a:ext>
              </a:extLst>
            </p:cNvPr>
            <p:cNvCxnSpPr/>
            <p:nvPr/>
          </p:nvCxnSpPr>
          <p:spPr>
            <a:xfrm>
              <a:off x="1033773" y="2007620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40856DA1-E959-4678-9310-881DD29A6460}"/>
                </a:ext>
              </a:extLst>
            </p:cNvPr>
            <p:cNvCxnSpPr/>
            <p:nvPr/>
          </p:nvCxnSpPr>
          <p:spPr>
            <a:xfrm>
              <a:off x="1033773" y="2385832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80820AAA-21E4-47C0-802C-EDA8B993EAD4}"/>
                </a:ext>
              </a:extLst>
            </p:cNvPr>
            <p:cNvCxnSpPr/>
            <p:nvPr/>
          </p:nvCxnSpPr>
          <p:spPr>
            <a:xfrm>
              <a:off x="1033773" y="2764044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01D12A7E-2294-407F-9DB0-1F9FAA1355D4}"/>
                </a:ext>
              </a:extLst>
            </p:cNvPr>
            <p:cNvCxnSpPr/>
            <p:nvPr/>
          </p:nvCxnSpPr>
          <p:spPr>
            <a:xfrm>
              <a:off x="1033773" y="3142256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B723CFEE-0075-415C-8EF4-C309DD0B2354}"/>
                </a:ext>
              </a:extLst>
            </p:cNvPr>
            <p:cNvCxnSpPr/>
            <p:nvPr/>
          </p:nvCxnSpPr>
          <p:spPr>
            <a:xfrm>
              <a:off x="1033773" y="3520470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</p:grpSp>
      <p:pic>
        <p:nvPicPr>
          <p:cNvPr id="58" name="Picture 6" descr="ATmega328PB - 8-bit Microcontrollers">
            <a:extLst>
              <a:ext uri="{FF2B5EF4-FFF2-40B4-BE49-F238E27FC236}">
                <a16:creationId xmlns:a16="http://schemas.microsoft.com/office/drawing/2014/main" id="{A694CFBB-D865-439D-B593-EBA1CA8C2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15" y="1741260"/>
            <a:ext cx="1889739" cy="1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714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Joseph.MINERVA\My Documents\My Pictures\Microcontroller\question-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33" y="620688"/>
            <a:ext cx="2425377" cy="509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08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2E4486-AB6E-467A-A409-859F47738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Infusion Pump</a:t>
            </a:r>
            <a:endParaRPr lang="ko-KR" altLang="en-US" sz="3200" dirty="0"/>
          </a:p>
        </p:txBody>
      </p:sp>
      <p:pic>
        <p:nvPicPr>
          <p:cNvPr id="3" name="Picture 4" descr="C:\Documents and Settings\Joseph.MINERVA\My Documents\My Pictures\Medical Equipment\Infusion Pump.gif">
            <a:extLst>
              <a:ext uri="{FF2B5EF4-FFF2-40B4-BE49-F238E27FC236}">
                <a16:creationId xmlns:a16="http://schemas.microsoft.com/office/drawing/2014/main" id="{B07EC190-50A6-4079-82D4-AE1181580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48" y="1610252"/>
            <a:ext cx="7510499" cy="45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Joseph.MINERVA\My Documents\My Pictures\Medical Equipment\Infusion-Pump.jpg">
            <a:extLst>
              <a:ext uri="{FF2B5EF4-FFF2-40B4-BE49-F238E27FC236}">
                <a16:creationId xmlns:a16="http://schemas.microsoft.com/office/drawing/2014/main" id="{C4AB1C6C-1176-4CB5-89B6-0CF13AD92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196752"/>
            <a:ext cx="2391389" cy="281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onnection of Alaris Infusion Pump 8100 with Keil 1768 PCB board | Download  Scientific Diagram">
            <a:extLst>
              <a:ext uri="{FF2B5EF4-FFF2-40B4-BE49-F238E27FC236}">
                <a16:creationId xmlns:a16="http://schemas.microsoft.com/office/drawing/2014/main" id="{B7D3FA15-EA17-4026-87C5-E7EE7A475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1052736"/>
            <a:ext cx="3108384" cy="25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4706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Joseph.MINERVA\My Documents\My Pictures\Microcontroller\pbpic3232493.jpg">
            <a:extLst>
              <a:ext uri="{FF2B5EF4-FFF2-40B4-BE49-F238E27FC236}">
                <a16:creationId xmlns:a16="http://schemas.microsoft.com/office/drawing/2014/main" id="{247A3E13-825D-4A63-A4D2-A76D94B93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육각형 3">
            <a:extLst>
              <a:ext uri="{FF2B5EF4-FFF2-40B4-BE49-F238E27FC236}">
                <a16:creationId xmlns:a16="http://schemas.microsoft.com/office/drawing/2014/main" id="{48BF66A8-691C-418C-A6AF-438A1AAF3990}"/>
              </a:ext>
            </a:extLst>
          </p:cNvPr>
          <p:cNvSpPr/>
          <p:nvPr/>
        </p:nvSpPr>
        <p:spPr bwMode="auto">
          <a:xfrm>
            <a:off x="11280576" y="5949280"/>
            <a:ext cx="720000" cy="720000"/>
          </a:xfrm>
          <a:prstGeom prst="hexagon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ko-KR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682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llcor N-20 PCB Main Board 044194R">
            <a:extLst>
              <a:ext uri="{FF2B5EF4-FFF2-40B4-BE49-F238E27FC236}">
                <a16:creationId xmlns:a16="http://schemas.microsoft.com/office/drawing/2014/main" id="{6FB7561D-9D00-4068-8BC0-3000A0768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340" y="988213"/>
            <a:ext cx="3880947" cy="388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7246F06-9E7C-4AD2-8F62-FD7EA691F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Pulse Oximeter</a:t>
            </a:r>
            <a:endParaRPr lang="ko-KR" altLang="en-US" sz="3200" dirty="0"/>
          </a:p>
        </p:txBody>
      </p:sp>
      <p:pic>
        <p:nvPicPr>
          <p:cNvPr id="3" name="Picture 2" descr="C:\Documents and Settings\Joseph.MINERVA\My Documents\My Pictures\Medical Equipment\Pulse Oximetry.gif">
            <a:extLst>
              <a:ext uri="{FF2B5EF4-FFF2-40B4-BE49-F238E27FC236}">
                <a16:creationId xmlns:a16="http://schemas.microsoft.com/office/drawing/2014/main" id="{20D42972-AEEF-4E39-8C8A-99E747BBB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2060848"/>
            <a:ext cx="7693422" cy="44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Joseph.MINERVA\My Documents\My Pictures\Medical Equipment\pulse oximeter.jpg">
            <a:extLst>
              <a:ext uri="{FF2B5EF4-FFF2-40B4-BE49-F238E27FC236}">
                <a16:creationId xmlns:a16="http://schemas.microsoft.com/office/drawing/2014/main" id="{477A4890-BFBE-40BC-BA03-9D8D2D50E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28" y="988213"/>
            <a:ext cx="2829645" cy="154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0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077F16-5BCC-4C4E-952D-D391AD777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CT Scanner</a:t>
            </a:r>
            <a:endParaRPr lang="ko-KR" altLang="en-US" sz="3200" dirty="0"/>
          </a:p>
        </p:txBody>
      </p:sp>
      <p:pic>
        <p:nvPicPr>
          <p:cNvPr id="3" name="Picture 2" descr="C:\Documents and Settings\Joseph.MINERVA\My Documents\My Pictures\Medical Equipment\CT Scanner.gif">
            <a:extLst>
              <a:ext uri="{FF2B5EF4-FFF2-40B4-BE49-F238E27FC236}">
                <a16:creationId xmlns:a16="http://schemas.microsoft.com/office/drawing/2014/main" id="{F5EB6948-DC79-45FF-972E-E7EDF48D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126" y="1196752"/>
            <a:ext cx="7048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Joseph.MINERVA\My Documents\My Pictures\Microcontroller\Rosies_ct_scan.jpg">
            <a:extLst>
              <a:ext uri="{FF2B5EF4-FFF2-40B4-BE49-F238E27FC236}">
                <a16:creationId xmlns:a16="http://schemas.microsoft.com/office/drawing/2014/main" id="{00811BCF-86C4-458C-A918-84C989D6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34" y="3789040"/>
            <a:ext cx="4006384" cy="240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90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3EB439-2183-4540-AE45-F2457C25E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MRI: Magnetic Resonance Imaging</a:t>
            </a:r>
            <a:endParaRPr lang="ko-KR" altLang="en-US" sz="3200" dirty="0"/>
          </a:p>
        </p:txBody>
      </p:sp>
      <p:pic>
        <p:nvPicPr>
          <p:cNvPr id="3" name="Picture 2" descr="C:\Documents and Settings\Joseph.MINERVA\My Documents\My Pictures\Medical Equipment\Magnetic Resonance Imaging.gif">
            <a:extLst>
              <a:ext uri="{FF2B5EF4-FFF2-40B4-BE49-F238E27FC236}">
                <a16:creationId xmlns:a16="http://schemas.microsoft.com/office/drawing/2014/main" id="{32D39DE1-1FCB-4856-B576-50630096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3" y="1970671"/>
            <a:ext cx="5544039" cy="456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Joseph.MINERVA\My Documents\My Pictures\Microcontroller\mri-scanner.jpg">
            <a:extLst>
              <a:ext uri="{FF2B5EF4-FFF2-40B4-BE49-F238E27FC236}">
                <a16:creationId xmlns:a16="http://schemas.microsoft.com/office/drawing/2014/main" id="{23681FE5-DEB5-472C-937B-F2F0569A3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030288"/>
            <a:ext cx="3714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3303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ko-KR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ko-KR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1342</Words>
  <Application>Microsoft Office PowerPoint</Application>
  <PresentationFormat>와이드스크린</PresentationFormat>
  <Paragraphs>526</Paragraphs>
  <Slides>60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60</vt:i4>
      </vt:variant>
    </vt:vector>
  </HeadingPairs>
  <TitlesOfParts>
    <vt:vector size="76" baseType="lpstr">
      <vt:lpstr>HY견고딕</vt:lpstr>
      <vt:lpstr>HY그래픽</vt:lpstr>
      <vt:lpstr>HY중고딕</vt:lpstr>
      <vt:lpstr>굴림</vt:lpstr>
      <vt:lpstr>맑은 고딕</vt:lpstr>
      <vt:lpstr>휴먼모음T</vt:lpstr>
      <vt:lpstr>Arial</vt:lpstr>
      <vt:lpstr>Calibri</vt:lpstr>
      <vt:lpstr>Cambria Math</vt:lpstr>
      <vt:lpstr>Consolas</vt:lpstr>
      <vt:lpstr>Courier New</vt:lpstr>
      <vt:lpstr>Tahoma</vt:lpstr>
      <vt:lpstr>Times New Roman</vt:lpstr>
      <vt:lpstr>Verdana</vt:lpstr>
      <vt:lpstr>Wingdings</vt:lpstr>
      <vt:lpstr>기본 디자인</vt:lpstr>
      <vt:lpstr>PowerPoint 프레젠테이션</vt:lpstr>
      <vt:lpstr>Digital System and Microcomputer I</vt:lpstr>
      <vt:lpstr>본 교과목을 왜 배워야 하는가?</vt:lpstr>
      <vt:lpstr>ECG: Electrocardiography</vt:lpstr>
      <vt:lpstr>Patient Monitor</vt:lpstr>
      <vt:lpstr>Infusion Pump</vt:lpstr>
      <vt:lpstr>Pulse Oximeter</vt:lpstr>
      <vt:lpstr>CT Scanner</vt:lpstr>
      <vt:lpstr>MRI: Magnetic Resonance Imaging</vt:lpstr>
      <vt:lpstr>X-Ray</vt:lpstr>
      <vt:lpstr>Ultrasound System</vt:lpstr>
      <vt:lpstr>Endoscope</vt:lpstr>
      <vt:lpstr>Digital Stethoscope</vt:lpstr>
      <vt:lpstr>Ventilator</vt:lpstr>
      <vt:lpstr>AED: Automated External Defibrillator</vt:lpstr>
      <vt:lpstr>Dialysis Machine</vt:lpstr>
      <vt:lpstr>EMG: Electromyography</vt:lpstr>
      <vt:lpstr>EEG: Electroencephalography</vt:lpstr>
      <vt:lpstr>For Disabled People</vt:lpstr>
      <vt:lpstr>Conclusion I</vt:lpstr>
      <vt:lpstr>What Else? - Industrial</vt:lpstr>
      <vt:lpstr>What Else? - Home Appliances</vt:lpstr>
      <vt:lpstr>What Else? - Entertainment</vt:lpstr>
      <vt:lpstr>Conclusion II</vt:lpstr>
      <vt:lpstr>PowerPoint 프레젠테이션</vt:lpstr>
      <vt:lpstr>의료기기의 설계 및 개발을 위한 필수 조건</vt:lpstr>
      <vt:lpstr>PowerPoint 프레젠테이션</vt:lpstr>
      <vt:lpstr>Computer Architecture</vt:lpstr>
      <vt:lpstr>Computer Software (1)</vt:lpstr>
      <vt:lpstr>Computer Software (2)</vt:lpstr>
      <vt:lpstr>Computer Architecture</vt:lpstr>
      <vt:lpstr>Computer Hardware</vt:lpstr>
      <vt:lpstr>Central Processing Unit (CPU)</vt:lpstr>
      <vt:lpstr>Control Unit</vt:lpstr>
      <vt:lpstr>ALU, Register File, and Control Unit</vt:lpstr>
      <vt:lpstr>Microprocessor (μP)</vt:lpstr>
      <vt:lpstr>Microprocessor-Based System</vt:lpstr>
      <vt:lpstr>Microcontroller</vt:lpstr>
      <vt:lpstr>General Microcontroller</vt:lpstr>
      <vt:lpstr>Overview of 8-bit AVR Microcontroller</vt:lpstr>
      <vt:lpstr>PowerPoint 프레젠테이션</vt:lpstr>
      <vt:lpstr>ATmega328PB Features</vt:lpstr>
      <vt:lpstr>ATmega328PB Block Diagram</vt:lpstr>
      <vt:lpstr>Summary</vt:lpstr>
      <vt:lpstr>PowerPoint 프레젠테이션</vt:lpstr>
      <vt:lpstr>의료기기의 설계 및 개발을 위한 필수 조건</vt:lpstr>
      <vt:lpstr>PowerPoint 프레젠테이션</vt:lpstr>
      <vt:lpstr>PowerPoint 프레젠테이션</vt:lpstr>
      <vt:lpstr>Number Systems</vt:lpstr>
      <vt:lpstr>Binary Arithmetic</vt:lpstr>
      <vt:lpstr>How to Implement an Adder (1)</vt:lpstr>
      <vt:lpstr>How to Implement an Adder (2)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Inje Univ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0</dc:title>
  <dc:creator>Joseph Cho</dc:creator>
  <cp:lastModifiedBy>조종만</cp:lastModifiedBy>
  <cp:revision>190</cp:revision>
  <dcterms:created xsi:type="dcterms:W3CDTF">2003-08-14T08:31:30Z</dcterms:created>
  <dcterms:modified xsi:type="dcterms:W3CDTF">2022-12-26T05:31:52Z</dcterms:modified>
</cp:coreProperties>
</file>