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75" r:id="rId2"/>
    <p:sldMasterId id="2147483687" r:id="rId3"/>
  </p:sldMasterIdLst>
  <p:notesMasterIdLst>
    <p:notesMasterId r:id="rId63"/>
  </p:notesMasterIdLst>
  <p:sldIdLst>
    <p:sldId id="346" r:id="rId4"/>
    <p:sldId id="348" r:id="rId5"/>
    <p:sldId id="272" r:id="rId6"/>
    <p:sldId id="366" r:id="rId7"/>
    <p:sldId id="367" r:id="rId8"/>
    <p:sldId id="368" r:id="rId9"/>
    <p:sldId id="369" r:id="rId10"/>
    <p:sldId id="280" r:id="rId11"/>
    <p:sldId id="388" r:id="rId12"/>
    <p:sldId id="389" r:id="rId13"/>
    <p:sldId id="390" r:id="rId14"/>
    <p:sldId id="373" r:id="rId15"/>
    <p:sldId id="293" r:id="rId16"/>
    <p:sldId id="294" r:id="rId17"/>
    <p:sldId id="295" r:id="rId18"/>
    <p:sldId id="381" r:id="rId19"/>
    <p:sldId id="258" r:id="rId20"/>
    <p:sldId id="260" r:id="rId21"/>
    <p:sldId id="261" r:id="rId22"/>
    <p:sldId id="289" r:id="rId23"/>
    <p:sldId id="380" r:id="rId24"/>
    <p:sldId id="302" r:id="rId25"/>
    <p:sldId id="351" r:id="rId26"/>
    <p:sldId id="286" r:id="rId27"/>
    <p:sldId id="382" r:id="rId28"/>
    <p:sldId id="301" r:id="rId29"/>
    <p:sldId id="298" r:id="rId30"/>
    <p:sldId id="297" r:id="rId31"/>
    <p:sldId id="300" r:id="rId32"/>
    <p:sldId id="290" r:id="rId33"/>
    <p:sldId id="291" r:id="rId34"/>
    <p:sldId id="306" r:id="rId35"/>
    <p:sldId id="386" r:id="rId36"/>
    <p:sldId id="311" r:id="rId37"/>
    <p:sldId id="312" r:id="rId38"/>
    <p:sldId id="313" r:id="rId39"/>
    <p:sldId id="315" r:id="rId40"/>
    <p:sldId id="314" r:id="rId41"/>
    <p:sldId id="316" r:id="rId42"/>
    <p:sldId id="317" r:id="rId43"/>
    <p:sldId id="318" r:id="rId44"/>
    <p:sldId id="320" r:id="rId45"/>
    <p:sldId id="321" r:id="rId46"/>
    <p:sldId id="322" r:id="rId47"/>
    <p:sldId id="385" r:id="rId48"/>
    <p:sldId id="383" r:id="rId49"/>
    <p:sldId id="328" r:id="rId50"/>
    <p:sldId id="333" r:id="rId51"/>
    <p:sldId id="347" r:id="rId52"/>
    <p:sldId id="334" r:id="rId53"/>
    <p:sldId id="335" r:id="rId54"/>
    <p:sldId id="336" r:id="rId55"/>
    <p:sldId id="337" r:id="rId56"/>
    <p:sldId id="338" r:id="rId57"/>
    <p:sldId id="384" r:id="rId58"/>
    <p:sldId id="340" r:id="rId59"/>
    <p:sldId id="341" r:id="rId60"/>
    <p:sldId id="365" r:id="rId61"/>
    <p:sldId id="339" r:id="rId62"/>
  </p:sldIdLst>
  <p:sldSz cx="12192000" cy="6858000"/>
  <p:notesSz cx="9144000" cy="6858000"/>
  <p:embeddedFontLst>
    <p:embeddedFont>
      <p:font typeface="Arial Narrow" panose="020B0606020202030204" pitchFamily="34" charset="0"/>
      <p:regular r:id="rId64"/>
      <p:bold r:id="rId65"/>
      <p:italic r:id="rId66"/>
      <p:boldItalic r:id="rId67"/>
    </p:embeddedFont>
    <p:embeddedFont>
      <p:font typeface="Calibri" panose="020F0502020204030204" pitchFamily="34" charset="0"/>
      <p:regular r:id="rId68"/>
      <p:bold r:id="rId69"/>
      <p:italic r:id="rId70"/>
      <p:boldItalic r:id="rId71"/>
    </p:embeddedFont>
    <p:embeddedFont>
      <p:font typeface="Calibri Light" panose="020F0302020204030204" pitchFamily="34" charset="0"/>
      <p:regular r:id="rId72"/>
      <p:italic r:id="rId73"/>
    </p:embeddedFont>
    <p:embeddedFont>
      <p:font typeface="Cambria Math" panose="02040503050406030204" pitchFamily="18" charset="0"/>
      <p:regular r:id="rId74"/>
    </p:embeddedFont>
    <p:embeddedFont>
      <p:font typeface="Consolas" panose="020B0609020204030204" pitchFamily="49" charset="0"/>
      <p:regular r:id="rId75"/>
      <p:bold r:id="rId76"/>
      <p:italic r:id="rId77"/>
      <p:boldItalic r:id="rId78"/>
    </p:embeddedFont>
    <p:embeddedFont>
      <p:font typeface="맑은 고딕" panose="020B0503020000020004" pitchFamily="50" charset="-127"/>
      <p:regular r:id="rId79"/>
      <p:bold r:id="rId80"/>
    </p:embeddedFont>
  </p:embeddedFontLst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5pPr>
    <a:lvl6pPr marL="2286000" algn="l" defTabSz="914400" rtl="0" eaLnBrk="1" latinLnBrk="1" hangingPunct="1">
      <a:defRPr kumimoji="1" sz="20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6pPr>
    <a:lvl7pPr marL="2743200" algn="l" defTabSz="914400" rtl="0" eaLnBrk="1" latinLnBrk="1" hangingPunct="1">
      <a:defRPr kumimoji="1" sz="20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7pPr>
    <a:lvl8pPr marL="3200400" algn="l" defTabSz="914400" rtl="0" eaLnBrk="1" latinLnBrk="1" hangingPunct="1">
      <a:defRPr kumimoji="1" sz="20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8pPr>
    <a:lvl9pPr marL="3657600" algn="l" defTabSz="914400" rtl="0" eaLnBrk="1" latinLnBrk="1" hangingPunct="1">
      <a:defRPr kumimoji="1" sz="20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  <a:srgbClr val="3333FF"/>
    <a:srgbClr val="EFF0BE"/>
    <a:srgbClr val="FDBBF0"/>
    <a:srgbClr val="99FF99"/>
    <a:srgbClr val="99FF33"/>
    <a:srgbClr val="D54E4B"/>
    <a:srgbClr val="BAE18F"/>
    <a:srgbClr val="E5E795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39" autoAdjust="0"/>
    <p:restoredTop sz="92010" autoAdjust="0"/>
  </p:normalViewPr>
  <p:slideViewPr>
    <p:cSldViewPr>
      <p:cViewPr varScale="1">
        <p:scale>
          <a:sx n="146" d="100"/>
          <a:sy n="146" d="100"/>
        </p:scale>
        <p:origin x="606" y="1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2064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84" Type="http://schemas.openxmlformats.org/officeDocument/2006/relationships/tableStyles" Target="tableStyles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font" Target="fonts/font11.fntdata"/><Relationship Id="rId79" Type="http://schemas.openxmlformats.org/officeDocument/2006/relationships/font" Target="fonts/font16.fntdata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viewProps" Target="viewProp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77" Type="http://schemas.openxmlformats.org/officeDocument/2006/relationships/font" Target="fonts/font14.fnt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9.fntdata"/><Relationship Id="rId80" Type="http://schemas.openxmlformats.org/officeDocument/2006/relationships/font" Target="fonts/font17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font" Target="fonts/font4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font" Target="fonts/font7.fntdata"/><Relationship Id="rId75" Type="http://schemas.openxmlformats.org/officeDocument/2006/relationships/font" Target="fonts/font12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font" Target="fonts/font2.fntdata"/><Relationship Id="rId73" Type="http://schemas.openxmlformats.org/officeDocument/2006/relationships/font" Target="fonts/font10.fntdata"/><Relationship Id="rId78" Type="http://schemas.openxmlformats.org/officeDocument/2006/relationships/font" Target="fonts/font15.fntdata"/><Relationship Id="rId8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font" Target="fonts/font13.fntdata"/><Relationship Id="rId7" Type="http://schemas.openxmlformats.org/officeDocument/2006/relationships/slide" Target="slides/slide4.xml"/><Relationship Id="rId71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A7EBF8-8224-48E7-B042-FC83AD82AD54}" type="datetimeFigureOut">
              <a:rPr lang="ko-KR" altLang="en-US" smtClean="0"/>
              <a:t>2021-03-22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60898A-251C-422A-8313-7CA9132E4C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7337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0898A-251C-422A-8313-7CA9132E4CBF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6597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0898A-251C-422A-8313-7CA9132E4CBF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2362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0898A-251C-422A-8313-7CA9132E4CBF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71664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0898A-251C-422A-8313-7CA9132E4CBF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8151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0898A-251C-422A-8313-7CA9132E4CBF}" type="slidenum">
              <a:rPr lang="ko-KR" altLang="en-US" smtClean="0"/>
              <a:t>59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258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CD7D9C-7E3B-449F-B432-4E4483B07A5E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58593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2E3E30-C151-4138-94A7-CC335436592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21293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2FA36B-1891-4CB4-8E12-752765918E0E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701251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AE911AAC-97D0-4CEC-AC9B-0413C23F4734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70057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제목 및 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901A2049-FBBC-4C43-9683-BAB8D45452F1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35082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6152A933-9149-4EEA-BD6A-432DAAB4233C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959794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2021-03-22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4831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2021-03-22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66974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2021-03-22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68330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2021-03-22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50114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2021-03-22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12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2B3FDF-47C7-4CE3-AD59-10B20B5274FD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63703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2021-03-22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28863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2021-03-22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38408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2021-03-22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08022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2021-03-22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4585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2021-03-22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11969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2021-03-22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66523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3FC99B-EB43-4C05-843E-607C75D6BCDC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22539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238C1D-EC88-4CDF-B935-7E287CAD9D1C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534462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164F18-A862-4FDB-B429-0931E42B92A8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802666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3E0BB1-FA0F-49A2-B805-333EA6E66ED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78581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181DA4-B54C-4B22-A12E-8A0103971B58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246004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537D86-B635-4F2F-940D-6A256AC1CC61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52558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1F5F07-5268-4AF2-8A74-6A8BE90787D0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855327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2804AF-5B46-46FF-862C-BC4D2A11A40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390443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6515EB-F9C9-42C1-8F05-6CB13FDD04A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7573592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72459C-6957-43B1-9587-9C5750132D54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79307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A51AB-707C-4C78-9E1A-F6D3DFE3421B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1061673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BD1DDB-9661-4E39-B2AE-2808E9B06820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19441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C8164E-40A4-473F-9CCF-7DB762DCD94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39738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6BC651-B353-4087-A500-B3A964F61CE9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50245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1F6482-A579-4869-835D-F86C285CE03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07729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1821F9-2D8A-4559-8835-76AB63DE4DAE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39953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D29053-F11E-4C11-AF80-282064C54F54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24978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80793F-DA6B-46AE-BEE3-D2C63CF0FBFF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71259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88640"/>
            <a:ext cx="10972800" cy="731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BE99D777-11D5-4DF3-9B3D-AE263E5E306D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1048544"/>
            <a:ext cx="12192000" cy="762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 sz="20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9D777-11D5-4DF3-9B3D-AE263E5E306D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0845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8FE0779-5AF6-4EDB-97DD-1FB995CCF3B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6D37BAE4-1356-45A5-BE7D-048ACE8AC63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143000"/>
            <a:ext cx="12192000" cy="762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24819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jpeg"/><Relationship Id="rId9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2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20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552" y="1196752"/>
            <a:ext cx="8382000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>
              <a:defRPr/>
            </a:pPr>
            <a:r>
              <a:rPr lang="ko-KR" altLang="en-US" sz="4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디지털시스템 및 마이크로 컴퓨터 </a:t>
            </a:r>
            <a:r>
              <a:rPr lang="en-US" altLang="ko-KR" sz="4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</a:t>
            </a:r>
          </a:p>
          <a:p>
            <a:pPr algn="ctr" eaLnBrk="1" hangingPunct="1">
              <a:defRPr/>
            </a:pPr>
            <a:endParaRPr lang="en-US" altLang="ko-KR" sz="4000" dirty="0">
              <a:solidFill>
                <a:srgbClr val="CC0000"/>
              </a:solidFill>
              <a:latin typeface="Arial Narrow" pitchFamily="34" charset="0"/>
            </a:endParaRPr>
          </a:p>
          <a:p>
            <a:pPr algn="ctr" eaLnBrk="1" hangingPunct="1">
              <a:defRPr/>
            </a:pPr>
            <a:endParaRPr lang="en-US" altLang="ko-KR" sz="4000" dirty="0">
              <a:solidFill>
                <a:srgbClr val="CC0000"/>
              </a:solidFill>
              <a:latin typeface="Arial Narrow" pitchFamily="34" charset="0"/>
            </a:endParaRPr>
          </a:p>
          <a:p>
            <a:pPr algn="ctr" eaLnBrk="1" hangingPunct="1">
              <a:defRPr/>
            </a:pPr>
            <a:r>
              <a:rPr lang="en-US" altLang="ko-KR" sz="4000" dirty="0">
                <a:solidFill>
                  <a:srgbClr val="0033CC"/>
                </a:solidFill>
              </a:rPr>
              <a:t>4 </a:t>
            </a:r>
            <a:r>
              <a:rPr lang="ko-KR" altLang="en-US" sz="4000" dirty="0">
                <a:solidFill>
                  <a:srgbClr val="0033CC"/>
                </a:solidFill>
              </a:rPr>
              <a:t>주차</a:t>
            </a:r>
            <a:r>
              <a:rPr lang="en-US" altLang="ko-KR" sz="4000" dirty="0">
                <a:solidFill>
                  <a:srgbClr val="0033CC"/>
                </a:solidFill>
              </a:rPr>
              <a:t> </a:t>
            </a:r>
            <a:r>
              <a:rPr lang="ko-KR" altLang="en-US" sz="4000" dirty="0">
                <a:solidFill>
                  <a:srgbClr val="0033CC"/>
                </a:solidFill>
              </a:rPr>
              <a:t>강의</a:t>
            </a:r>
            <a:endParaRPr lang="en-US" altLang="ko-KR" sz="4000" dirty="0">
              <a:solidFill>
                <a:srgbClr val="CC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517282" y="6659374"/>
            <a:ext cx="639919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/>
              <a:t>Mar</a:t>
            </a:r>
            <a:r>
              <a:rPr lang="en-US" altLang="ko-KR" sz="600" dirty="0"/>
              <a:t> 22,</a:t>
            </a:r>
            <a:r>
              <a:rPr lang="en-US" sz="600" dirty="0"/>
              <a:t> 2021</a:t>
            </a:r>
          </a:p>
        </p:txBody>
      </p:sp>
    </p:spTree>
    <p:extLst>
      <p:ext uri="{BB962C8B-B14F-4D97-AF65-F5344CB8AC3E}">
        <p14:creationId xmlns:p14="http://schemas.microsoft.com/office/powerpoint/2010/main" val="3978405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143000"/>
          </a:xfrm>
        </p:spPr>
        <p:txBody>
          <a:bodyPr/>
          <a:lstStyle/>
          <a:p>
            <a:r>
              <a:rPr kumimoji="0" lang="en-US" altLang="ko-KR" sz="4000" dirty="0">
                <a:solidFill>
                  <a:srgbClr val="008000"/>
                </a:solidFill>
                <a:latin typeface="Arial" charset="0"/>
              </a:rPr>
              <a:t>4.1 Determination of Prime Implicants</a:t>
            </a:r>
          </a:p>
        </p:txBody>
      </p:sp>
      <p:graphicFrame>
        <p:nvGraphicFramePr>
          <p:cNvPr id="72581" name="Group 1925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407368" y="2205038"/>
          <a:ext cx="2912303" cy="3679200"/>
        </p:xfrm>
        <a:graphic>
          <a:graphicData uri="http://schemas.openxmlformats.org/drawingml/2006/table">
            <a:tbl>
              <a:tblPr/>
              <a:tblGrid>
                <a:gridCol w="11267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5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91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2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group 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0000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096"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group 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8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0001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0010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1000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0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3966417"/>
                  </a:ext>
                </a:extLst>
              </a:tr>
              <a:tr h="3420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0544571"/>
                  </a:ext>
                </a:extLst>
              </a:tr>
              <a:tr h="338868"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group 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5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6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9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0101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0110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1001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1010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86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6144483"/>
                  </a:ext>
                </a:extLst>
              </a:tr>
              <a:tr h="33886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8702914"/>
                  </a:ext>
                </a:extLst>
              </a:tr>
              <a:tr h="33886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3196540"/>
                  </a:ext>
                </a:extLst>
              </a:tr>
              <a:tr h="348552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group 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7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14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0111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1110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5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5835719"/>
                  </a:ext>
                </a:extLst>
              </a:tr>
            </a:tbl>
          </a:graphicData>
        </a:graphic>
      </p:graphicFrame>
      <p:graphicFrame>
        <p:nvGraphicFramePr>
          <p:cNvPr id="72597" name="Group 1941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953969989"/>
              </p:ext>
            </p:extLst>
          </p:nvPr>
        </p:nvGraphicFramePr>
        <p:xfrm>
          <a:off x="4511824" y="2205038"/>
          <a:ext cx="2304256" cy="4502160"/>
        </p:xfrm>
        <a:graphic>
          <a:graphicData uri="http://schemas.openxmlformats.org/drawingml/2006/table">
            <a:tbl>
              <a:tblPr/>
              <a:tblGrid>
                <a:gridCol w="9220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11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09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0, 1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000-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0, 2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00-0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0, 8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-000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1, 5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0-01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66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1, 9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-001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2, 6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0-10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81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2,10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-010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8, 9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100-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8,10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10-0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5, 7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 01-1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6, 7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011-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6,14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-110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10,14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1-10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71685" name="Text Box 1029"/>
          <p:cNvSpPr txBox="1">
            <a:spLocks noChangeArrowheads="1"/>
          </p:cNvSpPr>
          <p:nvPr/>
        </p:nvSpPr>
        <p:spPr bwMode="auto">
          <a:xfrm>
            <a:off x="551384" y="1268414"/>
            <a:ext cx="4680520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dirty="0"/>
              <a:t> </a:t>
            </a:r>
            <a:r>
              <a:rPr lang="en-US" altLang="ko-KR" dirty="0">
                <a:latin typeface="Arial" charset="0"/>
              </a:rPr>
              <a:t>Determination of Prime Implicants (3)</a:t>
            </a:r>
          </a:p>
        </p:txBody>
      </p:sp>
      <p:graphicFrame>
        <p:nvGraphicFramePr>
          <p:cNvPr id="72556" name="Group 1900"/>
          <p:cNvGraphicFramePr>
            <a:graphicFrameLocks noGrp="1"/>
          </p:cNvGraphicFramePr>
          <p:nvPr>
            <p:ph sz="quarter" idx="3"/>
          </p:nvPr>
        </p:nvGraphicFramePr>
        <p:xfrm>
          <a:off x="7824788" y="2205038"/>
          <a:ext cx="2780264" cy="2048256"/>
        </p:xfrm>
        <a:graphic>
          <a:graphicData uri="http://schemas.openxmlformats.org/drawingml/2006/table">
            <a:tbl>
              <a:tblPr/>
              <a:tblGrid>
                <a:gridCol w="1619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11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87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0, 1, 8, 9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0, 2, 8,10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0, 8, 1, 9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0, 8, 2,10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-00-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-0-0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-00-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-0-0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2, 6,10,14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2,10, 6,14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--10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--10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2557" name="Text Box 1901"/>
          <p:cNvSpPr txBox="1">
            <a:spLocks noChangeArrowheads="1"/>
          </p:cNvSpPr>
          <p:nvPr/>
        </p:nvSpPr>
        <p:spPr bwMode="auto">
          <a:xfrm>
            <a:off x="1200571" y="1773239"/>
            <a:ext cx="1200150" cy="3968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>
                <a:latin typeface="Arial" charset="0"/>
              </a:rPr>
              <a:t>Column I</a:t>
            </a:r>
          </a:p>
        </p:txBody>
      </p:sp>
      <p:sp>
        <p:nvSpPr>
          <p:cNvPr id="72558" name="Text Box 1902"/>
          <p:cNvSpPr txBox="1">
            <a:spLocks noChangeArrowheads="1"/>
          </p:cNvSpPr>
          <p:nvPr/>
        </p:nvSpPr>
        <p:spPr bwMode="auto">
          <a:xfrm>
            <a:off x="4870598" y="1773239"/>
            <a:ext cx="1270000" cy="3968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>
                <a:latin typeface="Arial" charset="0"/>
              </a:rPr>
              <a:t>Column II</a:t>
            </a:r>
          </a:p>
        </p:txBody>
      </p:sp>
      <p:sp>
        <p:nvSpPr>
          <p:cNvPr id="72559" name="Text Box 1903"/>
          <p:cNvSpPr txBox="1">
            <a:spLocks noChangeArrowheads="1"/>
          </p:cNvSpPr>
          <p:nvPr/>
        </p:nvSpPr>
        <p:spPr bwMode="auto">
          <a:xfrm>
            <a:off x="8256588" y="1773239"/>
            <a:ext cx="1339850" cy="3968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>
                <a:latin typeface="Arial" charset="0"/>
              </a:rPr>
              <a:t>Column III</a:t>
            </a:r>
          </a:p>
        </p:txBody>
      </p:sp>
    </p:spTree>
    <p:extLst>
      <p:ext uri="{BB962C8B-B14F-4D97-AF65-F5344CB8AC3E}">
        <p14:creationId xmlns:p14="http://schemas.microsoft.com/office/powerpoint/2010/main" val="1264823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143000"/>
          </a:xfrm>
        </p:spPr>
        <p:txBody>
          <a:bodyPr/>
          <a:lstStyle/>
          <a:p>
            <a:r>
              <a:rPr kumimoji="0" lang="en-US" altLang="ko-KR" sz="4000" dirty="0">
                <a:solidFill>
                  <a:srgbClr val="008000"/>
                </a:solidFill>
                <a:latin typeface="Arial" charset="0"/>
              </a:rPr>
              <a:t>4.1 Determination of Prime Implicants</a:t>
            </a:r>
          </a:p>
        </p:txBody>
      </p:sp>
      <p:graphicFrame>
        <p:nvGraphicFramePr>
          <p:cNvPr id="72581" name="Group 1925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407368" y="2205038"/>
          <a:ext cx="2912303" cy="3679200"/>
        </p:xfrm>
        <a:graphic>
          <a:graphicData uri="http://schemas.openxmlformats.org/drawingml/2006/table">
            <a:tbl>
              <a:tblPr/>
              <a:tblGrid>
                <a:gridCol w="11267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5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91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2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group 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0000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096"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group 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8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0001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0010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1000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0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3966417"/>
                  </a:ext>
                </a:extLst>
              </a:tr>
              <a:tr h="3420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0544571"/>
                  </a:ext>
                </a:extLst>
              </a:tr>
              <a:tr h="338868"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group 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5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6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9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0101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0110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1001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1010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86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6144483"/>
                  </a:ext>
                </a:extLst>
              </a:tr>
              <a:tr h="33886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8702914"/>
                  </a:ext>
                </a:extLst>
              </a:tr>
              <a:tr h="33886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3196540"/>
                  </a:ext>
                </a:extLst>
              </a:tr>
              <a:tr h="348552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group 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7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14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0111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1110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5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5835719"/>
                  </a:ext>
                </a:extLst>
              </a:tr>
            </a:tbl>
          </a:graphicData>
        </a:graphic>
      </p:graphicFrame>
      <p:graphicFrame>
        <p:nvGraphicFramePr>
          <p:cNvPr id="72597" name="Group 1941"/>
          <p:cNvGraphicFramePr>
            <a:graphicFrameLocks noGrp="1"/>
          </p:cNvGraphicFramePr>
          <p:nvPr>
            <p:ph sz="quarter" idx="2"/>
            <p:extLst/>
          </p:nvPr>
        </p:nvGraphicFramePr>
        <p:xfrm>
          <a:off x="4511824" y="2205038"/>
          <a:ext cx="2304256" cy="4502160"/>
        </p:xfrm>
        <a:graphic>
          <a:graphicData uri="http://schemas.openxmlformats.org/drawingml/2006/table">
            <a:tbl>
              <a:tblPr/>
              <a:tblGrid>
                <a:gridCol w="9220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11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09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0, 1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000-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0, 2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00-0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0, 8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-000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1, 5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0-01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66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1, 9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-001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2, 6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0-10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81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2,10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-010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8, 9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100-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8,10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10-0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5, 7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 01-1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6, 7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011-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6,14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-110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10,14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1-10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71685" name="Text Box 1029"/>
          <p:cNvSpPr txBox="1">
            <a:spLocks noChangeArrowheads="1"/>
          </p:cNvSpPr>
          <p:nvPr/>
        </p:nvSpPr>
        <p:spPr bwMode="auto">
          <a:xfrm>
            <a:off x="551384" y="1268414"/>
            <a:ext cx="4680520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dirty="0"/>
              <a:t> </a:t>
            </a:r>
            <a:r>
              <a:rPr lang="en-US" altLang="ko-KR" dirty="0">
                <a:latin typeface="Arial" charset="0"/>
              </a:rPr>
              <a:t>Determination of Prime Implicants (4)</a:t>
            </a:r>
          </a:p>
        </p:txBody>
      </p:sp>
      <p:graphicFrame>
        <p:nvGraphicFramePr>
          <p:cNvPr id="72556" name="Group 1900"/>
          <p:cNvGraphicFramePr>
            <a:graphicFrameLocks noGrp="1"/>
          </p:cNvGraphicFramePr>
          <p:nvPr>
            <p:ph sz="quarter" idx="3"/>
          </p:nvPr>
        </p:nvGraphicFramePr>
        <p:xfrm>
          <a:off x="7824788" y="2205038"/>
          <a:ext cx="2780264" cy="2048256"/>
        </p:xfrm>
        <a:graphic>
          <a:graphicData uri="http://schemas.openxmlformats.org/drawingml/2006/table">
            <a:tbl>
              <a:tblPr/>
              <a:tblGrid>
                <a:gridCol w="1619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11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87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0, 1, 8, 9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0, 2, 8,10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0, 8, 1, 9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0, 8, 2,10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-00-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-0-0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-00-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-0-0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2, 6,10,14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2,10, 6,14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--10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--10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2557" name="Text Box 1901"/>
          <p:cNvSpPr txBox="1">
            <a:spLocks noChangeArrowheads="1"/>
          </p:cNvSpPr>
          <p:nvPr/>
        </p:nvSpPr>
        <p:spPr bwMode="auto">
          <a:xfrm>
            <a:off x="1200571" y="1773239"/>
            <a:ext cx="1200150" cy="3968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>
                <a:latin typeface="Arial" charset="0"/>
              </a:rPr>
              <a:t>Column I</a:t>
            </a:r>
          </a:p>
        </p:txBody>
      </p:sp>
      <p:sp>
        <p:nvSpPr>
          <p:cNvPr id="72558" name="Text Box 1902"/>
          <p:cNvSpPr txBox="1">
            <a:spLocks noChangeArrowheads="1"/>
          </p:cNvSpPr>
          <p:nvPr/>
        </p:nvSpPr>
        <p:spPr bwMode="auto">
          <a:xfrm>
            <a:off x="4870598" y="1773239"/>
            <a:ext cx="1270000" cy="3968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>
                <a:latin typeface="Arial" charset="0"/>
              </a:rPr>
              <a:t>Column II</a:t>
            </a:r>
          </a:p>
        </p:txBody>
      </p:sp>
      <p:sp>
        <p:nvSpPr>
          <p:cNvPr id="72559" name="Text Box 1903"/>
          <p:cNvSpPr txBox="1">
            <a:spLocks noChangeArrowheads="1"/>
          </p:cNvSpPr>
          <p:nvPr/>
        </p:nvSpPr>
        <p:spPr bwMode="auto">
          <a:xfrm>
            <a:off x="8256588" y="1773239"/>
            <a:ext cx="1339850" cy="3968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>
                <a:latin typeface="Arial" charset="0"/>
              </a:rPr>
              <a:t>Column III</a:t>
            </a:r>
          </a:p>
        </p:txBody>
      </p:sp>
      <p:sp>
        <p:nvSpPr>
          <p:cNvPr id="10" name="Line 1942">
            <a:extLst>
              <a:ext uri="{FF2B5EF4-FFF2-40B4-BE49-F238E27FC236}">
                <a16:creationId xmlns:a16="http://schemas.microsoft.com/office/drawing/2014/main" id="{93D62288-3196-4D85-9EB9-B37BC861BD4C}"/>
              </a:ext>
            </a:extLst>
          </p:cNvPr>
          <p:cNvSpPr>
            <a:spLocks noChangeShapeType="1"/>
          </p:cNvSpPr>
          <p:nvPr/>
        </p:nvSpPr>
        <p:spPr bwMode="auto">
          <a:xfrm>
            <a:off x="7860488" y="3068638"/>
            <a:ext cx="26280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1" name="Line 1943">
            <a:extLst>
              <a:ext uri="{FF2B5EF4-FFF2-40B4-BE49-F238E27FC236}">
                <a16:creationId xmlns:a16="http://schemas.microsoft.com/office/drawing/2014/main" id="{18313088-96CD-4593-82C6-611F5EA3C463}"/>
              </a:ext>
            </a:extLst>
          </p:cNvPr>
          <p:cNvSpPr>
            <a:spLocks noChangeShapeType="1"/>
          </p:cNvSpPr>
          <p:nvPr/>
        </p:nvSpPr>
        <p:spPr bwMode="auto">
          <a:xfrm>
            <a:off x="7860488" y="3357563"/>
            <a:ext cx="26280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Line 1944">
            <a:extLst>
              <a:ext uri="{FF2B5EF4-FFF2-40B4-BE49-F238E27FC236}">
                <a16:creationId xmlns:a16="http://schemas.microsoft.com/office/drawing/2014/main" id="{35E18000-59C4-4E77-BF19-5EBEF12DBECA}"/>
              </a:ext>
            </a:extLst>
          </p:cNvPr>
          <p:cNvSpPr>
            <a:spLocks noChangeShapeType="1"/>
          </p:cNvSpPr>
          <p:nvPr/>
        </p:nvSpPr>
        <p:spPr bwMode="auto">
          <a:xfrm>
            <a:off x="7860488" y="4076700"/>
            <a:ext cx="26280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8986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표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80331525"/>
                  </p:ext>
                </p:extLst>
              </p:nvPr>
            </p:nvGraphicFramePr>
            <p:xfrm>
              <a:off x="2207559" y="2276872"/>
              <a:ext cx="7560853" cy="2595880"/>
            </p:xfrm>
            <a:graphic>
              <a:graphicData uri="http://schemas.openxmlformats.org/drawingml/2006/table">
                <a:tbl>
                  <a:tblPr firstRow="1" bandRow="1">
                    <a:tableStyleId>{16D9F66E-5EB9-4882-86FB-DCBF35E3C3E4}</a:tableStyleId>
                  </a:tblPr>
                  <a:tblGrid>
                    <a:gridCol w="15829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3054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0474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0474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04741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04741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504741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504741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504741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504741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  <a:gridCol w="504741">
                      <a:extLst>
                        <a:ext uri="{9D8B030D-6E8A-4147-A177-3AD203B41FA5}">
                          <a16:colId xmlns:a16="http://schemas.microsoft.com/office/drawing/2014/main" val="20010"/>
                        </a:ext>
                      </a:extLst>
                    </a:gridCol>
                    <a:gridCol w="504741">
                      <a:extLst>
                        <a:ext uri="{9D8B030D-6E8A-4147-A177-3AD203B41FA5}">
                          <a16:colId xmlns:a16="http://schemas.microsoft.com/office/drawing/2014/main" val="2001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2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5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6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7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8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9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14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(0,</a:t>
                          </a:r>
                          <a:r>
                            <a:rPr lang="en-US" altLang="ko-KR" b="0" baseline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1,8,9)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(0,2,8,10)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𝑑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(2,6,10,14)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(1,5)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(5,7)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ko-K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(6,7)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𝑏𝑐</m:t>
                                </m:r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표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80331525"/>
                  </p:ext>
                </p:extLst>
              </p:nvPr>
            </p:nvGraphicFramePr>
            <p:xfrm>
              <a:off x="2207559" y="2276872"/>
              <a:ext cx="7560853" cy="2595880"/>
            </p:xfrm>
            <a:graphic>
              <a:graphicData uri="http://schemas.openxmlformats.org/drawingml/2006/table">
                <a:tbl>
                  <a:tblPr firstRow="1" bandRow="1">
                    <a:tableStyleId>{16D9F66E-5EB9-4882-86FB-DCBF35E3C3E4}</a:tableStyleId>
                  </a:tblPr>
                  <a:tblGrid>
                    <a:gridCol w="15829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3054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0474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0474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04741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04741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504741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504741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504741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504741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  <a:gridCol w="504741">
                      <a:extLst>
                        <a:ext uri="{9D8B030D-6E8A-4147-A177-3AD203B41FA5}">
                          <a16:colId xmlns:a16="http://schemas.microsoft.com/office/drawing/2014/main" val="20010"/>
                        </a:ext>
                      </a:extLst>
                    </a:gridCol>
                    <a:gridCol w="504741">
                      <a:extLst>
                        <a:ext uri="{9D8B030D-6E8A-4147-A177-3AD203B41FA5}">
                          <a16:colId xmlns:a16="http://schemas.microsoft.com/office/drawing/2014/main" val="2001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2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5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6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7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8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9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14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(0,</a:t>
                          </a:r>
                          <a:r>
                            <a:rPr lang="en-US" altLang="ko-KR" b="0" baseline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1,8,9)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170588" t="-108197" r="-542484" b="-5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(0,2,8,10)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170588" t="-208197" r="-542484" b="-4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(2,6,10,14)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170588" t="-308197" r="-542484" b="-3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(1,5)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170588" t="-408197" r="-542484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(5,7)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170588" t="-508197" r="-542484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(6,7)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170588" t="-608197" r="-542484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266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981200" y="44450"/>
            <a:ext cx="8229600" cy="1143000"/>
          </a:xfrm>
        </p:spPr>
        <p:txBody>
          <a:bodyPr/>
          <a:lstStyle/>
          <a:p>
            <a:r>
              <a:rPr kumimoji="0" lang="en-US" altLang="ko-KR" sz="4000" dirty="0">
                <a:solidFill>
                  <a:srgbClr val="008000"/>
                </a:solidFill>
                <a:latin typeface="Arial" charset="0"/>
              </a:rPr>
              <a:t>4.2 The Prime Implicant Chart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78" name="Text Box 14"/>
              <p:cNvSpPr txBox="1">
                <a:spLocks noChangeArrowheads="1"/>
              </p:cNvSpPr>
              <p:nvPr/>
            </p:nvSpPr>
            <p:spPr bwMode="auto">
              <a:xfrm>
                <a:off x="2057400" y="1268760"/>
                <a:ext cx="4419600" cy="40011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ko-KR" dirty="0"/>
                  <a:t> </a:t>
                </a:r>
                <a:r>
                  <a:rPr lang="en-US" altLang="ko-KR" dirty="0">
                    <a:latin typeface="Arial" charset="0"/>
                  </a:rPr>
                  <a:t>Prime </a:t>
                </a:r>
                <a:r>
                  <a:rPr lang="en-US" altLang="ko-KR" dirty="0" err="1">
                    <a:latin typeface="Arial" charset="0"/>
                  </a:rPr>
                  <a:t>Implicant</a:t>
                </a:r>
                <a:r>
                  <a:rPr lang="en-US" altLang="ko-KR" dirty="0">
                    <a:latin typeface="Arial" charset="0"/>
                  </a:rPr>
                  <a:t> Chart (Table 6-2)</a:t>
                </a:r>
                <a:r>
                  <a:rPr lang="en-US" altLang="ko-KR" dirty="0"/>
                  <a:t> </a:t>
                </a:r>
                <a14:m>
                  <m:oMath xmlns:m="http://schemas.openxmlformats.org/officeDocument/2006/math">
                    <m:r>
                      <a:rPr lang="en-US" altLang="ko-KR">
                        <a:latin typeface="Cambria Math"/>
                      </a:rPr>
                      <m:t>⨂</m:t>
                    </m:r>
                  </m:oMath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1278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57400" y="1268760"/>
                <a:ext cx="4419600" cy="400110"/>
              </a:xfrm>
              <a:prstGeom prst="rect">
                <a:avLst/>
              </a:prstGeom>
              <a:blipFill>
                <a:blip r:embed="rId3"/>
                <a:stretch>
                  <a:fillRect t="-6061" b="-27273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 Box 14"/>
              <p:cNvSpPr txBox="1">
                <a:spLocks noChangeArrowheads="1"/>
              </p:cNvSpPr>
              <p:nvPr/>
            </p:nvSpPr>
            <p:spPr bwMode="auto">
              <a:xfrm>
                <a:off x="2209800" y="1770350"/>
                <a:ext cx="4419600" cy="400110"/>
              </a:xfrm>
              <a:prstGeom prst="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ko-KR" dirty="0"/>
                  <a:t> </a:t>
                </a:r>
                <a:r>
                  <a:rPr lang="en-US" altLang="ko-KR" dirty="0">
                    <a:latin typeface="Arial" charset="0"/>
                  </a:rPr>
                  <a:t>Select </a:t>
                </a:r>
                <a:r>
                  <a:rPr lang="en-US" altLang="ko-KR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Essential Prime </a:t>
                </a:r>
                <a:r>
                  <a:rPr lang="en-US" altLang="ko-KR" i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Implicants</a:t>
                </a:r>
                <a:r>
                  <a:rPr lang="en-US" altLang="ko-KR" dirty="0"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>
                        <a:latin typeface="Cambria Math"/>
                      </a:rPr>
                      <m:t>⨂</m:t>
                    </m:r>
                  </m:oMath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31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09800" y="1770350"/>
                <a:ext cx="4419600" cy="400110"/>
              </a:xfrm>
              <a:prstGeom prst="rect">
                <a:avLst/>
              </a:prstGeom>
              <a:blipFill>
                <a:blip r:embed="rId4"/>
                <a:stretch>
                  <a:fillRect t="-2857" b="-22857"/>
                </a:stretch>
              </a:blipFill>
              <a:ln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8353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표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37713120"/>
                  </p:ext>
                </p:extLst>
              </p:nvPr>
            </p:nvGraphicFramePr>
            <p:xfrm>
              <a:off x="2207558" y="2276872"/>
              <a:ext cx="7488844" cy="2595880"/>
            </p:xfrm>
            <a:graphic>
              <a:graphicData uri="http://schemas.openxmlformats.org/drawingml/2006/table">
                <a:tbl>
                  <a:tblPr firstRow="1" bandRow="1">
                    <a:tableStyleId>{16D9F66E-5EB9-4882-86FB-DCBF35E3C3E4}</a:tableStyleId>
                  </a:tblPr>
                  <a:tblGrid>
                    <a:gridCol w="151217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6409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1125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1125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1125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11257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511257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511257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511257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511257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  <a:gridCol w="511257">
                      <a:extLst>
                        <a:ext uri="{9D8B030D-6E8A-4147-A177-3AD203B41FA5}">
                          <a16:colId xmlns:a16="http://schemas.microsoft.com/office/drawing/2014/main" val="20010"/>
                        </a:ext>
                      </a:extLst>
                    </a:gridCol>
                    <a:gridCol w="511257">
                      <a:extLst>
                        <a:ext uri="{9D8B030D-6E8A-4147-A177-3AD203B41FA5}">
                          <a16:colId xmlns:a16="http://schemas.microsoft.com/office/drawing/2014/main" val="2001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2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5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6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7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8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9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14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(0,</a:t>
                          </a:r>
                          <a:r>
                            <a:rPr lang="en-US" altLang="ko-KR" b="0" baseline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1,8,9)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b="1" smtClean="0">
                                    <a:latin typeface="Cambria Math" panose="02040503050406030204" pitchFamily="18" charset="0"/>
                                  </a:rPr>
                                  <m:t>⨂</m:t>
                                </m:r>
                              </m:oMath>
                            </m:oMathPara>
                          </a14:m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(0,2,8,10)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𝑑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(2,6,10,14)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⨂</m:t>
                                </m:r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(1,5)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  <a:endParaRPr lang="ko-KR" alt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(5,7)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ko-K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  <a:endParaRPr lang="ko-KR" alt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  <a:endParaRPr lang="ko-KR" alt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(6,7)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𝑏𝑐</m:t>
                                </m:r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  <a:endParaRPr lang="ko-KR" alt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표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37713120"/>
                  </p:ext>
                </p:extLst>
              </p:nvPr>
            </p:nvGraphicFramePr>
            <p:xfrm>
              <a:off x="2207558" y="2276872"/>
              <a:ext cx="7488844" cy="2595880"/>
            </p:xfrm>
            <a:graphic>
              <a:graphicData uri="http://schemas.openxmlformats.org/drawingml/2006/table">
                <a:tbl>
                  <a:tblPr firstRow="1" bandRow="1">
                    <a:tableStyleId>{16D9F66E-5EB9-4882-86FB-DCBF35E3C3E4}</a:tableStyleId>
                  </a:tblPr>
                  <a:tblGrid>
                    <a:gridCol w="151217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6409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1125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1125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1125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11257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511257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511257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511257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511257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  <a:gridCol w="511257">
                      <a:extLst>
                        <a:ext uri="{9D8B030D-6E8A-4147-A177-3AD203B41FA5}">
                          <a16:colId xmlns:a16="http://schemas.microsoft.com/office/drawing/2014/main" val="20010"/>
                        </a:ext>
                      </a:extLst>
                    </a:gridCol>
                    <a:gridCol w="511257">
                      <a:extLst>
                        <a:ext uri="{9D8B030D-6E8A-4147-A177-3AD203B41FA5}">
                          <a16:colId xmlns:a16="http://schemas.microsoft.com/office/drawing/2014/main" val="2001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2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5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6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7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8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9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14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(0,</a:t>
                          </a:r>
                          <a:r>
                            <a:rPr lang="en-US" altLang="ko-KR" b="0" baseline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1,8,9)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175352" t="-108197" r="-592254" b="-5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1164286" t="-108197" r="-202381" b="-5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(0,2,8,10)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175352" t="-208197" r="-592254" b="-4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(2,6,10,14)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175352" t="-308197" r="-592254" b="-3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1364286" t="-308197" r="-2381" b="-3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(1,5)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175352" t="-408197" r="-592254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  <a:endParaRPr lang="ko-KR" alt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(5,7)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175352" t="-508197" r="-592254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  <a:endParaRPr lang="ko-KR" alt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  <a:endParaRPr lang="ko-KR" alt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(6,7)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175352" t="-608197" r="-592254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  <a:endParaRPr lang="ko-KR" alt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266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981200" y="44450"/>
            <a:ext cx="8229600" cy="1143000"/>
          </a:xfrm>
        </p:spPr>
        <p:txBody>
          <a:bodyPr/>
          <a:lstStyle/>
          <a:p>
            <a:r>
              <a:rPr kumimoji="0" lang="en-US" altLang="ko-KR" sz="4000" dirty="0">
                <a:solidFill>
                  <a:srgbClr val="008000"/>
                </a:solidFill>
                <a:latin typeface="Arial" charset="0"/>
              </a:rPr>
              <a:t>4.2 The Prime Implicant Chart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78" name="Text Box 14"/>
              <p:cNvSpPr txBox="1">
                <a:spLocks noChangeArrowheads="1"/>
              </p:cNvSpPr>
              <p:nvPr/>
            </p:nvSpPr>
            <p:spPr bwMode="auto">
              <a:xfrm>
                <a:off x="2057400" y="1268760"/>
                <a:ext cx="4419600" cy="40011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ko-KR" dirty="0"/>
                  <a:t> </a:t>
                </a:r>
                <a:r>
                  <a:rPr lang="en-US" altLang="ko-KR" dirty="0">
                    <a:latin typeface="Arial" charset="0"/>
                  </a:rPr>
                  <a:t>Prime </a:t>
                </a:r>
                <a:r>
                  <a:rPr lang="en-US" altLang="ko-KR" dirty="0" err="1">
                    <a:latin typeface="Arial" charset="0"/>
                  </a:rPr>
                  <a:t>Implicant</a:t>
                </a:r>
                <a:r>
                  <a:rPr lang="en-US" altLang="ko-KR" dirty="0">
                    <a:latin typeface="Arial" charset="0"/>
                  </a:rPr>
                  <a:t> Chart (Table 6-2)</a:t>
                </a:r>
                <a:r>
                  <a:rPr lang="en-US" altLang="ko-KR" dirty="0"/>
                  <a:t> </a:t>
                </a:r>
                <a14:m>
                  <m:oMath xmlns:m="http://schemas.openxmlformats.org/officeDocument/2006/math">
                    <m:r>
                      <a:rPr lang="en-US" altLang="ko-KR">
                        <a:latin typeface="Cambria Math"/>
                      </a:rPr>
                      <m:t>⨂</m:t>
                    </m:r>
                  </m:oMath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1278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57400" y="1268760"/>
                <a:ext cx="4419600" cy="400110"/>
              </a:xfrm>
              <a:prstGeom prst="rect">
                <a:avLst/>
              </a:prstGeom>
              <a:blipFill>
                <a:blip r:embed="rId3"/>
                <a:stretch>
                  <a:fillRect t="-6061" b="-27273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85" name="Line 21"/>
          <p:cNvSpPr>
            <a:spLocks noChangeShapeType="1"/>
          </p:cNvSpPr>
          <p:nvPr/>
        </p:nvSpPr>
        <p:spPr bwMode="auto">
          <a:xfrm>
            <a:off x="4841984" y="2732824"/>
            <a:ext cx="0" cy="612134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" name="Line 21"/>
          <p:cNvSpPr>
            <a:spLocks noChangeShapeType="1"/>
          </p:cNvSpPr>
          <p:nvPr/>
        </p:nvSpPr>
        <p:spPr bwMode="auto">
          <a:xfrm>
            <a:off x="5352016" y="2715364"/>
            <a:ext cx="0" cy="137657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9" name="Line 21"/>
          <p:cNvSpPr>
            <a:spLocks noChangeShapeType="1"/>
          </p:cNvSpPr>
          <p:nvPr/>
        </p:nvSpPr>
        <p:spPr bwMode="auto">
          <a:xfrm>
            <a:off x="5862048" y="3081732"/>
            <a:ext cx="0" cy="6353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" name="Line 21"/>
          <p:cNvSpPr>
            <a:spLocks noChangeShapeType="1"/>
          </p:cNvSpPr>
          <p:nvPr/>
        </p:nvSpPr>
        <p:spPr bwMode="auto">
          <a:xfrm>
            <a:off x="6888088" y="3501008"/>
            <a:ext cx="0" cy="130909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1" name="Line 21"/>
          <p:cNvSpPr>
            <a:spLocks noChangeShapeType="1"/>
          </p:cNvSpPr>
          <p:nvPr/>
        </p:nvSpPr>
        <p:spPr bwMode="auto">
          <a:xfrm>
            <a:off x="8934192" y="3094048"/>
            <a:ext cx="0" cy="61555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2" name="Line 21"/>
          <p:cNvSpPr>
            <a:spLocks noChangeShapeType="1"/>
          </p:cNvSpPr>
          <p:nvPr/>
        </p:nvSpPr>
        <p:spPr bwMode="auto">
          <a:xfrm>
            <a:off x="7908152" y="2723789"/>
            <a:ext cx="0" cy="612134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 Box 14"/>
              <p:cNvSpPr txBox="1">
                <a:spLocks noChangeArrowheads="1"/>
              </p:cNvSpPr>
              <p:nvPr/>
            </p:nvSpPr>
            <p:spPr bwMode="auto">
              <a:xfrm>
                <a:off x="2209800" y="1770350"/>
                <a:ext cx="4419600" cy="400110"/>
              </a:xfrm>
              <a:prstGeom prst="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ko-KR" dirty="0"/>
                  <a:t> </a:t>
                </a:r>
                <a:r>
                  <a:rPr lang="en-US" altLang="ko-KR" dirty="0">
                    <a:latin typeface="Arial" charset="0"/>
                  </a:rPr>
                  <a:t>Select </a:t>
                </a:r>
                <a:r>
                  <a:rPr lang="en-US" altLang="ko-KR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Essential Prime </a:t>
                </a:r>
                <a:r>
                  <a:rPr lang="en-US" altLang="ko-KR" i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Implicants</a:t>
                </a:r>
                <a:r>
                  <a:rPr lang="en-US" altLang="ko-KR" dirty="0"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>
                        <a:latin typeface="Cambria Math"/>
                      </a:rPr>
                      <m:t>⨂</m:t>
                    </m:r>
                  </m:oMath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31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09800" y="1770350"/>
                <a:ext cx="4419600" cy="400110"/>
              </a:xfrm>
              <a:prstGeom prst="rect">
                <a:avLst/>
              </a:prstGeom>
              <a:blipFill>
                <a:blip r:embed="rId4"/>
                <a:stretch>
                  <a:fillRect t="-2857" b="-22857"/>
                </a:stretch>
              </a:blipFill>
              <a:ln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Line 21"/>
          <p:cNvSpPr>
            <a:spLocks noChangeShapeType="1"/>
          </p:cNvSpPr>
          <p:nvPr/>
        </p:nvSpPr>
        <p:spPr bwMode="auto">
          <a:xfrm>
            <a:off x="6378056" y="3870906"/>
            <a:ext cx="0" cy="588509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>
            <a:off x="7392144" y="4183919"/>
            <a:ext cx="0" cy="654549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4204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표 1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2207568" y="2276872"/>
              <a:ext cx="8136904" cy="2595880"/>
            </p:xfrm>
            <a:graphic>
              <a:graphicData uri="http://schemas.openxmlformats.org/drawingml/2006/table">
                <a:tbl>
                  <a:tblPr firstRow="1" bandRow="1">
                    <a:tableStyleId>{16D9F66E-5EB9-4882-86FB-DCBF35E3C3E4}</a:tableStyleId>
                  </a:tblPr>
                  <a:tblGrid>
                    <a:gridCol w="178470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8182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3379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10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11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1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2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5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6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7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8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9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14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(0,</a:t>
                          </a:r>
                          <a:r>
                            <a:rPr lang="en-US" altLang="ko-KR" b="0" baseline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1,8,9)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kumimoji="1" lang="en-US" altLang="ko-KR" sz="1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rgbClr val="3333FF"/>
                              </a:solidFill>
                              <a:effectLst/>
                              <a:latin typeface="Arial" charset="0"/>
                              <a:ea typeface="굴림" pitchFamily="50" charset="-127"/>
                            </a:rPr>
                            <a:t>√</a:t>
                          </a:r>
                          <a:endParaRPr lang="ko-KR" altLang="en-US" b="0" dirty="0">
                            <a:solidFill>
                              <a:srgbClr val="3333FF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b="1" smtClean="0">
                                    <a:latin typeface="Cambria Math" panose="02040503050406030204" pitchFamily="18" charset="0"/>
                                  </a:rPr>
                                  <m:t>⨂</m:t>
                                </m:r>
                              </m:oMath>
                            </m:oMathPara>
                          </a14:m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(0,2,8,10)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𝑑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(2,6,10,14)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kumimoji="1" lang="en-US" altLang="ko-KR" sz="1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rgbClr val="3333FF"/>
                              </a:solidFill>
                              <a:effectLst/>
                              <a:latin typeface="Arial" charset="0"/>
                              <a:ea typeface="굴림" pitchFamily="50" charset="-127"/>
                            </a:rPr>
                            <a:t>√</a:t>
                          </a:r>
                          <a:endParaRPr lang="ko-KR" altLang="en-US" b="0" dirty="0">
                            <a:solidFill>
                              <a:srgbClr val="3333FF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⨂</m:t>
                                </m:r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(1,5)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rgbClr val="008000"/>
                              </a:solidFill>
                            </a:rPr>
                            <a:t>x</a:t>
                          </a:r>
                          <a:endParaRPr lang="ko-KR" altLang="en-US" b="1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(5,7)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ko-KR" altLang="en-US" b="0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ko-K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rgbClr val="008000"/>
                              </a:solidFill>
                            </a:rPr>
                            <a:t>x</a:t>
                          </a:r>
                          <a:endParaRPr lang="ko-KR" altLang="en-US" b="1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rgbClr val="008000"/>
                              </a:solidFill>
                            </a:rPr>
                            <a:t>x</a:t>
                          </a:r>
                          <a:endParaRPr lang="ko-KR" altLang="en-US" b="1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(6,7)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𝑏𝑐</m:t>
                                </m:r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rgbClr val="008000"/>
                              </a:solidFill>
                            </a:rPr>
                            <a:t>x</a:t>
                          </a:r>
                          <a:endParaRPr lang="ko-KR" altLang="en-US" b="1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표 1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2207568" y="2276872"/>
              <a:ext cx="8136904" cy="2595880"/>
            </p:xfrm>
            <a:graphic>
              <a:graphicData uri="http://schemas.openxmlformats.org/drawingml/2006/table">
                <a:tbl>
                  <a:tblPr firstRow="1" bandRow="1">
                    <a:tableStyleId>{16D9F66E-5EB9-4882-86FB-DCBF35E3C3E4}</a:tableStyleId>
                  </a:tblPr>
                  <a:tblGrid>
                    <a:gridCol w="178470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8182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3379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10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11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1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2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5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6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7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8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9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14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(0,</a:t>
                          </a:r>
                          <a:r>
                            <a:rPr lang="en-US" altLang="ko-KR" b="0" baseline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1,8,9)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kumimoji="1" lang="en-US" altLang="ko-KR" sz="1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rgbClr val="3333FF"/>
                              </a:solidFill>
                              <a:effectLst/>
                              <a:latin typeface="Arial" charset="0"/>
                              <a:ea typeface="굴림" pitchFamily="50" charset="-127"/>
                            </a:rPr>
                            <a:t>√</a:t>
                          </a:r>
                          <a:endParaRPr lang="ko-KR" altLang="en-US" b="0" dirty="0">
                            <a:solidFill>
                              <a:srgbClr val="3333FF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310833" t="-108197" r="-705000" b="-5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1289286" t="-108197" r="-204762" b="-5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(0,2,8,10)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310833" t="-208197" r="-705000" b="-4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(2,6,10,14)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kumimoji="1" lang="en-US" altLang="ko-KR" sz="1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rgbClr val="3333FF"/>
                              </a:solidFill>
                              <a:effectLst/>
                              <a:latin typeface="Arial" charset="0"/>
                              <a:ea typeface="굴림" pitchFamily="50" charset="-127"/>
                            </a:rPr>
                            <a:t>√</a:t>
                          </a:r>
                          <a:endParaRPr lang="ko-KR" altLang="en-US" b="0" dirty="0">
                            <a:solidFill>
                              <a:srgbClr val="3333FF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310833" t="-308197" r="-705000" b="-3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1490476" t="-308197" r="-3571" b="-3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(1,5)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310833" t="-408197" r="-705000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rgbClr val="008000"/>
                              </a:solidFill>
                            </a:rPr>
                            <a:t>x</a:t>
                          </a:r>
                          <a:endParaRPr lang="ko-KR" altLang="en-US" b="1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(5,7)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ko-KR" altLang="en-US" b="0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310833" t="-508197" r="-705000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rgbClr val="008000"/>
                              </a:solidFill>
                            </a:rPr>
                            <a:t>x</a:t>
                          </a:r>
                          <a:endParaRPr lang="ko-KR" altLang="en-US" b="1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rgbClr val="008000"/>
                              </a:solidFill>
                            </a:rPr>
                            <a:t>x</a:t>
                          </a:r>
                          <a:endParaRPr lang="ko-KR" altLang="en-US" b="1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(6,7)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310833" t="-608197" r="-705000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rgbClr val="008000"/>
                              </a:solidFill>
                            </a:rPr>
                            <a:t>x</a:t>
                          </a:r>
                          <a:endParaRPr lang="ko-KR" altLang="en-US" b="1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266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981200" y="44450"/>
            <a:ext cx="8229600" cy="1143000"/>
          </a:xfrm>
        </p:spPr>
        <p:txBody>
          <a:bodyPr/>
          <a:lstStyle/>
          <a:p>
            <a:r>
              <a:rPr kumimoji="0" lang="en-US" altLang="ko-KR" sz="4000" dirty="0">
                <a:solidFill>
                  <a:srgbClr val="008000"/>
                </a:solidFill>
                <a:latin typeface="Arial" charset="0"/>
              </a:rPr>
              <a:t>4.2 The Prime Implicant Chart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78" name="Text Box 14"/>
              <p:cNvSpPr txBox="1">
                <a:spLocks noChangeArrowheads="1"/>
              </p:cNvSpPr>
              <p:nvPr/>
            </p:nvSpPr>
            <p:spPr bwMode="auto">
              <a:xfrm>
                <a:off x="2057400" y="1268760"/>
                <a:ext cx="4419600" cy="40011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ko-KR" dirty="0"/>
                  <a:t> </a:t>
                </a:r>
                <a:r>
                  <a:rPr lang="en-US" altLang="ko-KR" dirty="0">
                    <a:latin typeface="Arial" charset="0"/>
                  </a:rPr>
                  <a:t>Prime </a:t>
                </a:r>
                <a:r>
                  <a:rPr lang="en-US" altLang="ko-KR" dirty="0" err="1">
                    <a:latin typeface="Arial" charset="0"/>
                  </a:rPr>
                  <a:t>Implicant</a:t>
                </a:r>
                <a:r>
                  <a:rPr lang="en-US" altLang="ko-KR" dirty="0">
                    <a:latin typeface="Arial" charset="0"/>
                  </a:rPr>
                  <a:t> Chart (Table 6-2)</a:t>
                </a:r>
                <a:r>
                  <a:rPr lang="en-US" altLang="ko-KR" dirty="0"/>
                  <a:t> </a:t>
                </a:r>
                <a14:m>
                  <m:oMath xmlns:m="http://schemas.openxmlformats.org/officeDocument/2006/math">
                    <m:r>
                      <a:rPr lang="en-US" altLang="ko-KR">
                        <a:latin typeface="Cambria Math"/>
                      </a:rPr>
                      <m:t>⨂</m:t>
                    </m:r>
                  </m:oMath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1278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57400" y="1268760"/>
                <a:ext cx="4419600" cy="400110"/>
              </a:xfrm>
              <a:prstGeom prst="rect">
                <a:avLst/>
              </a:prstGeom>
              <a:blipFill>
                <a:blip r:embed="rId3"/>
                <a:stretch>
                  <a:fillRect t="-6061" b="-27273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85" name="Line 21"/>
          <p:cNvSpPr>
            <a:spLocks noChangeShapeType="1"/>
          </p:cNvSpPr>
          <p:nvPr/>
        </p:nvSpPr>
        <p:spPr bwMode="auto">
          <a:xfrm>
            <a:off x="5459880" y="2708920"/>
            <a:ext cx="0" cy="77631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Line 20"/>
          <p:cNvSpPr>
            <a:spLocks noChangeShapeType="1"/>
          </p:cNvSpPr>
          <p:nvPr/>
        </p:nvSpPr>
        <p:spPr bwMode="auto">
          <a:xfrm>
            <a:off x="3803696" y="2852936"/>
            <a:ext cx="54006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1284" name="Line 20"/>
          <p:cNvSpPr>
            <a:spLocks noChangeShapeType="1"/>
          </p:cNvSpPr>
          <p:nvPr/>
        </p:nvSpPr>
        <p:spPr bwMode="auto">
          <a:xfrm>
            <a:off x="3947712" y="3602752"/>
            <a:ext cx="6264696" cy="0"/>
          </a:xfrm>
          <a:prstGeom prst="line">
            <a:avLst/>
          </a:prstGeom>
          <a:noFill/>
          <a:ln w="25400">
            <a:solidFill>
              <a:srgbClr val="33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" name="Line 21"/>
          <p:cNvSpPr>
            <a:spLocks noChangeShapeType="1"/>
          </p:cNvSpPr>
          <p:nvPr/>
        </p:nvSpPr>
        <p:spPr bwMode="auto">
          <a:xfrm>
            <a:off x="5978804" y="2708921"/>
            <a:ext cx="0" cy="144016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9" name="Line 21"/>
          <p:cNvSpPr>
            <a:spLocks noChangeShapeType="1"/>
          </p:cNvSpPr>
          <p:nvPr/>
        </p:nvSpPr>
        <p:spPr bwMode="auto">
          <a:xfrm>
            <a:off x="6496562" y="3097075"/>
            <a:ext cx="0" cy="692956"/>
          </a:xfrm>
          <a:prstGeom prst="line">
            <a:avLst/>
          </a:prstGeom>
          <a:noFill/>
          <a:ln w="9525">
            <a:solidFill>
              <a:srgbClr val="33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" name="Line 21"/>
          <p:cNvSpPr>
            <a:spLocks noChangeShapeType="1"/>
          </p:cNvSpPr>
          <p:nvPr/>
        </p:nvSpPr>
        <p:spPr bwMode="auto">
          <a:xfrm>
            <a:off x="7518376" y="3501008"/>
            <a:ext cx="0" cy="1309098"/>
          </a:xfrm>
          <a:prstGeom prst="line">
            <a:avLst/>
          </a:prstGeom>
          <a:noFill/>
          <a:ln w="9525">
            <a:solidFill>
              <a:srgbClr val="33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1" name="Line 21"/>
          <p:cNvSpPr>
            <a:spLocks noChangeShapeType="1"/>
          </p:cNvSpPr>
          <p:nvPr/>
        </p:nvSpPr>
        <p:spPr bwMode="auto">
          <a:xfrm>
            <a:off x="9579204" y="3101481"/>
            <a:ext cx="0" cy="688550"/>
          </a:xfrm>
          <a:prstGeom prst="line">
            <a:avLst/>
          </a:prstGeom>
          <a:noFill/>
          <a:ln w="9525">
            <a:solidFill>
              <a:srgbClr val="33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2" name="Line 21"/>
          <p:cNvSpPr>
            <a:spLocks noChangeShapeType="1"/>
          </p:cNvSpPr>
          <p:nvPr/>
        </p:nvSpPr>
        <p:spPr bwMode="auto">
          <a:xfrm>
            <a:off x="8556224" y="2708921"/>
            <a:ext cx="0" cy="68414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9" name="Line 21"/>
          <p:cNvSpPr>
            <a:spLocks noChangeShapeType="1"/>
          </p:cNvSpPr>
          <p:nvPr/>
        </p:nvSpPr>
        <p:spPr bwMode="auto">
          <a:xfrm>
            <a:off x="7006886" y="3809362"/>
            <a:ext cx="0" cy="662589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0" name="Line 21"/>
          <p:cNvSpPr>
            <a:spLocks noChangeShapeType="1"/>
          </p:cNvSpPr>
          <p:nvPr/>
        </p:nvSpPr>
        <p:spPr bwMode="auto">
          <a:xfrm>
            <a:off x="8037300" y="4183919"/>
            <a:ext cx="0" cy="654549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 Box 14"/>
              <p:cNvSpPr txBox="1">
                <a:spLocks noChangeArrowheads="1"/>
              </p:cNvSpPr>
              <p:nvPr/>
            </p:nvSpPr>
            <p:spPr bwMode="auto">
              <a:xfrm>
                <a:off x="2209800" y="1770350"/>
                <a:ext cx="4419600" cy="400110"/>
              </a:xfrm>
              <a:prstGeom prst="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ko-KR" dirty="0"/>
                  <a:t> </a:t>
                </a:r>
                <a:r>
                  <a:rPr lang="en-US" altLang="ko-KR" dirty="0">
                    <a:latin typeface="Arial" charset="0"/>
                  </a:rPr>
                  <a:t>Select </a:t>
                </a:r>
                <a:r>
                  <a:rPr lang="en-US" altLang="ko-KR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Essential Prime </a:t>
                </a:r>
                <a:r>
                  <a:rPr lang="en-US" altLang="ko-KR" i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Implicants</a:t>
                </a:r>
                <a:r>
                  <a:rPr lang="en-US" altLang="ko-KR" dirty="0"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>
                        <a:latin typeface="Cambria Math"/>
                      </a:rPr>
                      <m:t>⨂</m:t>
                    </m:r>
                  </m:oMath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31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09800" y="1770350"/>
                <a:ext cx="4419600" cy="400110"/>
              </a:xfrm>
              <a:prstGeom prst="rect">
                <a:avLst/>
              </a:prstGeom>
              <a:blipFill>
                <a:blip r:embed="rId4"/>
                <a:stretch>
                  <a:fillRect t="-2857" b="-22857"/>
                </a:stretch>
              </a:blipFill>
              <a:ln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23128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표 1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2207568" y="2276872"/>
              <a:ext cx="8064896" cy="2595880"/>
            </p:xfrm>
            <a:graphic>
              <a:graphicData uri="http://schemas.openxmlformats.org/drawingml/2006/table">
                <a:tbl>
                  <a:tblPr firstRow="1" bandRow="1">
                    <a:tableStyleId>{16D9F66E-5EB9-4882-86FB-DCBF35E3C3E4}</a:tableStyleId>
                  </a:tblPr>
                  <a:tblGrid>
                    <a:gridCol w="171269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8182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3379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10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11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1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2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5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6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7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8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9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14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(0,</a:t>
                          </a:r>
                          <a:r>
                            <a:rPr lang="en-US" altLang="ko-KR" b="0" baseline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1,8,9)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kumimoji="1" lang="en-US" altLang="ko-KR" sz="1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Arial" charset="0"/>
                              <a:ea typeface="굴림" pitchFamily="50" charset="-127"/>
                            </a:rPr>
                            <a:t>√</a:t>
                          </a:r>
                          <a:endParaRPr lang="ko-KR" altLang="en-US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b="1" smtClean="0">
                                    <a:latin typeface="Cambria Math" panose="02040503050406030204" pitchFamily="18" charset="0"/>
                                  </a:rPr>
                                  <m:t>⨂</m:t>
                                </m:r>
                              </m:oMath>
                            </m:oMathPara>
                          </a14:m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(0,2,8,10)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𝑑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(2,6,10,14)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kumimoji="1" lang="en-US" altLang="ko-KR" sz="1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rgbClr val="3333FF"/>
                              </a:solidFill>
                              <a:effectLst/>
                              <a:latin typeface="Arial" charset="0"/>
                              <a:ea typeface="굴림" pitchFamily="50" charset="-127"/>
                            </a:rPr>
                            <a:t>√</a:t>
                          </a:r>
                          <a:endParaRPr lang="ko-KR" altLang="en-US" b="0" dirty="0">
                            <a:solidFill>
                              <a:srgbClr val="3333FF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⨂</m:t>
                                </m:r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(1,5)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rgbClr val="008000"/>
                              </a:solidFill>
                            </a:rPr>
                            <a:t>x</a:t>
                          </a:r>
                          <a:endParaRPr lang="ko-KR" altLang="en-US" b="1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(5,7)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en-US" altLang="ko-KR" sz="1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rgbClr val="008000"/>
                              </a:solidFill>
                              <a:effectLst/>
                              <a:latin typeface="Arial" charset="0"/>
                              <a:ea typeface="굴림" pitchFamily="50" charset="-127"/>
                            </a:rPr>
                            <a:t>√</a:t>
                          </a:r>
                          <a:endParaRPr lang="ko-KR" altLang="en-US" b="0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ko-K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rgbClr val="008000"/>
                              </a:solidFill>
                            </a:rPr>
                            <a:t>x</a:t>
                          </a:r>
                          <a:endParaRPr lang="ko-KR" altLang="en-US" b="1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rgbClr val="008000"/>
                              </a:solidFill>
                            </a:rPr>
                            <a:t>x</a:t>
                          </a:r>
                          <a:endParaRPr lang="ko-KR" altLang="en-US" b="1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(6,7)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𝑏𝑐</m:t>
                                </m:r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rgbClr val="008000"/>
                              </a:solidFill>
                            </a:rPr>
                            <a:t>x</a:t>
                          </a:r>
                          <a:endParaRPr lang="ko-KR" altLang="en-US" b="1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표 1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2207568" y="2276872"/>
              <a:ext cx="8064896" cy="2595880"/>
            </p:xfrm>
            <a:graphic>
              <a:graphicData uri="http://schemas.openxmlformats.org/drawingml/2006/table">
                <a:tbl>
                  <a:tblPr firstRow="1" bandRow="1">
                    <a:tableStyleId>{16D9F66E-5EB9-4882-86FB-DCBF35E3C3E4}</a:tableStyleId>
                  </a:tblPr>
                  <a:tblGrid>
                    <a:gridCol w="171269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8182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3379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10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11"/>
                        </a:ext>
                      </a:extLst>
                    </a:gridCol>
                    <a:gridCol w="513658">
                      <a:extLst>
                        <a:ext uri="{9D8B030D-6E8A-4147-A177-3AD203B41FA5}">
                          <a16:colId xmlns:a16="http://schemas.microsoft.com/office/drawing/2014/main" val="2001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0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2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5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6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7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8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9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14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(0,</a:t>
                          </a:r>
                          <a:r>
                            <a:rPr lang="en-US" altLang="ko-KR" b="0" baseline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1,8,9)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kumimoji="1" lang="en-US" altLang="ko-KR" sz="1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Arial" charset="0"/>
                              <a:ea typeface="굴림" pitchFamily="50" charset="-127"/>
                            </a:rPr>
                            <a:t>√</a:t>
                          </a:r>
                          <a:endParaRPr lang="ko-KR" altLang="en-US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298347" t="-108197" r="-698347" b="-5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1276190" t="-108197" r="-203571" b="-5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(0,2,8,10)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298347" t="-208197" r="-698347" b="-4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(2,6,10,14)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kumimoji="1" lang="en-US" altLang="ko-KR" sz="1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rgbClr val="3333FF"/>
                              </a:solidFill>
                              <a:effectLst/>
                              <a:latin typeface="Arial" charset="0"/>
                              <a:ea typeface="굴림" pitchFamily="50" charset="-127"/>
                            </a:rPr>
                            <a:t>√</a:t>
                          </a:r>
                          <a:endParaRPr lang="ko-KR" altLang="en-US" b="0" dirty="0">
                            <a:solidFill>
                              <a:srgbClr val="3333FF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298347" t="-308197" r="-698347" b="-3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1477381" t="-308197" r="-2381" b="-3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(1,5)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298347" t="-408197" r="-698347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rgbClr val="008000"/>
                              </a:solidFill>
                            </a:rPr>
                            <a:t>x</a:t>
                          </a:r>
                          <a:endParaRPr lang="ko-KR" altLang="en-US" b="1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(5,7)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en-US" altLang="ko-KR" sz="1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rgbClr val="008000"/>
                              </a:solidFill>
                              <a:effectLst/>
                              <a:latin typeface="Arial" charset="0"/>
                              <a:ea typeface="굴림" pitchFamily="50" charset="-127"/>
                            </a:rPr>
                            <a:t>√</a:t>
                          </a:r>
                          <a:endParaRPr lang="ko-KR" altLang="en-US" b="0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298347" t="-508197" r="-698347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rgbClr val="008000"/>
                              </a:solidFill>
                            </a:rPr>
                            <a:t>x</a:t>
                          </a:r>
                          <a:endParaRPr lang="ko-KR" altLang="en-US" b="1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rgbClr val="008000"/>
                              </a:solidFill>
                            </a:rPr>
                            <a:t>x</a:t>
                          </a:r>
                          <a:endParaRPr lang="ko-KR" altLang="en-US" b="1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Consolas" panose="020B0609020204030204" pitchFamily="49" charset="0"/>
                              <a:ea typeface="Adobe Fan Heiti Std B" pitchFamily="34" charset="-128"/>
                              <a:cs typeface="Consolas" panose="020B0609020204030204" pitchFamily="49" charset="0"/>
                            </a:rPr>
                            <a:t>(6,7)</a:t>
                          </a:r>
                          <a:endParaRPr lang="ko-KR" altLang="en-US" b="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2"/>
                          <a:stretch>
                            <a:fillRect l="-298347" t="-608197" r="-698347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x</a:t>
                          </a:r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rgbClr val="008000"/>
                              </a:solidFill>
                            </a:rPr>
                            <a:t>x</a:t>
                          </a:r>
                          <a:endParaRPr lang="ko-KR" altLang="en-US" b="1" dirty="0">
                            <a:solidFill>
                              <a:srgbClr val="008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266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981200" y="44450"/>
            <a:ext cx="8229600" cy="1143000"/>
          </a:xfrm>
        </p:spPr>
        <p:txBody>
          <a:bodyPr/>
          <a:lstStyle/>
          <a:p>
            <a:r>
              <a:rPr kumimoji="0" lang="en-US" altLang="ko-KR" sz="4000" dirty="0">
                <a:solidFill>
                  <a:srgbClr val="008000"/>
                </a:solidFill>
                <a:latin typeface="Arial" charset="0"/>
              </a:rPr>
              <a:t>4.2 The Prime Implicant Chart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78" name="Text Box 14"/>
              <p:cNvSpPr txBox="1">
                <a:spLocks noChangeArrowheads="1"/>
              </p:cNvSpPr>
              <p:nvPr/>
            </p:nvSpPr>
            <p:spPr bwMode="auto">
              <a:xfrm>
                <a:off x="2057400" y="1268760"/>
                <a:ext cx="4419600" cy="40011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ko-KR" dirty="0"/>
                  <a:t> </a:t>
                </a:r>
                <a:r>
                  <a:rPr lang="en-US" altLang="ko-KR" dirty="0">
                    <a:latin typeface="Arial" charset="0"/>
                  </a:rPr>
                  <a:t>Prime </a:t>
                </a:r>
                <a:r>
                  <a:rPr lang="en-US" altLang="ko-KR" dirty="0" err="1">
                    <a:latin typeface="Arial" charset="0"/>
                  </a:rPr>
                  <a:t>Implicant</a:t>
                </a:r>
                <a:r>
                  <a:rPr lang="en-US" altLang="ko-KR" dirty="0">
                    <a:latin typeface="Arial" charset="0"/>
                  </a:rPr>
                  <a:t> Chart (Table 6-2)</a:t>
                </a:r>
                <a:r>
                  <a:rPr lang="en-US" altLang="ko-KR" dirty="0"/>
                  <a:t> </a:t>
                </a:r>
                <a14:m>
                  <m:oMath xmlns:m="http://schemas.openxmlformats.org/officeDocument/2006/math">
                    <m:r>
                      <a:rPr lang="en-US" altLang="ko-KR">
                        <a:latin typeface="Cambria Math"/>
                      </a:rPr>
                      <m:t>⨂</m:t>
                    </m:r>
                  </m:oMath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1278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57400" y="1268760"/>
                <a:ext cx="4419600" cy="400110"/>
              </a:xfrm>
              <a:prstGeom prst="rect">
                <a:avLst/>
              </a:prstGeom>
              <a:blipFill>
                <a:blip r:embed="rId3"/>
                <a:stretch>
                  <a:fillRect t="-6061" b="-27273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93" name="Text Box 29"/>
          <p:cNvSpPr txBox="1">
            <a:spLocks noChangeArrowheads="1"/>
          </p:cNvSpPr>
          <p:nvPr/>
        </p:nvSpPr>
        <p:spPr bwMode="auto">
          <a:xfrm>
            <a:off x="1992313" y="5157193"/>
            <a:ext cx="4953000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>
                <a:latin typeface="Arial" charset="0"/>
              </a:rPr>
              <a:t>The resulting minimum sum of products is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4511834" y="2673065"/>
            <a:ext cx="5616614" cy="2165403"/>
            <a:chOff x="2987834" y="2673064"/>
            <a:chExt cx="5616614" cy="2165403"/>
          </a:xfrm>
        </p:grpSpPr>
        <p:sp>
          <p:nvSpPr>
            <p:cNvPr id="11285" name="Line 21"/>
            <p:cNvSpPr>
              <a:spLocks noChangeShapeType="1"/>
            </p:cNvSpPr>
            <p:nvPr/>
          </p:nvSpPr>
          <p:spPr bwMode="auto">
            <a:xfrm>
              <a:off x="3863872" y="2708920"/>
              <a:ext cx="0" cy="77631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7" name="Line 20"/>
            <p:cNvSpPr>
              <a:spLocks noChangeShapeType="1"/>
            </p:cNvSpPr>
            <p:nvPr/>
          </p:nvSpPr>
          <p:spPr bwMode="auto">
            <a:xfrm>
              <a:off x="2987835" y="2840401"/>
              <a:ext cx="4608501" cy="12535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1284" name="Line 20"/>
            <p:cNvSpPr>
              <a:spLocks noChangeShapeType="1"/>
            </p:cNvSpPr>
            <p:nvPr/>
          </p:nvSpPr>
          <p:spPr bwMode="auto">
            <a:xfrm flipV="1">
              <a:off x="2987834" y="3602751"/>
              <a:ext cx="5616614" cy="9875"/>
            </a:xfrm>
            <a:prstGeom prst="line">
              <a:avLst/>
            </a:prstGeom>
            <a:noFill/>
            <a:ln w="31750">
              <a:solidFill>
                <a:srgbClr val="3333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8" name="Line 21"/>
            <p:cNvSpPr>
              <a:spLocks noChangeShapeType="1"/>
            </p:cNvSpPr>
            <p:nvPr/>
          </p:nvSpPr>
          <p:spPr bwMode="auto">
            <a:xfrm>
              <a:off x="4379880" y="2708921"/>
              <a:ext cx="0" cy="144016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9" name="Line 21"/>
            <p:cNvSpPr>
              <a:spLocks noChangeShapeType="1"/>
            </p:cNvSpPr>
            <p:nvPr/>
          </p:nvSpPr>
          <p:spPr bwMode="auto">
            <a:xfrm>
              <a:off x="4895888" y="3026832"/>
              <a:ext cx="0" cy="692956"/>
            </a:xfrm>
            <a:prstGeom prst="line">
              <a:avLst/>
            </a:prstGeom>
            <a:noFill/>
            <a:ln w="9525">
              <a:solidFill>
                <a:srgbClr val="3333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0" name="Line 21"/>
            <p:cNvSpPr>
              <a:spLocks noChangeShapeType="1"/>
            </p:cNvSpPr>
            <p:nvPr/>
          </p:nvSpPr>
          <p:spPr bwMode="auto">
            <a:xfrm>
              <a:off x="5922224" y="3501008"/>
              <a:ext cx="0" cy="1309098"/>
            </a:xfrm>
            <a:prstGeom prst="line">
              <a:avLst/>
            </a:prstGeom>
            <a:noFill/>
            <a:ln w="9525">
              <a:solidFill>
                <a:srgbClr val="3333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1" name="Line 21"/>
            <p:cNvSpPr>
              <a:spLocks noChangeShapeType="1"/>
            </p:cNvSpPr>
            <p:nvPr/>
          </p:nvSpPr>
          <p:spPr bwMode="auto">
            <a:xfrm>
              <a:off x="7980280" y="3045056"/>
              <a:ext cx="0" cy="688550"/>
            </a:xfrm>
            <a:prstGeom prst="line">
              <a:avLst/>
            </a:prstGeom>
            <a:noFill/>
            <a:ln w="9525">
              <a:solidFill>
                <a:srgbClr val="3333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>
              <a:off x="6948264" y="2673064"/>
              <a:ext cx="0" cy="68414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8" name="Line 20"/>
            <p:cNvSpPr>
              <a:spLocks noChangeShapeType="1"/>
            </p:cNvSpPr>
            <p:nvPr/>
          </p:nvSpPr>
          <p:spPr bwMode="auto">
            <a:xfrm flipV="1">
              <a:off x="2999775" y="4353152"/>
              <a:ext cx="3600401" cy="4633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" name="Line 21"/>
            <p:cNvSpPr>
              <a:spLocks noChangeShapeType="1"/>
            </p:cNvSpPr>
            <p:nvPr/>
          </p:nvSpPr>
          <p:spPr bwMode="auto">
            <a:xfrm>
              <a:off x="5410734" y="3809361"/>
              <a:ext cx="0" cy="662589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0" name="Line 21"/>
            <p:cNvSpPr>
              <a:spLocks noChangeShapeType="1"/>
            </p:cNvSpPr>
            <p:nvPr/>
          </p:nvSpPr>
          <p:spPr bwMode="auto">
            <a:xfrm>
              <a:off x="6441282" y="4183918"/>
              <a:ext cx="0" cy="654549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 Box 14"/>
              <p:cNvSpPr txBox="1">
                <a:spLocks noChangeArrowheads="1"/>
              </p:cNvSpPr>
              <p:nvPr/>
            </p:nvSpPr>
            <p:spPr bwMode="auto">
              <a:xfrm>
                <a:off x="2209800" y="1770350"/>
                <a:ext cx="4419600" cy="400110"/>
              </a:xfrm>
              <a:prstGeom prst="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ko-KR" dirty="0"/>
                  <a:t> </a:t>
                </a:r>
                <a:r>
                  <a:rPr lang="en-US" altLang="ko-KR" dirty="0">
                    <a:latin typeface="Arial" charset="0"/>
                  </a:rPr>
                  <a:t>Select </a:t>
                </a:r>
                <a:r>
                  <a:rPr lang="en-US" altLang="ko-KR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Essential Prime </a:t>
                </a:r>
                <a:r>
                  <a:rPr lang="en-US" altLang="ko-KR" i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Implicants</a:t>
                </a:r>
                <a:r>
                  <a:rPr lang="en-US" altLang="ko-KR" dirty="0"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>
                        <a:latin typeface="Cambria Math"/>
                      </a:rPr>
                      <m:t>⨂</m:t>
                    </m:r>
                  </m:oMath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31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09800" y="1770350"/>
                <a:ext cx="4419600" cy="400110"/>
              </a:xfrm>
              <a:prstGeom prst="rect">
                <a:avLst/>
              </a:prstGeom>
              <a:blipFill>
                <a:blip r:embed="rId4"/>
                <a:stretch>
                  <a:fillRect t="-2857" b="-22857"/>
                </a:stretch>
              </a:blipFill>
              <a:ln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945314" y="5124797"/>
                <a:ext cx="3174587" cy="461665"/>
              </a:xfrm>
              <a:prstGeom prst="rect">
                <a:avLst/>
              </a:prstGeom>
              <a:solidFill>
                <a:srgbClr val="FFFF00">
                  <a:alpha val="42000"/>
                </a:srgb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i="1">
                          <a:latin typeface="Cambria Math"/>
                        </a:rPr>
                        <m:t>𝑓</m:t>
                      </m:r>
                      <m:r>
                        <a:rPr lang="en-US" altLang="ko-KR" sz="2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altLang="ko-KR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4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altLang="ko-KR" sz="24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4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altLang="ko-KR" sz="24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sz="2400" i="1">
                          <a:latin typeface="Cambria Math"/>
                        </a:rPr>
                        <m:t>+</m:t>
                      </m:r>
                      <m:r>
                        <a:rPr lang="en-US" altLang="ko-KR" sz="2400" i="1">
                          <a:solidFill>
                            <a:srgbClr val="3333FF"/>
                          </a:solidFill>
                          <a:latin typeface="Cambria Math"/>
                        </a:rPr>
                        <m:t>𝑐</m:t>
                      </m:r>
                      <m:sSup>
                        <m:sSupPr>
                          <m:ctrlPr>
                            <a:rPr lang="en-US" altLang="ko-KR" sz="24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400" i="1">
                              <a:solidFill>
                                <a:srgbClr val="3333FF"/>
                              </a:solidFill>
                              <a:latin typeface="Cambria Math"/>
                            </a:rPr>
                            <m:t>𝑑</m:t>
                          </m:r>
                        </m:e>
                        <m:sup>
                          <m:r>
                            <a:rPr lang="en-US" altLang="ko-KR" sz="2400" i="1">
                              <a:solidFill>
                                <a:srgbClr val="3333FF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sz="2400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altLang="ko-KR" sz="2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400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altLang="ko-KR" sz="2400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sz="2400" i="1">
                          <a:solidFill>
                            <a:srgbClr val="008000"/>
                          </a:solidFill>
                          <a:latin typeface="Cambria Math"/>
                        </a:rPr>
                        <m:t>𝑏𝑑</m:t>
                      </m:r>
                    </m:oMath>
                  </m:oMathPara>
                </a14:m>
                <a:endParaRPr lang="ko-KR" altLang="en-US" sz="2400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5314" y="5124797"/>
                <a:ext cx="3174587" cy="461665"/>
              </a:xfrm>
              <a:prstGeom prst="rect">
                <a:avLst/>
              </a:prstGeom>
              <a:blipFill>
                <a:blip r:embed="rId5"/>
                <a:stretch>
                  <a:fillRect b="-2133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8208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33375"/>
            <a:ext cx="9144000" cy="808038"/>
          </a:xfrm>
        </p:spPr>
        <p:txBody>
          <a:bodyPr/>
          <a:lstStyle/>
          <a:p>
            <a:pPr eaLnBrk="1" hangingPunct="1"/>
            <a:r>
              <a:rPr lang="en-US" altLang="ko-KR" sz="4000" dirty="0">
                <a:solidFill>
                  <a:srgbClr val="008000"/>
                </a:solidFill>
                <a:latin typeface="Arial" panose="020B0604020202020204" pitchFamily="34" charset="0"/>
              </a:rPr>
              <a:t>4.3 Gate Delays</a:t>
            </a:r>
          </a:p>
        </p:txBody>
      </p:sp>
      <p:pic>
        <p:nvPicPr>
          <p:cNvPr id="8195" name="Picture 6" descr="roth+f08-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2133601"/>
            <a:ext cx="6572250" cy="368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 Box 7"/>
          <p:cNvSpPr txBox="1">
            <a:spLocks noChangeArrowheads="1"/>
          </p:cNvSpPr>
          <p:nvPr/>
        </p:nvSpPr>
        <p:spPr bwMode="auto">
          <a:xfrm>
            <a:off x="1847851" y="1343026"/>
            <a:ext cx="3770313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2000" b="1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kumimoji="0" lang="en-US" altLang="ko-KR" sz="2000" b="1" i="1">
                <a:solidFill>
                  <a:srgbClr val="FF0000"/>
                </a:solidFill>
                <a:latin typeface="Times New Roman" panose="02020603050405020304" pitchFamily="18" charset="0"/>
              </a:rPr>
              <a:t>Propagation Delay</a:t>
            </a:r>
            <a:r>
              <a:rPr kumimoji="0" lang="en-US" altLang="ko-KR" sz="2000">
                <a:solidFill>
                  <a:schemeClr val="tx2"/>
                </a:solidFill>
                <a:latin typeface="Arial" panose="020B0604020202020204" pitchFamily="34" charset="0"/>
              </a:rPr>
              <a:t> in an Inverter</a:t>
            </a:r>
          </a:p>
        </p:txBody>
      </p:sp>
      <p:sp>
        <p:nvSpPr>
          <p:cNvPr id="8197" name="Text Box 8"/>
          <p:cNvSpPr txBox="1">
            <a:spLocks noChangeArrowheads="1"/>
          </p:cNvSpPr>
          <p:nvPr/>
        </p:nvSpPr>
        <p:spPr bwMode="auto">
          <a:xfrm>
            <a:off x="5664200" y="1341439"/>
            <a:ext cx="960438" cy="39687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2000">
                <a:latin typeface="Arial" panose="020B0604020202020204" pitchFamily="34" charset="0"/>
              </a:rPr>
              <a:t>Few </a:t>
            </a:r>
            <a:r>
              <a:rPr lang="en-US" altLang="ko-KR" sz="2000" i="1">
                <a:latin typeface="Times New Roman" panose="02020603050405020304" pitchFamily="18" charset="0"/>
              </a:rPr>
              <a:t>ns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8" descr="roth+f08-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36" y="1998664"/>
            <a:ext cx="10442561" cy="2870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20"/>
          <p:cNvSpPr txBox="1">
            <a:spLocks noChangeArrowheads="1"/>
          </p:cNvSpPr>
          <p:nvPr/>
        </p:nvSpPr>
        <p:spPr bwMode="auto">
          <a:xfrm>
            <a:off x="695400" y="1371601"/>
            <a:ext cx="4460875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2000">
                <a:solidFill>
                  <a:schemeClr val="tx2"/>
                </a:solidFill>
                <a:latin typeface="Arial" panose="020B0604020202020204" pitchFamily="34" charset="0"/>
              </a:rPr>
              <a:t> Timing Diagram for AND-NOR Circuit</a:t>
            </a:r>
          </a:p>
        </p:txBody>
      </p:sp>
      <p:sp>
        <p:nvSpPr>
          <p:cNvPr id="9220" name="Rectangle 22"/>
          <p:cNvSpPr>
            <a:spLocks noGrp="1" noChangeArrowheads="1"/>
          </p:cNvSpPr>
          <p:nvPr>
            <p:ph type="title"/>
          </p:nvPr>
        </p:nvSpPr>
        <p:spPr>
          <a:xfrm>
            <a:off x="1524000" y="333375"/>
            <a:ext cx="9144000" cy="808038"/>
          </a:xfrm>
          <a:noFill/>
        </p:spPr>
        <p:txBody>
          <a:bodyPr/>
          <a:lstStyle/>
          <a:p>
            <a:pPr eaLnBrk="1" hangingPunct="1"/>
            <a:r>
              <a:rPr lang="en-US" altLang="ko-KR" sz="4000" dirty="0">
                <a:solidFill>
                  <a:srgbClr val="008000"/>
                </a:solidFill>
                <a:latin typeface="Arial" panose="020B0604020202020204" pitchFamily="34" charset="0"/>
              </a:rPr>
              <a:t>4.3 Gate Delays</a:t>
            </a:r>
          </a:p>
        </p:txBody>
      </p:sp>
      <p:sp>
        <p:nvSpPr>
          <p:cNvPr id="9221" name="Text Box 23"/>
          <p:cNvSpPr txBox="1">
            <a:spLocks noChangeArrowheads="1"/>
          </p:cNvSpPr>
          <p:nvPr/>
        </p:nvSpPr>
        <p:spPr bwMode="auto">
          <a:xfrm>
            <a:off x="1992313" y="5373689"/>
            <a:ext cx="6234112" cy="39687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2000">
                <a:solidFill>
                  <a:schemeClr val="tx2"/>
                </a:solidFill>
                <a:latin typeface="Arial" panose="020B0604020202020204" pitchFamily="34" charset="0"/>
              </a:rPr>
              <a:t> Assume: each gate has 20 ns propagation delay time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7" descr="roth+f08-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850" y="1752601"/>
            <a:ext cx="5943600" cy="500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59"/>
          <p:cNvSpPr txBox="1">
            <a:spLocks noChangeArrowheads="1"/>
          </p:cNvSpPr>
          <p:nvPr/>
        </p:nvSpPr>
        <p:spPr bwMode="auto">
          <a:xfrm>
            <a:off x="1828800" y="1360489"/>
            <a:ext cx="2933700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2000" b="1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kumimoji="0" lang="en-US" altLang="ko-KR" sz="2000">
                <a:solidFill>
                  <a:schemeClr val="tx2"/>
                </a:solidFill>
                <a:latin typeface="Arial" panose="020B0604020202020204" pitchFamily="34" charset="0"/>
              </a:rPr>
              <a:t>Detection of a 1-Hazard</a:t>
            </a:r>
          </a:p>
        </p:txBody>
      </p:sp>
      <p:sp>
        <p:nvSpPr>
          <p:cNvPr id="12292" name="Rectangle 62"/>
          <p:cNvSpPr>
            <a:spLocks noGrp="1" noChangeArrowheads="1"/>
          </p:cNvSpPr>
          <p:nvPr>
            <p:ph type="title" sz="quarter"/>
          </p:nvPr>
        </p:nvSpPr>
        <p:spPr>
          <a:xfrm>
            <a:off x="1524000" y="188914"/>
            <a:ext cx="9144000" cy="960437"/>
          </a:xfrm>
          <a:noFill/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8000"/>
                </a:solidFill>
                <a:latin typeface="Arial" panose="020B0604020202020204" pitchFamily="34" charset="0"/>
              </a:rPr>
              <a:t>4.3	</a:t>
            </a:r>
            <a:r>
              <a:rPr lang="en-US" altLang="ko-KR" sz="4000" dirty="0">
                <a:solidFill>
                  <a:srgbClr val="008000"/>
                </a:solidFill>
                <a:latin typeface="Arial" panose="020B0604020202020204" pitchFamily="34" charset="0"/>
              </a:rPr>
              <a:t> Gate Delays - </a:t>
            </a:r>
            <a:r>
              <a:rPr kumimoji="0" lang="en-US" altLang="ko-KR" sz="4000" dirty="0">
                <a:solidFill>
                  <a:srgbClr val="008000"/>
                </a:solidFill>
                <a:latin typeface="Arial" panose="020B0604020202020204" pitchFamily="34" charset="0"/>
              </a:rPr>
              <a:t>Hazards</a:t>
            </a:r>
          </a:p>
        </p:txBody>
      </p:sp>
      <p:sp>
        <p:nvSpPr>
          <p:cNvPr id="12293" name="Text Box 63"/>
          <p:cNvSpPr txBox="1">
            <a:spLocks noChangeArrowheads="1"/>
          </p:cNvSpPr>
          <p:nvPr/>
        </p:nvSpPr>
        <p:spPr bwMode="auto">
          <a:xfrm>
            <a:off x="1847851" y="1773238"/>
            <a:ext cx="4824413" cy="64135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800">
                <a:solidFill>
                  <a:schemeClr val="tx2"/>
                </a:solidFill>
                <a:latin typeface="Arial" panose="020B0604020202020204" pitchFamily="34" charset="0"/>
              </a:rPr>
              <a:t>Assume: Each gate has 10 ns pro. delay time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800">
                <a:solidFill>
                  <a:schemeClr val="tx2"/>
                </a:solidFill>
                <a:latin typeface="Arial" panose="020B0604020202020204" pitchFamily="34" charset="0"/>
              </a:rPr>
              <a:t>	</a:t>
            </a:r>
            <a:r>
              <a:rPr kumimoji="0" lang="en-US" altLang="ko-KR" sz="1800" b="1" i="1">
                <a:solidFill>
                  <a:schemeClr val="tx2"/>
                </a:solidFill>
                <a:latin typeface="Times New Roman" panose="02020603050405020304" pitchFamily="18" charset="0"/>
              </a:rPr>
              <a:t>A</a:t>
            </a:r>
            <a:r>
              <a:rPr kumimoji="0" lang="en-US" altLang="ko-KR" sz="1800">
                <a:solidFill>
                  <a:schemeClr val="tx2"/>
                </a:solidFill>
                <a:latin typeface="Arial" panose="020B0604020202020204" pitchFamily="34" charset="0"/>
              </a:rPr>
              <a:t> = </a:t>
            </a:r>
            <a:r>
              <a:rPr kumimoji="0" lang="en-US" altLang="ko-KR" sz="1800" b="1" i="1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kumimoji="0" lang="en-US" altLang="ko-KR" sz="1800">
                <a:solidFill>
                  <a:schemeClr val="tx2"/>
                </a:solidFill>
                <a:latin typeface="Arial" panose="020B0604020202020204" pitchFamily="34" charset="0"/>
              </a:rPr>
              <a:t> = 1</a:t>
            </a:r>
          </a:p>
        </p:txBody>
      </p:sp>
      <p:sp>
        <p:nvSpPr>
          <p:cNvPr id="12294" name="Oval 64"/>
          <p:cNvSpPr>
            <a:spLocks noChangeArrowheads="1"/>
          </p:cNvSpPr>
          <p:nvPr/>
        </p:nvSpPr>
        <p:spPr bwMode="auto">
          <a:xfrm>
            <a:off x="8977314" y="2924176"/>
            <a:ext cx="935037" cy="360363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/>
          </a:p>
        </p:txBody>
      </p:sp>
      <p:sp>
        <p:nvSpPr>
          <p:cNvPr id="12295" name="Oval 65"/>
          <p:cNvSpPr>
            <a:spLocks noChangeArrowheads="1"/>
          </p:cNvSpPr>
          <p:nvPr/>
        </p:nvSpPr>
        <p:spPr bwMode="auto">
          <a:xfrm>
            <a:off x="6959600" y="6092826"/>
            <a:ext cx="935038" cy="360363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/>
          </a:p>
        </p:txBody>
      </p:sp>
      <p:sp>
        <p:nvSpPr>
          <p:cNvPr id="12296" name="Text Box 66"/>
          <p:cNvSpPr txBox="1">
            <a:spLocks noChangeArrowheads="1"/>
          </p:cNvSpPr>
          <p:nvPr/>
        </p:nvSpPr>
        <p:spPr bwMode="auto">
          <a:xfrm>
            <a:off x="1919289" y="4076700"/>
            <a:ext cx="3455987" cy="64135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800">
                <a:solidFill>
                  <a:schemeClr val="tx2"/>
                </a:solidFill>
                <a:latin typeface="Arial" panose="020B0604020202020204" pitchFamily="34" charset="0"/>
              </a:rPr>
              <a:t>Hazard occurs when </a:t>
            </a:r>
            <a:r>
              <a:rPr kumimoji="0" lang="en-US" altLang="ko-KR" sz="1800" b="1" i="1">
                <a:solidFill>
                  <a:schemeClr val="tx2"/>
                </a:solidFill>
                <a:latin typeface="Times New Roman" panose="02020603050405020304" pitchFamily="18" charset="0"/>
              </a:rPr>
              <a:t>B</a:t>
            </a:r>
            <a:r>
              <a:rPr kumimoji="0" lang="en-US" altLang="ko-KR" sz="1800">
                <a:solidFill>
                  <a:schemeClr val="tx2"/>
                </a:solidFill>
                <a:latin typeface="Arial" panose="020B0604020202020204" pitchFamily="34" charset="0"/>
              </a:rPr>
              <a:t> changes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800">
                <a:solidFill>
                  <a:schemeClr val="tx2"/>
                </a:solidFill>
                <a:latin typeface="Arial" panose="020B0604020202020204" pitchFamily="34" charset="0"/>
              </a:rPr>
              <a:t>while </a:t>
            </a:r>
            <a:r>
              <a:rPr kumimoji="0" lang="en-US" altLang="ko-KR" sz="1800" b="1" i="1">
                <a:solidFill>
                  <a:schemeClr val="tx2"/>
                </a:solidFill>
                <a:latin typeface="Times New Roman" panose="02020603050405020304" pitchFamily="18" charset="0"/>
              </a:rPr>
              <a:t>A</a:t>
            </a:r>
            <a:r>
              <a:rPr kumimoji="0" lang="en-US" altLang="ko-KR" sz="1800">
                <a:solidFill>
                  <a:schemeClr val="tx2"/>
                </a:solidFill>
                <a:latin typeface="Arial" panose="020B0604020202020204" pitchFamily="34" charset="0"/>
              </a:rPr>
              <a:t> = </a:t>
            </a:r>
            <a:r>
              <a:rPr kumimoji="0" lang="en-US" altLang="ko-KR" sz="1800" b="1" i="1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kumimoji="0" lang="en-US" altLang="ko-KR" sz="1800">
                <a:solidFill>
                  <a:schemeClr val="tx2"/>
                </a:solidFill>
                <a:latin typeface="Arial" panose="020B0604020202020204" pitchFamily="34" charset="0"/>
              </a:rPr>
              <a:t> = 1</a:t>
            </a:r>
          </a:p>
        </p:txBody>
      </p:sp>
      <p:sp>
        <p:nvSpPr>
          <p:cNvPr id="12297" name="Line 67"/>
          <p:cNvSpPr>
            <a:spLocks noChangeShapeType="1"/>
          </p:cNvSpPr>
          <p:nvPr/>
        </p:nvSpPr>
        <p:spPr bwMode="auto">
          <a:xfrm>
            <a:off x="5375275" y="4724401"/>
            <a:ext cx="1944688" cy="13684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298" name="Line 68"/>
          <p:cNvSpPr>
            <a:spLocks noChangeShapeType="1"/>
          </p:cNvSpPr>
          <p:nvPr/>
        </p:nvSpPr>
        <p:spPr bwMode="auto">
          <a:xfrm flipV="1">
            <a:off x="5375276" y="3141663"/>
            <a:ext cx="3025775" cy="10795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4" descr="roth+f08-09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62200" y="2209801"/>
            <a:ext cx="6781800" cy="2994025"/>
          </a:xfrm>
          <a:noFill/>
        </p:spPr>
      </p:pic>
      <p:sp>
        <p:nvSpPr>
          <p:cNvPr id="13315" name="Text Box 25"/>
          <p:cNvSpPr txBox="1">
            <a:spLocks noChangeArrowheads="1"/>
          </p:cNvSpPr>
          <p:nvPr/>
        </p:nvSpPr>
        <p:spPr bwMode="auto">
          <a:xfrm>
            <a:off x="2279650" y="1484314"/>
            <a:ext cx="3543300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2000" b="1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kumimoji="0" lang="en-US" altLang="ko-KR" sz="2000">
                <a:solidFill>
                  <a:schemeClr val="tx2"/>
                </a:solidFill>
                <a:latin typeface="Arial" panose="020B0604020202020204" pitchFamily="34" charset="0"/>
              </a:rPr>
              <a:t>Circuit with Hazard Removed</a:t>
            </a:r>
          </a:p>
        </p:txBody>
      </p:sp>
      <p:sp>
        <p:nvSpPr>
          <p:cNvPr id="13317" name="AutoShape 28"/>
          <p:cNvSpPr>
            <a:spLocks noChangeArrowheads="1"/>
          </p:cNvSpPr>
          <p:nvPr/>
        </p:nvSpPr>
        <p:spPr bwMode="auto">
          <a:xfrm>
            <a:off x="8616950" y="3429001"/>
            <a:ext cx="431800" cy="1008063"/>
          </a:xfrm>
          <a:prstGeom prst="flowChartAlternateProcess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/>
          </a:p>
        </p:txBody>
      </p:sp>
      <p:sp>
        <p:nvSpPr>
          <p:cNvPr id="13318" name="AutoShape 29"/>
          <p:cNvSpPr>
            <a:spLocks noChangeArrowheads="1"/>
          </p:cNvSpPr>
          <p:nvPr/>
        </p:nvSpPr>
        <p:spPr bwMode="auto">
          <a:xfrm>
            <a:off x="6600826" y="4652963"/>
            <a:ext cx="358775" cy="360362"/>
          </a:xfrm>
          <a:prstGeom prst="flowChartAlternateProcess">
            <a:avLst/>
          </a:prstGeom>
          <a:solidFill>
            <a:srgbClr val="FFFF99">
              <a:alpha val="38039"/>
            </a:srgbClr>
          </a:solidFill>
          <a:ln w="158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/>
          </a:p>
        </p:txBody>
      </p:sp>
      <p:sp>
        <p:nvSpPr>
          <p:cNvPr id="9" name="Rectangle 62">
            <a:extLst>
              <a:ext uri="{FF2B5EF4-FFF2-40B4-BE49-F238E27FC236}">
                <a16:creationId xmlns:a16="http://schemas.microsoft.com/office/drawing/2014/main" id="{6D5FC5DF-9E10-44ED-8FD3-04BDE7F67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88914"/>
            <a:ext cx="9144000" cy="960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kumimoji="0" lang="en-US" altLang="ko-KR" sz="4000" kern="0" dirty="0">
                <a:solidFill>
                  <a:srgbClr val="008000"/>
                </a:solidFill>
                <a:latin typeface="Arial" panose="020B0604020202020204" pitchFamily="34" charset="0"/>
              </a:rPr>
              <a:t>4.3	</a:t>
            </a:r>
            <a:r>
              <a:rPr lang="en-US" altLang="ko-KR" sz="4000" kern="0" dirty="0">
                <a:solidFill>
                  <a:srgbClr val="008000"/>
                </a:solidFill>
                <a:latin typeface="Arial" panose="020B0604020202020204" pitchFamily="34" charset="0"/>
              </a:rPr>
              <a:t> Gate Delays - </a:t>
            </a:r>
            <a:r>
              <a:rPr kumimoji="0" lang="en-US" altLang="ko-KR" sz="4000" kern="0" dirty="0">
                <a:solidFill>
                  <a:srgbClr val="008000"/>
                </a:solidFill>
                <a:latin typeface="Arial" panose="020B0604020202020204" pitchFamily="34" charset="0"/>
              </a:rPr>
              <a:t>Hazards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552" y="2060849"/>
            <a:ext cx="8382000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lvl="0" algn="ctr" eaLnBrk="1" hangingPunct="1"/>
            <a:r>
              <a:rPr lang="en-US" altLang="ko-KR" sz="4000" dirty="0">
                <a:solidFill>
                  <a:srgbClr val="0033CC"/>
                </a:solidFill>
              </a:rPr>
              <a:t>Part</a:t>
            </a:r>
            <a:r>
              <a:rPr lang="ko-KR" altLang="en-US" sz="4000" dirty="0">
                <a:solidFill>
                  <a:srgbClr val="0033CC"/>
                </a:solidFill>
              </a:rPr>
              <a:t> </a:t>
            </a:r>
            <a:r>
              <a:rPr lang="en-US" altLang="ko-KR" sz="4000" dirty="0">
                <a:solidFill>
                  <a:srgbClr val="0033CC"/>
                </a:solidFill>
              </a:rPr>
              <a:t>1</a:t>
            </a:r>
            <a:br>
              <a:rPr lang="en-US" altLang="ko-KR" sz="4000" dirty="0">
                <a:solidFill>
                  <a:srgbClr val="EC8C00"/>
                </a:solidFill>
                <a:latin typeface="Arial Narrow" pitchFamily="34" charset="0"/>
              </a:rPr>
            </a:br>
            <a:br>
              <a:rPr lang="en-US" altLang="ko-KR" sz="4000" dirty="0">
                <a:solidFill>
                  <a:srgbClr val="EC8C00"/>
                </a:solidFill>
                <a:latin typeface="Arial Narrow" pitchFamily="34" charset="0"/>
              </a:rPr>
            </a:br>
            <a:r>
              <a:rPr lang="en-US" altLang="ko-KR" sz="4000" dirty="0"/>
              <a:t>Quine-McCluskey Method</a:t>
            </a:r>
          </a:p>
        </p:txBody>
      </p:sp>
    </p:spTree>
    <p:extLst>
      <p:ext uri="{BB962C8B-B14F-4D97-AF65-F5344CB8AC3E}">
        <p14:creationId xmlns:p14="http://schemas.microsoft.com/office/powerpoint/2010/main" val="11570978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6" name="Text Box 120"/>
          <p:cNvSpPr txBox="1">
            <a:spLocks noChangeArrowheads="1"/>
          </p:cNvSpPr>
          <p:nvPr/>
        </p:nvSpPr>
        <p:spPr bwMode="auto">
          <a:xfrm>
            <a:off x="695400" y="1484314"/>
            <a:ext cx="5999163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2000" b="1" dirty="0">
                <a:latin typeface="Arial" panose="020B0604020202020204" pitchFamily="34" charset="0"/>
              </a:rPr>
              <a:t> </a:t>
            </a:r>
            <a:r>
              <a:rPr lang="en-US" altLang="ko-KR" sz="2000" dirty="0">
                <a:latin typeface="Arial" panose="020B0604020202020204" pitchFamily="34" charset="0"/>
              </a:rPr>
              <a:t>AND </a:t>
            </a:r>
            <a:r>
              <a:rPr lang="en-US" altLang="ko-KR" sz="2000" dirty="0" err="1">
                <a:latin typeface="Arial" panose="020B0604020202020204" pitchFamily="34" charset="0"/>
              </a:rPr>
              <a:t>and</a:t>
            </a:r>
            <a:r>
              <a:rPr lang="en-US" altLang="ko-KR" sz="2000" dirty="0">
                <a:latin typeface="Arial" panose="020B0604020202020204" pitchFamily="34" charset="0"/>
              </a:rPr>
              <a:t> OR Functions for Four-Valued Simulation</a:t>
            </a:r>
          </a:p>
        </p:txBody>
      </p:sp>
      <p:sp>
        <p:nvSpPr>
          <p:cNvPr id="6" name="Rectangle 62">
            <a:extLst>
              <a:ext uri="{FF2B5EF4-FFF2-40B4-BE49-F238E27FC236}">
                <a16:creationId xmlns:a16="http://schemas.microsoft.com/office/drawing/2014/main" id="{A301F236-2186-4042-B41C-843A2C565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0"/>
            <a:ext cx="9144000" cy="960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kumimoji="0" lang="en-US" altLang="ko-KR" sz="4000" kern="0" dirty="0">
                <a:solidFill>
                  <a:srgbClr val="008000"/>
                </a:solidFill>
                <a:latin typeface="Arial" panose="020B0604020202020204" pitchFamily="34" charset="0"/>
              </a:rPr>
              <a:t>4.4	</a:t>
            </a:r>
            <a:r>
              <a:rPr lang="en-US" altLang="ko-KR" sz="4000" kern="0" dirty="0">
                <a:solidFill>
                  <a:srgbClr val="008000"/>
                </a:solidFill>
                <a:latin typeface="Arial" panose="020B0604020202020204" pitchFamily="34" charset="0"/>
              </a:rPr>
              <a:t> </a:t>
            </a:r>
            <a:r>
              <a:rPr kumimoji="0" lang="en-US" altLang="ko-KR" sz="40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Simulation</a:t>
            </a:r>
            <a:endParaRPr kumimoji="0" lang="en-US" altLang="ko-KR" sz="4000" kern="0" dirty="0">
              <a:solidFill>
                <a:srgbClr val="008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F29DBC-4F32-4127-88B7-D4099C64730A}"/>
              </a:ext>
            </a:extLst>
          </p:cNvPr>
          <p:cNvSpPr txBox="1"/>
          <p:nvPr/>
        </p:nvSpPr>
        <p:spPr>
          <a:xfrm>
            <a:off x="1564907" y="5364503"/>
            <a:ext cx="4015843" cy="40011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/>
              <a:t>X: Unknown,   Z: High Impedance</a:t>
            </a:r>
            <a:endParaRPr lang="ko-KR" altLang="en-US" dirty="0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DBDAFFEC-57C6-4048-A674-FE9205181A80}"/>
              </a:ext>
            </a:extLst>
          </p:cNvPr>
          <p:cNvGrpSpPr/>
          <p:nvPr/>
        </p:nvGrpSpPr>
        <p:grpSpPr>
          <a:xfrm>
            <a:off x="7608168" y="1484314"/>
            <a:ext cx="3059832" cy="2076288"/>
            <a:chOff x="7608168" y="1484314"/>
            <a:chExt cx="3059832" cy="2076288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E39B499C-2BE6-47DE-AEA6-F72CCD8250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08168" y="1484314"/>
              <a:ext cx="2946532" cy="2076288"/>
            </a:xfrm>
            <a:prstGeom prst="rect">
              <a:avLst/>
            </a:prstGeom>
          </p:spPr>
        </p:pic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1979D5E2-304D-4679-A64E-45ADC193ABCA}"/>
                </a:ext>
              </a:extLst>
            </p:cNvPr>
            <p:cNvSpPr/>
            <p:nvPr/>
          </p:nvSpPr>
          <p:spPr>
            <a:xfrm>
              <a:off x="8760296" y="3284984"/>
              <a:ext cx="1907704" cy="2756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43D88961-5ED8-48D4-990F-FAD30A4FF3B6}"/>
              </a:ext>
            </a:extLst>
          </p:cNvPr>
          <p:cNvGrpSpPr/>
          <p:nvPr/>
        </p:nvGrpSpPr>
        <p:grpSpPr>
          <a:xfrm>
            <a:off x="7638729" y="4018624"/>
            <a:ext cx="3058432" cy="1930656"/>
            <a:chOff x="7638729" y="3954493"/>
            <a:chExt cx="3058432" cy="1930656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2C5EC9B5-EE25-46D3-8005-0BCF03F22C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38729" y="3954493"/>
              <a:ext cx="2915971" cy="1876893"/>
            </a:xfrm>
            <a:prstGeom prst="rect">
              <a:avLst/>
            </a:prstGeom>
          </p:spPr>
        </p:pic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99C18AFD-CDC3-475E-AFAB-F812B92F98FA}"/>
                </a:ext>
              </a:extLst>
            </p:cNvPr>
            <p:cNvSpPr/>
            <p:nvPr/>
          </p:nvSpPr>
          <p:spPr>
            <a:xfrm>
              <a:off x="8789457" y="5609531"/>
              <a:ext cx="1907704" cy="2756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12" name="표 11">
            <a:extLst>
              <a:ext uri="{FF2B5EF4-FFF2-40B4-BE49-F238E27FC236}">
                <a16:creationId xmlns:a16="http://schemas.microsoft.com/office/drawing/2014/main" id="{AC86408D-BF64-4653-B7CB-3044595577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534347"/>
              </p:ext>
            </p:extLst>
          </p:nvPr>
        </p:nvGraphicFramePr>
        <p:xfrm>
          <a:off x="890765" y="2299762"/>
          <a:ext cx="2540940" cy="255911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508188">
                  <a:extLst>
                    <a:ext uri="{9D8B030D-6E8A-4147-A177-3AD203B41FA5}">
                      <a16:colId xmlns:a16="http://schemas.microsoft.com/office/drawing/2014/main" val="2329500613"/>
                    </a:ext>
                  </a:extLst>
                </a:gridCol>
                <a:gridCol w="508188">
                  <a:extLst>
                    <a:ext uri="{9D8B030D-6E8A-4147-A177-3AD203B41FA5}">
                      <a16:colId xmlns:a16="http://schemas.microsoft.com/office/drawing/2014/main" val="1979430547"/>
                    </a:ext>
                  </a:extLst>
                </a:gridCol>
                <a:gridCol w="508188">
                  <a:extLst>
                    <a:ext uri="{9D8B030D-6E8A-4147-A177-3AD203B41FA5}">
                      <a16:colId xmlns:a16="http://schemas.microsoft.com/office/drawing/2014/main" val="3858797513"/>
                    </a:ext>
                  </a:extLst>
                </a:gridCol>
                <a:gridCol w="508188">
                  <a:extLst>
                    <a:ext uri="{9D8B030D-6E8A-4147-A177-3AD203B41FA5}">
                      <a16:colId xmlns:a16="http://schemas.microsoft.com/office/drawing/2014/main" val="1301763233"/>
                    </a:ext>
                  </a:extLst>
                </a:gridCol>
                <a:gridCol w="508188">
                  <a:extLst>
                    <a:ext uri="{9D8B030D-6E8A-4147-A177-3AD203B41FA5}">
                      <a16:colId xmlns:a16="http://schemas.microsoft.com/office/drawing/2014/main" val="3734935306"/>
                    </a:ext>
                  </a:extLst>
                </a:gridCol>
              </a:tblGrid>
              <a:tr h="5118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>
                          <a:solidFill>
                            <a:srgbClr val="3333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∙</a:t>
                      </a:r>
                      <a:endParaRPr lang="ko-KR" altLang="en-US" sz="2000" dirty="0">
                        <a:solidFill>
                          <a:srgbClr val="3333FF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Z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3971245"/>
                  </a:ext>
                </a:extLst>
              </a:tr>
              <a:tr h="51182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2005693"/>
                  </a:ext>
                </a:extLst>
              </a:tr>
              <a:tr h="51182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5705081"/>
                  </a:ext>
                </a:extLst>
              </a:tr>
              <a:tr h="51182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7038891"/>
                  </a:ext>
                </a:extLst>
              </a:tr>
              <a:tr h="51182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Z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6218254"/>
                  </a:ext>
                </a:extLst>
              </a:tr>
            </a:tbl>
          </a:graphicData>
        </a:graphic>
      </p:graphicFrame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10DA5B55-BA4D-4363-9FC0-435DE5A774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3609454"/>
              </p:ext>
            </p:extLst>
          </p:nvPr>
        </p:nvGraphicFramePr>
        <p:xfrm>
          <a:off x="4027562" y="2299762"/>
          <a:ext cx="2540940" cy="255911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508188">
                  <a:extLst>
                    <a:ext uri="{9D8B030D-6E8A-4147-A177-3AD203B41FA5}">
                      <a16:colId xmlns:a16="http://schemas.microsoft.com/office/drawing/2014/main" val="3645181842"/>
                    </a:ext>
                  </a:extLst>
                </a:gridCol>
                <a:gridCol w="508188">
                  <a:extLst>
                    <a:ext uri="{9D8B030D-6E8A-4147-A177-3AD203B41FA5}">
                      <a16:colId xmlns:a16="http://schemas.microsoft.com/office/drawing/2014/main" val="495270509"/>
                    </a:ext>
                  </a:extLst>
                </a:gridCol>
                <a:gridCol w="508188">
                  <a:extLst>
                    <a:ext uri="{9D8B030D-6E8A-4147-A177-3AD203B41FA5}">
                      <a16:colId xmlns:a16="http://schemas.microsoft.com/office/drawing/2014/main" val="4093521715"/>
                    </a:ext>
                  </a:extLst>
                </a:gridCol>
                <a:gridCol w="508188">
                  <a:extLst>
                    <a:ext uri="{9D8B030D-6E8A-4147-A177-3AD203B41FA5}">
                      <a16:colId xmlns:a16="http://schemas.microsoft.com/office/drawing/2014/main" val="44281588"/>
                    </a:ext>
                  </a:extLst>
                </a:gridCol>
                <a:gridCol w="508188">
                  <a:extLst>
                    <a:ext uri="{9D8B030D-6E8A-4147-A177-3AD203B41FA5}">
                      <a16:colId xmlns:a16="http://schemas.microsoft.com/office/drawing/2014/main" val="1767963751"/>
                    </a:ext>
                  </a:extLst>
                </a:gridCol>
              </a:tblGrid>
              <a:tr h="51182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</a:rPr>
                        <a:t>+</a:t>
                      </a:r>
                      <a:endParaRPr lang="ko-KR" altLang="en-US" sz="2000" b="1" dirty="0">
                        <a:solidFill>
                          <a:srgbClr val="3333FF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Z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1670494"/>
                  </a:ext>
                </a:extLst>
              </a:tr>
              <a:tr h="51182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8713702"/>
                  </a:ext>
                </a:extLst>
              </a:tr>
              <a:tr h="51182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5812761"/>
                  </a:ext>
                </a:extLst>
              </a:tr>
              <a:tr h="51182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452435"/>
                  </a:ext>
                </a:extLst>
              </a:tr>
              <a:tr h="51182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Z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340573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0"/>
            <a:ext cx="8229600" cy="114300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8000"/>
                </a:solidFill>
                <a:latin typeface="Arial" panose="020B0604020202020204" pitchFamily="34" charset="0"/>
              </a:rPr>
              <a:t>Summary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9F25D82-E2E5-4399-9E74-E4CA9D6B7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368" y="1340768"/>
            <a:ext cx="1144927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Arial" charset="0"/>
              </a:rPr>
              <a:t>Find the </a:t>
            </a:r>
            <a:r>
              <a:rPr lang="en-US" altLang="ko-KR" sz="2400" dirty="0">
                <a:solidFill>
                  <a:srgbClr val="3333FF"/>
                </a:solidFill>
                <a:latin typeface="Arial" charset="0"/>
              </a:rPr>
              <a:t>prime implicants </a:t>
            </a:r>
            <a:r>
              <a:rPr lang="en-US" altLang="ko-KR" sz="2400" dirty="0">
                <a:latin typeface="Arial" charset="0"/>
              </a:rPr>
              <a:t>of a function by using the </a:t>
            </a:r>
            <a:r>
              <a:rPr lang="en-US" altLang="ko-KR" sz="2400" dirty="0">
                <a:solidFill>
                  <a:srgbClr val="3333FF"/>
                </a:solidFill>
                <a:latin typeface="Arial" charset="0"/>
              </a:rPr>
              <a:t>Quine-McCluskey</a:t>
            </a:r>
            <a:r>
              <a:rPr lang="en-US" altLang="ko-KR" sz="2400" dirty="0">
                <a:latin typeface="Arial" charset="0"/>
              </a:rPr>
              <a:t> method.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400" dirty="0">
              <a:latin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Arial" charset="0"/>
              </a:rPr>
              <a:t>Given the prime implicants, find the </a:t>
            </a:r>
            <a:r>
              <a:rPr lang="en-US" altLang="ko-KR" sz="2400" dirty="0">
                <a:solidFill>
                  <a:srgbClr val="3333FF"/>
                </a:solidFill>
                <a:latin typeface="Arial" charset="0"/>
              </a:rPr>
              <a:t>essential prime implicants</a:t>
            </a:r>
            <a:r>
              <a:rPr lang="en-US" altLang="ko-KR" sz="2400" dirty="0">
                <a:latin typeface="Arial" charset="0"/>
              </a:rPr>
              <a:t> and a </a:t>
            </a:r>
            <a:r>
              <a:rPr lang="en-US" altLang="ko-KR" sz="2400" dirty="0">
                <a:solidFill>
                  <a:srgbClr val="3333FF"/>
                </a:solidFill>
                <a:latin typeface="Arial" charset="0"/>
              </a:rPr>
              <a:t>minimum sum-of-products</a:t>
            </a:r>
            <a:r>
              <a:rPr lang="en-US" altLang="ko-KR" sz="2400" dirty="0">
                <a:latin typeface="Arial" charset="0"/>
              </a:rPr>
              <a:t> expression for a function using a prime implicant chart.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400" dirty="0">
              <a:latin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Arial" charset="0"/>
              </a:rPr>
              <a:t>Gate delays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400" dirty="0">
              <a:latin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Arial" charset="0"/>
              </a:rPr>
              <a:t>Simulations</a:t>
            </a:r>
          </a:p>
        </p:txBody>
      </p:sp>
    </p:spTree>
    <p:extLst>
      <p:ext uri="{BB962C8B-B14F-4D97-AF65-F5344CB8AC3E}">
        <p14:creationId xmlns:p14="http://schemas.microsoft.com/office/powerpoint/2010/main" val="40014175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5" name="Picture 5" descr="Dscf0043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552" y="2060849"/>
            <a:ext cx="8382000" cy="3456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Part</a:t>
            </a:r>
            <a:r>
              <a:rPr kumimoji="1" lang="ko-KR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</a:t>
            </a:r>
            <a:r>
              <a:rPr lang="en-US" altLang="ko-KR" sz="4000" dirty="0">
                <a:solidFill>
                  <a:srgbClr val="0033CC"/>
                </a:solidFill>
              </a:rPr>
              <a:t>2</a:t>
            </a:r>
            <a:br>
              <a:rPr kumimoji="1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EC8C00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</a:br>
            <a:endParaRPr kumimoji="1" lang="en-US" altLang="ko-KR" sz="4000" b="0" i="0" u="none" strike="noStrike" kern="1200" cap="none" spc="0" normalizeH="0" baseline="0" noProof="0" dirty="0">
              <a:ln>
                <a:noFill/>
              </a:ln>
              <a:solidFill>
                <a:srgbClr val="EC8C00"/>
              </a:solidFill>
              <a:effectLst/>
              <a:uLnTx/>
              <a:uFillTx/>
              <a:latin typeface="Arial Narrow" pitchFamily="34" charset="0"/>
              <a:ea typeface="굴림" pitchFamily="50" charset="-127"/>
              <a:cs typeface="+mn-cs"/>
            </a:endParaRP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Multiplexers, Three-State Buffers, Decoders, Encoders,</a:t>
            </a: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4000" dirty="0">
                <a:solidFill>
                  <a:prstClr val="black"/>
                </a:solidFill>
              </a:rPr>
              <a:t>Programmable Logic Devices</a:t>
            </a:r>
            <a:endParaRPr kumimoji="1" lang="en-US" altLang="ko-K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굴림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17543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0"/>
            <a:ext cx="8229600" cy="1143000"/>
          </a:xfrm>
        </p:spPr>
        <p:txBody>
          <a:bodyPr/>
          <a:lstStyle/>
          <a:p>
            <a:pPr eaLnBrk="1" hangingPunct="1"/>
            <a:r>
              <a:rPr kumimoji="0" lang="en-US" altLang="ko-KR" sz="4000">
                <a:solidFill>
                  <a:srgbClr val="008000"/>
                </a:solidFill>
                <a:latin typeface="Arial" panose="020B0604020202020204" pitchFamily="34" charset="0"/>
              </a:rPr>
              <a:t>Objectives</a:t>
            </a:r>
          </a:p>
        </p:txBody>
      </p:sp>
      <p:sp>
        <p:nvSpPr>
          <p:cNvPr id="5" name="Text Box 26">
            <a:extLst>
              <a:ext uri="{FF2B5EF4-FFF2-40B4-BE49-F238E27FC236}">
                <a16:creationId xmlns:a16="http://schemas.microsoft.com/office/drawing/2014/main" id="{8DF4C46C-6144-4855-8AD2-682706F865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1412876"/>
            <a:ext cx="7391400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ko-KR" sz="2000" dirty="0"/>
              <a:t> IC (Integrated Circuit)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ko-KR" sz="1800" dirty="0"/>
              <a:t> SSI (Small-Scale Integration)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ko-KR" sz="1800" dirty="0"/>
              <a:t> MSI (Medium-Scale Integration)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ko-KR" sz="1800" dirty="0"/>
              <a:t> LSI (Large-Scale Integration)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ko-KR" sz="1800" dirty="0"/>
              <a:t> VLSI (Very-Large-Scale Integration)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ko-KR" sz="2000" dirty="0"/>
              <a:t> Multiplexers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ko-KR" sz="2000" dirty="0"/>
              <a:t> Three-state Buffer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ko-KR" sz="2000" dirty="0"/>
              <a:t> Decoders and Encoders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ko-KR" sz="2000" dirty="0"/>
              <a:t> ROMs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ko-KR" sz="2000" dirty="0"/>
              <a:t> PLD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ko-KR" sz="2000" dirty="0"/>
              <a:t> PLA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ko-KR" sz="2000" dirty="0"/>
              <a:t> CPLD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ko-KR" sz="2000" dirty="0"/>
              <a:t> FPGA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198438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4.5	Multiplexers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774825" y="1989139"/>
            <a:ext cx="5257800" cy="396875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/>
              <a:t>2-to-1 Multiplexer and Switch Analog</a:t>
            </a:r>
          </a:p>
        </p:txBody>
      </p:sp>
      <p:pic>
        <p:nvPicPr>
          <p:cNvPr id="5124" name="Picture 13" descr="roth+f09-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0" y="2781300"/>
            <a:ext cx="5600700" cy="226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4159" name="Object 15"/>
              <p:cNvSpPr txBox="1"/>
              <p:nvPr/>
            </p:nvSpPr>
            <p:spPr bwMode="auto">
              <a:xfrm>
                <a:off x="4800600" y="5810250"/>
                <a:ext cx="1800225" cy="45085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34159" name="Object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00600" y="5810250"/>
                <a:ext cx="1800225" cy="4508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26" name="Text Box 24"/>
          <p:cNvSpPr txBox="1">
            <a:spLocks noChangeArrowheads="1"/>
          </p:cNvSpPr>
          <p:nvPr/>
        </p:nvSpPr>
        <p:spPr bwMode="auto">
          <a:xfrm>
            <a:off x="4008438" y="5300663"/>
            <a:ext cx="3657600" cy="366712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1800">
                <a:solidFill>
                  <a:schemeClr val="tx2"/>
                </a:solidFill>
                <a:cs typeface="Arial" panose="020B0604020202020204" pitchFamily="34" charset="0"/>
              </a:rPr>
              <a:t>Logic equation </a:t>
            </a:r>
            <a:r>
              <a:rPr kumimoji="0" lang="en-US" altLang="ko-KR" sz="1800">
                <a:cs typeface="Arial" panose="020B0604020202020204" pitchFamily="34" charset="0"/>
              </a:rPr>
              <a:t>for</a:t>
            </a:r>
            <a:r>
              <a:rPr kumimoji="0" lang="en-US" altLang="ko-KR" sz="1800">
                <a:solidFill>
                  <a:schemeClr val="tx2"/>
                </a:solidFill>
                <a:cs typeface="Arial" panose="020B0604020202020204" pitchFamily="34" charset="0"/>
              </a:rPr>
              <a:t> the 2-to-1 MUX</a:t>
            </a:r>
          </a:p>
        </p:txBody>
      </p:sp>
      <p:sp>
        <p:nvSpPr>
          <p:cNvPr id="5127" name="Text Box 31"/>
          <p:cNvSpPr txBox="1">
            <a:spLocks noChangeArrowheads="1"/>
          </p:cNvSpPr>
          <p:nvPr/>
        </p:nvSpPr>
        <p:spPr bwMode="auto">
          <a:xfrm>
            <a:off x="1774825" y="1341439"/>
            <a:ext cx="5257800" cy="396875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/>
              <a:t>Multiplexer (MUX, Data Selector)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801813" y="198438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4.5	Multiplexers</a:t>
            </a:r>
          </a:p>
        </p:txBody>
      </p:sp>
      <p:sp>
        <p:nvSpPr>
          <p:cNvPr id="6147" name="Text Box 1027"/>
          <p:cNvSpPr txBox="1">
            <a:spLocks noChangeArrowheads="1"/>
          </p:cNvSpPr>
          <p:nvPr/>
        </p:nvSpPr>
        <p:spPr bwMode="auto">
          <a:xfrm>
            <a:off x="1991544" y="1464635"/>
            <a:ext cx="2682875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/>
              <a:t>4-to-1 Multiplexer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48" name="Object 1029"/>
              <p:cNvSpPr txBox="1"/>
              <p:nvPr/>
            </p:nvSpPr>
            <p:spPr bwMode="auto">
              <a:xfrm>
                <a:off x="5712001" y="3251673"/>
                <a:ext cx="4427538" cy="46990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6148" name="Object 10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12001" y="3251673"/>
                <a:ext cx="4427538" cy="4699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50" name="Text Box 1036"/>
          <p:cNvSpPr txBox="1">
            <a:spLocks noChangeArrowheads="1"/>
          </p:cNvSpPr>
          <p:nvPr/>
        </p:nvSpPr>
        <p:spPr bwMode="auto">
          <a:xfrm>
            <a:off x="5795102" y="2780928"/>
            <a:ext cx="4261337" cy="400110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latinLnBrk="0"/>
            <a:r>
              <a:rPr kumimoji="0" lang="en-US" altLang="ko-KR" sz="2000">
                <a:solidFill>
                  <a:schemeClr val="tx2"/>
                </a:solidFill>
                <a:cs typeface="Arial" panose="020B0604020202020204" pitchFamily="34" charset="0"/>
              </a:rPr>
              <a:t>Logic equation </a:t>
            </a:r>
            <a:r>
              <a:rPr kumimoji="0" lang="en-US" altLang="ko-KR" sz="2000">
                <a:cs typeface="Arial" panose="020B0604020202020204" pitchFamily="34" charset="0"/>
              </a:rPr>
              <a:t>for</a:t>
            </a:r>
            <a:r>
              <a:rPr kumimoji="0" lang="en-US" altLang="ko-KR" sz="2000">
                <a:solidFill>
                  <a:schemeClr val="tx2"/>
                </a:solidFill>
                <a:cs typeface="Arial" panose="020B0604020202020204" pitchFamily="34" charset="0"/>
              </a:rPr>
              <a:t> the 4-to-1 MUX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7094B61-814F-4A53-A615-EA8DA2189B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001" y="2011936"/>
            <a:ext cx="3950872" cy="412200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198438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4.5	Multiplexers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72" name="Object 14"/>
              <p:cNvSpPr txBox="1"/>
              <p:nvPr/>
            </p:nvSpPr>
            <p:spPr bwMode="auto">
              <a:xfrm>
                <a:off x="4075786" y="1961994"/>
                <a:ext cx="7848872" cy="396875"/>
              </a:xfrm>
              <a:prstGeom prst="rect">
                <a:avLst/>
              </a:prstGeom>
              <a:solidFill>
                <a:srgbClr val="EFF0BE"/>
              </a:solidFill>
              <a:ln>
                <a:noFill/>
              </a:ln>
              <a:effectLst/>
              <a:extLst/>
            </p:spPr>
            <p:txBody>
              <a:bodyPr>
                <a:normAutofit fontScale="85000" lnSpcReduction="1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𝐴𝐵𝐶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𝐴𝐵𝐶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7172" name="Object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75786" y="1961994"/>
                <a:ext cx="7848872" cy="3968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73" name="Text Box 16"/>
          <p:cNvSpPr txBox="1">
            <a:spLocks noChangeArrowheads="1"/>
          </p:cNvSpPr>
          <p:nvPr/>
        </p:nvSpPr>
        <p:spPr bwMode="auto">
          <a:xfrm>
            <a:off x="769392" y="1454896"/>
            <a:ext cx="2743200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/>
              <a:t>8-to-1 Multiplexer</a:t>
            </a:r>
          </a:p>
        </p:txBody>
      </p:sp>
      <p:sp>
        <p:nvSpPr>
          <p:cNvPr id="7174" name="Text Box 17"/>
          <p:cNvSpPr txBox="1">
            <a:spLocks noChangeArrowheads="1"/>
          </p:cNvSpPr>
          <p:nvPr/>
        </p:nvSpPr>
        <p:spPr bwMode="auto">
          <a:xfrm>
            <a:off x="4075786" y="1538208"/>
            <a:ext cx="4108446" cy="40011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latinLnBrk="0"/>
            <a:r>
              <a:rPr kumimoji="0" lang="en-US" altLang="ko-KR" sz="2000">
                <a:cs typeface="Arial" panose="020B0604020202020204" pitchFamily="34" charset="0"/>
              </a:rPr>
              <a:t>Logic equation for the 8-to-1 MUX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48A4A1E5-4D69-4720-BC09-3A89ED5E8FD4}"/>
              </a:ext>
            </a:extLst>
          </p:cNvPr>
          <p:cNvGrpSpPr/>
          <p:nvPr/>
        </p:nvGrpSpPr>
        <p:grpSpPr>
          <a:xfrm>
            <a:off x="874039" y="2132856"/>
            <a:ext cx="2701681" cy="3997794"/>
            <a:chOff x="874039" y="2132856"/>
            <a:chExt cx="2701681" cy="3997794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16A212D5-49CA-49A9-856F-CA0C5F7F1D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4039" y="2132856"/>
              <a:ext cx="2533906" cy="3997794"/>
            </a:xfrm>
            <a:prstGeom prst="rect">
              <a:avLst/>
            </a:prstGeom>
          </p:spPr>
        </p:pic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9FDA35BA-E649-4AC2-9D7A-290FE2C2C134}"/>
                </a:ext>
              </a:extLst>
            </p:cNvPr>
            <p:cNvSpPr/>
            <p:nvPr/>
          </p:nvSpPr>
          <p:spPr>
            <a:xfrm>
              <a:off x="2855640" y="4258237"/>
              <a:ext cx="720080" cy="7134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8CEB6086-CA7F-4A8C-8CF4-4B617F93B4D4}"/>
              </a:ext>
            </a:extLst>
          </p:cNvPr>
          <p:cNvGrpSpPr/>
          <p:nvPr/>
        </p:nvGrpSpPr>
        <p:grpSpPr>
          <a:xfrm>
            <a:off x="3962447" y="2773264"/>
            <a:ext cx="7470698" cy="3598266"/>
            <a:chOff x="3962447" y="2773264"/>
            <a:chExt cx="7470698" cy="3598266"/>
          </a:xfrm>
        </p:grpSpPr>
        <p:pic>
          <p:nvPicPr>
            <p:cNvPr id="10" name="Picture 1038" descr="roth+f09-03">
              <a:extLst>
                <a:ext uri="{FF2B5EF4-FFF2-40B4-BE49-F238E27FC236}">
                  <a16:creationId xmlns:a16="http://schemas.microsoft.com/office/drawing/2014/main" id="{6EA3D312-3B3B-47F5-ABD0-BBFE248400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5786" y="2858393"/>
              <a:ext cx="7242175" cy="35131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직사각형 1">
                  <a:extLst>
                    <a:ext uri="{FF2B5EF4-FFF2-40B4-BE49-F238E27FC236}">
                      <a16:creationId xmlns:a16="http://schemas.microsoft.com/office/drawing/2014/main" id="{E66C87DC-E2D8-45BC-BC04-C530B2D24D86}"/>
                    </a:ext>
                  </a:extLst>
                </p:cNvPr>
                <p:cNvSpPr/>
                <p:nvPr/>
              </p:nvSpPr>
              <p:spPr>
                <a:xfrm>
                  <a:off x="3962447" y="2773264"/>
                  <a:ext cx="1044710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  <m:sSub>
                          <m:sSubPr>
                            <m:ctrlPr>
                              <a:rPr lang="ko-KR" alt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ko-KR" alt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2" name="직사각형 1">
                  <a:extLst>
                    <a:ext uri="{FF2B5EF4-FFF2-40B4-BE49-F238E27FC236}">
                      <a16:creationId xmlns:a16="http://schemas.microsoft.com/office/drawing/2014/main" id="{E66C87DC-E2D8-45BC-BC04-C530B2D24D8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62447" y="2773264"/>
                  <a:ext cx="1044710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직사각형 2">
                  <a:extLst>
                    <a:ext uri="{FF2B5EF4-FFF2-40B4-BE49-F238E27FC236}">
                      <a16:creationId xmlns:a16="http://schemas.microsoft.com/office/drawing/2014/main" id="{FABB8F27-F670-4D73-BEF9-D12EDBAAF3AE}"/>
                    </a:ext>
                  </a:extLst>
                </p:cNvPr>
                <p:cNvSpPr/>
                <p:nvPr/>
              </p:nvSpPr>
              <p:spPr>
                <a:xfrm>
                  <a:off x="4977094" y="2773264"/>
                  <a:ext cx="990207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sSub>
                          <m:sSubPr>
                            <m:ctrlPr>
                              <a:rPr lang="ko-KR" alt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ko-KR" alt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3" name="직사각형 2">
                  <a:extLst>
                    <a:ext uri="{FF2B5EF4-FFF2-40B4-BE49-F238E27FC236}">
                      <a16:creationId xmlns:a16="http://schemas.microsoft.com/office/drawing/2014/main" id="{FABB8F27-F670-4D73-BEF9-D12EDBAAF3A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7094" y="2773264"/>
                  <a:ext cx="990207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직사각형 5">
                  <a:extLst>
                    <a:ext uri="{FF2B5EF4-FFF2-40B4-BE49-F238E27FC236}">
                      <a16:creationId xmlns:a16="http://schemas.microsoft.com/office/drawing/2014/main" id="{88A32EFB-C053-4BE2-BB47-42E434C47E23}"/>
                    </a:ext>
                  </a:extLst>
                </p:cNvPr>
                <p:cNvSpPr/>
                <p:nvPr/>
              </p:nvSpPr>
              <p:spPr>
                <a:xfrm>
                  <a:off x="5937238" y="2773264"/>
                  <a:ext cx="985398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𝐵𝐶</m:t>
                        </m:r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  <m:sSub>
                          <m:sSubPr>
                            <m:ctrlPr>
                              <a:rPr lang="ko-KR" alt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ko-KR" alt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6" name="직사각형 5">
                  <a:extLst>
                    <a:ext uri="{FF2B5EF4-FFF2-40B4-BE49-F238E27FC236}">
                      <a16:creationId xmlns:a16="http://schemas.microsoft.com/office/drawing/2014/main" id="{88A32EFB-C053-4BE2-BB47-42E434C47E2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37238" y="2773264"/>
                  <a:ext cx="985398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직사각형 6">
                  <a:extLst>
                    <a:ext uri="{FF2B5EF4-FFF2-40B4-BE49-F238E27FC236}">
                      <a16:creationId xmlns:a16="http://schemas.microsoft.com/office/drawing/2014/main" id="{A7579ED6-D5AE-4DC6-8FAC-F8C1DAC407AC}"/>
                    </a:ext>
                  </a:extLst>
                </p:cNvPr>
                <p:cNvSpPr/>
                <p:nvPr/>
              </p:nvSpPr>
              <p:spPr>
                <a:xfrm>
                  <a:off x="6892573" y="2773264"/>
                  <a:ext cx="936218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𝐵𝐶</m:t>
                        </m:r>
                        <m:sSub>
                          <m:sSubPr>
                            <m:ctrlPr>
                              <a:rPr lang="ko-KR" alt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ko-KR" alt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7" name="직사각형 6">
                  <a:extLst>
                    <a:ext uri="{FF2B5EF4-FFF2-40B4-BE49-F238E27FC236}">
                      <a16:creationId xmlns:a16="http://schemas.microsoft.com/office/drawing/2014/main" id="{A7579ED6-D5AE-4DC6-8FAC-F8C1DAC407A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92573" y="2773264"/>
                  <a:ext cx="936218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직사각형 7">
                  <a:extLst>
                    <a:ext uri="{FF2B5EF4-FFF2-40B4-BE49-F238E27FC236}">
                      <a16:creationId xmlns:a16="http://schemas.microsoft.com/office/drawing/2014/main" id="{58127FCA-368D-49AC-8E0B-3A027E568AA1}"/>
                    </a:ext>
                  </a:extLst>
                </p:cNvPr>
                <p:cNvSpPr/>
                <p:nvPr/>
              </p:nvSpPr>
              <p:spPr>
                <a:xfrm>
                  <a:off x="7798728" y="2773264"/>
                  <a:ext cx="985398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𝐴𝐵</m:t>
                        </m:r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  <m:sSub>
                          <m:sSubPr>
                            <m:ctrlPr>
                              <a:rPr lang="ko-KR" alt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ko-KR" alt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8" name="직사각형 7">
                  <a:extLst>
                    <a:ext uri="{FF2B5EF4-FFF2-40B4-BE49-F238E27FC236}">
                      <a16:creationId xmlns:a16="http://schemas.microsoft.com/office/drawing/2014/main" id="{58127FCA-368D-49AC-8E0B-3A027E568AA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98728" y="2773264"/>
                  <a:ext cx="985398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직사각형 8">
                  <a:extLst>
                    <a:ext uri="{FF2B5EF4-FFF2-40B4-BE49-F238E27FC236}">
                      <a16:creationId xmlns:a16="http://schemas.microsoft.com/office/drawing/2014/main" id="{4D139575-71DD-4545-846D-1CA03056FC4E}"/>
                    </a:ext>
                  </a:extLst>
                </p:cNvPr>
                <p:cNvSpPr/>
                <p:nvPr/>
              </p:nvSpPr>
              <p:spPr>
                <a:xfrm>
                  <a:off x="8754063" y="2773264"/>
                  <a:ext cx="936218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𝐴𝐵</m:t>
                        </m:r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sSub>
                          <m:sSubPr>
                            <m:ctrlPr>
                              <a:rPr lang="ko-KR" alt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ko-KR" alt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9" name="직사각형 8">
                  <a:extLst>
                    <a:ext uri="{FF2B5EF4-FFF2-40B4-BE49-F238E27FC236}">
                      <a16:creationId xmlns:a16="http://schemas.microsoft.com/office/drawing/2014/main" id="{4D139575-71DD-4545-846D-1CA03056FC4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54063" y="2773264"/>
                  <a:ext cx="936218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직사각형 11">
                  <a:extLst>
                    <a:ext uri="{FF2B5EF4-FFF2-40B4-BE49-F238E27FC236}">
                      <a16:creationId xmlns:a16="http://schemas.microsoft.com/office/drawing/2014/main" id="{C1D9AEE5-9C8D-4510-AD85-25C8A6948522}"/>
                    </a:ext>
                  </a:extLst>
                </p:cNvPr>
                <p:cNvSpPr/>
                <p:nvPr/>
              </p:nvSpPr>
              <p:spPr>
                <a:xfrm>
                  <a:off x="9660218" y="2773264"/>
                  <a:ext cx="926086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𝐴𝐵𝐶</m:t>
                        </m:r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  <m:sSub>
                          <m:sSubPr>
                            <m:ctrlPr>
                              <a:rPr lang="ko-KR" alt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ko-KR" alt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12" name="직사각형 11">
                  <a:extLst>
                    <a:ext uri="{FF2B5EF4-FFF2-40B4-BE49-F238E27FC236}">
                      <a16:creationId xmlns:a16="http://schemas.microsoft.com/office/drawing/2014/main" id="{C1D9AEE5-9C8D-4510-AD85-25C8A694852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60218" y="2773264"/>
                  <a:ext cx="926086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직사각형 12">
                  <a:extLst>
                    <a:ext uri="{FF2B5EF4-FFF2-40B4-BE49-F238E27FC236}">
                      <a16:creationId xmlns:a16="http://schemas.microsoft.com/office/drawing/2014/main" id="{4413B69F-6192-4728-9C95-BBECB76D5D7D}"/>
                    </a:ext>
                  </a:extLst>
                </p:cNvPr>
                <p:cNvSpPr/>
                <p:nvPr/>
              </p:nvSpPr>
              <p:spPr>
                <a:xfrm>
                  <a:off x="10556238" y="2773264"/>
                  <a:ext cx="876907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𝐴𝐵𝐶</m:t>
                        </m:r>
                        <m:sSub>
                          <m:sSubPr>
                            <m:ctrlPr>
                              <a:rPr lang="ko-KR" alt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ko-KR" alt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13" name="직사각형 12">
                  <a:extLst>
                    <a:ext uri="{FF2B5EF4-FFF2-40B4-BE49-F238E27FC236}">
                      <a16:creationId xmlns:a16="http://schemas.microsoft.com/office/drawing/2014/main" id="{4413B69F-6192-4728-9C95-BBECB76D5D7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56238" y="2773264"/>
                  <a:ext cx="876907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198438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4.5	Multiplexers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96" name="Object 14"/>
              <p:cNvSpPr txBox="1"/>
              <p:nvPr/>
            </p:nvSpPr>
            <p:spPr bwMode="auto">
              <a:xfrm>
                <a:off x="5443736" y="2499528"/>
                <a:ext cx="3962400" cy="1217503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sSup>
                            <m:sSupPr>
                              <m:ctrlPr>
                                <a:rPr lang="ko-KR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ko-KR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ko-KR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sSub>
                            <m:sSubPr>
                              <m:ctrlPr>
                                <a:rPr lang="ko-KR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ko-KR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sSub>
                            <m:sSubPr>
                              <m:ctrlPr>
                                <a:rPr lang="ko-KR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ko-KR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8196" name="Object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43736" y="2499528"/>
                <a:ext cx="3962400" cy="12175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97" name="Text Box 16"/>
          <p:cNvSpPr txBox="1">
            <a:spLocks noChangeArrowheads="1"/>
          </p:cNvSpPr>
          <p:nvPr/>
        </p:nvSpPr>
        <p:spPr bwMode="auto">
          <a:xfrm>
            <a:off x="1206570" y="1447800"/>
            <a:ext cx="2667000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/>
              <a:t>2</a:t>
            </a:r>
            <a:r>
              <a:rPr kumimoji="0" lang="en-US" altLang="ko-KR" sz="2000" b="1" i="1" baseline="30000">
                <a:latin typeface="Times New Roman" panose="02020603050405020304" pitchFamily="18" charset="0"/>
              </a:rPr>
              <a:t>n</a:t>
            </a:r>
            <a:r>
              <a:rPr kumimoji="0" lang="en-US" altLang="ko-KR" sz="2000"/>
              <a:t>-to-1 Multiplexer</a:t>
            </a:r>
          </a:p>
        </p:txBody>
      </p:sp>
      <p:sp>
        <p:nvSpPr>
          <p:cNvPr id="8198" name="Text Box 17"/>
          <p:cNvSpPr txBox="1">
            <a:spLocks noChangeArrowheads="1"/>
          </p:cNvSpPr>
          <p:nvPr/>
        </p:nvSpPr>
        <p:spPr bwMode="auto">
          <a:xfrm>
            <a:off x="5519936" y="2118530"/>
            <a:ext cx="4536504" cy="400110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latinLnBrk="0"/>
            <a:r>
              <a:rPr kumimoji="0" lang="en-US" altLang="ko-KR" sz="2000" dirty="0">
                <a:cs typeface="Arial" panose="020B0604020202020204" pitchFamily="34" charset="0"/>
              </a:rPr>
              <a:t>Logic equation for the 2</a:t>
            </a:r>
            <a:r>
              <a:rPr kumimoji="0" lang="en-US" altLang="ko-KR" sz="2000" baseline="30000" dirty="0">
                <a:cs typeface="Arial" panose="020B0604020202020204" pitchFamily="34" charset="0"/>
              </a:rPr>
              <a:t>n</a:t>
            </a:r>
            <a:r>
              <a:rPr kumimoji="0" lang="en-US" altLang="ko-KR" sz="2000" dirty="0">
                <a:cs typeface="Arial" panose="020B0604020202020204" pitchFamily="34" charset="0"/>
              </a:rPr>
              <a:t> - to - 1 MUX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99" name="Text Box 19"/>
              <p:cNvSpPr txBox="1">
                <a:spLocks noChangeArrowheads="1"/>
              </p:cNvSpPr>
              <p:nvPr/>
            </p:nvSpPr>
            <p:spPr bwMode="auto">
              <a:xfrm>
                <a:off x="5663951" y="3861048"/>
                <a:ext cx="5544617" cy="13644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latinLnBrk="1"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latinLnBrk="0"/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ko-KR" sz="24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US" altLang="ko-KR" sz="24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0" lang="en-US" altLang="ko-KR" sz="24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kumimoji="0" lang="en-US" altLang="ko-KR" sz="2400" dirty="0">
                    <a:solidFill>
                      <a:schemeClr val="tx2"/>
                    </a:solidFill>
                    <a:latin typeface="Times New Roman" panose="02020603050405020304" pitchFamily="18" charset="0"/>
                  </a:rPr>
                  <a:t>: </a:t>
                </a:r>
                <a:r>
                  <a:rPr kumimoji="0" lang="en-US" altLang="ko-KR" sz="2400" dirty="0" err="1">
                    <a:solidFill>
                      <a:schemeClr val="tx2"/>
                    </a:solidFill>
                    <a:latin typeface="Times New Roman" panose="02020603050405020304" pitchFamily="18" charset="0"/>
                  </a:rPr>
                  <a:t>minterm</a:t>
                </a:r>
                <a:r>
                  <a:rPr kumimoji="0" lang="en-US" altLang="ko-KR" sz="2400" dirty="0">
                    <a:solidFill>
                      <a:schemeClr val="tx2"/>
                    </a:solidFill>
                    <a:latin typeface="Times New Roman" panose="02020603050405020304" pitchFamily="18" charset="0"/>
                  </a:rPr>
                  <a:t> of the </a:t>
                </a:r>
                <a:r>
                  <a:rPr kumimoji="0" lang="en-US" altLang="ko-KR" sz="2400" i="1" dirty="0">
                    <a:solidFill>
                      <a:schemeClr val="tx2"/>
                    </a:solidFill>
                    <a:latin typeface="Times New Roman" panose="02020603050405020304" pitchFamily="18" charset="0"/>
                  </a:rPr>
                  <a:t>n</a:t>
                </a:r>
                <a:r>
                  <a:rPr kumimoji="0" lang="en-US" altLang="ko-KR" sz="2400" dirty="0">
                    <a:solidFill>
                      <a:schemeClr val="tx2"/>
                    </a:solidFill>
                    <a:latin typeface="Times New Roman" panose="02020603050405020304" pitchFamily="18" charset="0"/>
                  </a:rPr>
                  <a:t> control variables </a:t>
                </a:r>
                <a:r>
                  <a:rPr kumimoji="0" lang="en-US" altLang="ko-KR" sz="2400" baseline="-25000" dirty="0">
                    <a:solidFill>
                      <a:schemeClr val="tx2"/>
                    </a:solidFill>
                    <a:latin typeface="Times New Roman" panose="02020603050405020304" pitchFamily="18" charset="0"/>
                  </a:rPr>
                  <a:t>	</a:t>
                </a:r>
              </a:p>
              <a:p>
                <a:pPr latinLnBrk="0"/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ko-KR" sz="24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US" altLang="ko-KR" sz="24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kumimoji="0" lang="en-US" altLang="ko-KR" sz="24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kumimoji="0" lang="en-US" altLang="ko-KR" sz="2400" dirty="0">
                    <a:solidFill>
                      <a:schemeClr val="tx2"/>
                    </a:solidFill>
                    <a:latin typeface="Times New Roman" panose="02020603050405020304" pitchFamily="18" charset="0"/>
                  </a:rPr>
                  <a:t>: corresponding data input</a:t>
                </a:r>
              </a:p>
              <a:p>
                <a:pPr latinLnBrk="0"/>
                <a:r>
                  <a:rPr kumimoji="0" lang="en-US" altLang="ko-KR" sz="2800" baseline="-25000" dirty="0">
                    <a:solidFill>
                      <a:schemeClr val="tx2"/>
                    </a:solidFill>
                    <a:latin typeface="Times New Roman" panose="02020603050405020304" pitchFamily="18" charset="0"/>
                  </a:rPr>
                  <a:t>	</a:t>
                </a:r>
              </a:p>
            </p:txBody>
          </p:sp>
        </mc:Choice>
        <mc:Fallback xmlns="">
          <p:sp>
            <p:nvSpPr>
              <p:cNvPr id="8199" name="Text 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63951" y="3861048"/>
                <a:ext cx="5544617" cy="1364476"/>
              </a:xfrm>
              <a:prstGeom prst="rect">
                <a:avLst/>
              </a:prstGeom>
              <a:blipFill>
                <a:blip r:embed="rId3"/>
                <a:stretch>
                  <a:fillRect l="-220" t="-3571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그룹 5">
            <a:extLst>
              <a:ext uri="{FF2B5EF4-FFF2-40B4-BE49-F238E27FC236}">
                <a16:creationId xmlns:a16="http://schemas.microsoft.com/office/drawing/2014/main" id="{07D39655-3BA4-4872-A93B-FDCE01863A4D}"/>
              </a:ext>
            </a:extLst>
          </p:cNvPr>
          <p:cNvGrpSpPr/>
          <p:nvPr/>
        </p:nvGrpSpPr>
        <p:grpSpPr>
          <a:xfrm>
            <a:off x="623392" y="2485243"/>
            <a:ext cx="3993852" cy="3986043"/>
            <a:chOff x="623392" y="2485243"/>
            <a:chExt cx="3993852" cy="3986043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51A00EC6-9F40-46D8-8091-CC1AECA44C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1044" y="2485243"/>
              <a:ext cx="3886200" cy="3986043"/>
            </a:xfrm>
            <a:prstGeom prst="rect">
              <a:avLst/>
            </a:prstGeom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BA853D27-F128-4EB1-A8B1-1693C64C9C1C}"/>
                </a:ext>
              </a:extLst>
            </p:cNvPr>
            <p:cNvSpPr/>
            <p:nvPr/>
          </p:nvSpPr>
          <p:spPr>
            <a:xfrm>
              <a:off x="623392" y="2499528"/>
              <a:ext cx="720080" cy="7134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801813" y="198438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4.5	Multiplexers</a:t>
            </a:r>
          </a:p>
        </p:txBody>
      </p:sp>
      <p:sp>
        <p:nvSpPr>
          <p:cNvPr id="10244" name="Text Box 1038"/>
          <p:cNvSpPr txBox="1">
            <a:spLocks noChangeArrowheads="1"/>
          </p:cNvSpPr>
          <p:nvPr/>
        </p:nvSpPr>
        <p:spPr bwMode="auto">
          <a:xfrm>
            <a:off x="1828800" y="1600201"/>
            <a:ext cx="5995988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/>
              <a:t>Quadruple 2-to-1 Multiplexer Used to Select Data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BE1A79D1-44D9-428B-8E92-C7D3B5E6D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764" y="2329261"/>
            <a:ext cx="10344472" cy="292853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407368" y="1340768"/>
            <a:ext cx="1144927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Arial" charset="0"/>
              </a:rPr>
              <a:t>Find the </a:t>
            </a:r>
            <a:r>
              <a:rPr lang="en-US" altLang="ko-KR" sz="2400" dirty="0">
                <a:solidFill>
                  <a:srgbClr val="3333FF"/>
                </a:solidFill>
                <a:latin typeface="Arial" charset="0"/>
              </a:rPr>
              <a:t>prime implicants </a:t>
            </a:r>
            <a:r>
              <a:rPr lang="en-US" altLang="ko-KR" sz="2400" dirty="0">
                <a:latin typeface="Arial" charset="0"/>
              </a:rPr>
              <a:t>of a function by using the </a:t>
            </a:r>
            <a:r>
              <a:rPr lang="en-US" altLang="ko-KR" sz="2400" dirty="0">
                <a:solidFill>
                  <a:srgbClr val="3333FF"/>
                </a:solidFill>
                <a:latin typeface="Arial" charset="0"/>
              </a:rPr>
              <a:t>Quine-McCluskey</a:t>
            </a:r>
            <a:r>
              <a:rPr lang="en-US" altLang="ko-KR" sz="2400" dirty="0">
                <a:latin typeface="Arial" charset="0"/>
              </a:rPr>
              <a:t> method.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400" dirty="0">
              <a:latin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Arial" charset="0"/>
              </a:rPr>
              <a:t>Given the prime implicants, find the </a:t>
            </a:r>
            <a:r>
              <a:rPr lang="en-US" altLang="ko-KR" sz="2400" dirty="0">
                <a:solidFill>
                  <a:srgbClr val="3333FF"/>
                </a:solidFill>
                <a:latin typeface="Arial" charset="0"/>
              </a:rPr>
              <a:t>essential prime implicants</a:t>
            </a:r>
            <a:r>
              <a:rPr lang="en-US" altLang="ko-KR" sz="2400" dirty="0">
                <a:latin typeface="Arial" charset="0"/>
              </a:rPr>
              <a:t> and a </a:t>
            </a:r>
            <a:r>
              <a:rPr lang="en-US" altLang="ko-KR" sz="2400" dirty="0">
                <a:solidFill>
                  <a:srgbClr val="3333FF"/>
                </a:solidFill>
                <a:latin typeface="Arial" charset="0"/>
              </a:rPr>
              <a:t>minimum sum-of-products</a:t>
            </a:r>
            <a:r>
              <a:rPr lang="en-US" altLang="ko-KR" sz="2400" dirty="0">
                <a:latin typeface="Arial" charset="0"/>
              </a:rPr>
              <a:t> expression for a function using a prime implicant chart.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400" dirty="0">
              <a:latin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Arial" charset="0"/>
              </a:rPr>
              <a:t>Gate delays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400" dirty="0">
              <a:latin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Arial" charset="0"/>
              </a:rPr>
              <a:t>Simulations</a:t>
            </a:r>
          </a:p>
        </p:txBody>
      </p:sp>
      <p:sp>
        <p:nvSpPr>
          <p:cNvPr id="71683" name="Rectangle 3"/>
          <p:cNvSpPr>
            <a:spLocks noChangeArrowheads="1"/>
          </p:cNvSpPr>
          <p:nvPr/>
        </p:nvSpPr>
        <p:spPr bwMode="auto">
          <a:xfrm>
            <a:off x="1992313" y="112366"/>
            <a:ext cx="8229600" cy="86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1pPr>
            <a:lvl2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kumimoji="0" lang="en-US" altLang="ko-KR" sz="4000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kumimoji="0" lang="en-US" altLang="ko-KR" sz="4000" dirty="0">
                <a:solidFill>
                  <a:srgbClr val="006600"/>
                </a:solidFill>
                <a:latin typeface="Arial" pitchFamily="34" charset="0"/>
              </a:rPr>
              <a:t>Objective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4"/>
          <p:cNvSpPr txBox="1">
            <a:spLocks noChangeArrowheads="1"/>
          </p:cNvSpPr>
          <p:nvPr/>
        </p:nvSpPr>
        <p:spPr bwMode="auto">
          <a:xfrm>
            <a:off x="623392" y="1600201"/>
            <a:ext cx="6172200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>
                <a:solidFill>
                  <a:schemeClr val="tx2"/>
                </a:solidFill>
              </a:rPr>
              <a:t>Quad Multiplexer with </a:t>
            </a:r>
            <a:r>
              <a:rPr kumimoji="0" lang="en-US" altLang="ko-KR" sz="2000" b="1" i="1">
                <a:solidFill>
                  <a:srgbClr val="FF0000"/>
                </a:solidFill>
                <a:latin typeface="Times New Roman" panose="02020603050405020304" pitchFamily="18" charset="0"/>
              </a:rPr>
              <a:t>Bus</a:t>
            </a:r>
            <a:r>
              <a:rPr kumimoji="0" lang="en-US" altLang="ko-KR" sz="2000">
                <a:solidFill>
                  <a:schemeClr val="tx2"/>
                </a:solidFill>
              </a:rPr>
              <a:t> Inputs and Output</a:t>
            </a:r>
          </a:p>
        </p:txBody>
      </p:sp>
      <p:pic>
        <p:nvPicPr>
          <p:cNvPr id="11267" name="Picture 15" descr="roth+f09-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344" y="1798638"/>
            <a:ext cx="2705100" cy="331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8" name="Rectangle 17"/>
          <p:cNvSpPr>
            <a:spLocks noGrp="1" noChangeArrowheads="1"/>
          </p:cNvSpPr>
          <p:nvPr>
            <p:ph type="title"/>
          </p:nvPr>
        </p:nvSpPr>
        <p:spPr>
          <a:xfrm>
            <a:off x="1801813" y="198438"/>
            <a:ext cx="8686800" cy="1143000"/>
          </a:xfrm>
          <a:noFill/>
        </p:spPr>
        <p:txBody>
          <a:bodyPr/>
          <a:lstStyle/>
          <a:p>
            <a:pPr eaLnBrk="1" hangingPunct="1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4.5	Multiplexers</a:t>
            </a:r>
          </a:p>
        </p:txBody>
      </p:sp>
      <p:sp>
        <p:nvSpPr>
          <p:cNvPr id="11269" name="Text Box 18"/>
          <p:cNvSpPr txBox="1">
            <a:spLocks noChangeArrowheads="1"/>
          </p:cNvSpPr>
          <p:nvPr/>
        </p:nvSpPr>
        <p:spPr bwMode="auto">
          <a:xfrm>
            <a:off x="6312024" y="4355791"/>
            <a:ext cx="2455304" cy="707886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latinLnBrk="0"/>
            <a:r>
              <a:rPr kumimoji="0" lang="en-US" altLang="ko-KR" sz="2000" i="1">
                <a:solidFill>
                  <a:schemeClr val="tx2"/>
                </a:solidFill>
                <a:latin typeface="Times New Roman" panose="02020603050405020304" pitchFamily="18" charset="0"/>
              </a:rPr>
              <a:t>X</a:t>
            </a:r>
            <a:r>
              <a:rPr kumimoji="0" lang="en-US" altLang="ko-KR" sz="2000">
                <a:solidFill>
                  <a:schemeClr val="tx2"/>
                </a:solidFill>
                <a:latin typeface="Times New Roman" panose="02020603050405020304" pitchFamily="18" charset="0"/>
              </a:rPr>
              <a:t>, </a:t>
            </a:r>
            <a:r>
              <a:rPr kumimoji="0" lang="en-US" altLang="ko-KR" sz="2000" i="1">
                <a:solidFill>
                  <a:schemeClr val="tx2"/>
                </a:solidFill>
                <a:latin typeface="Times New Roman" panose="02020603050405020304" pitchFamily="18" charset="0"/>
              </a:rPr>
              <a:t>Y</a:t>
            </a:r>
            <a:r>
              <a:rPr kumimoji="0" lang="en-US" altLang="ko-KR" sz="2000">
                <a:solidFill>
                  <a:schemeClr val="tx2"/>
                </a:solidFill>
                <a:latin typeface="Times New Roman" panose="02020603050405020304" pitchFamily="18" charset="0"/>
              </a:rPr>
              <a:t> :  Bus input</a:t>
            </a:r>
          </a:p>
          <a:p>
            <a:pPr latinLnBrk="0"/>
            <a:r>
              <a:rPr kumimoji="0" lang="en-US" altLang="ko-KR" sz="2000" i="1">
                <a:solidFill>
                  <a:schemeClr val="tx2"/>
                </a:solidFill>
                <a:latin typeface="Times New Roman" panose="02020603050405020304" pitchFamily="18" charset="0"/>
              </a:rPr>
              <a:t>Z</a:t>
            </a:r>
            <a:r>
              <a:rPr kumimoji="0" lang="en-US" altLang="ko-KR" sz="2000">
                <a:solidFill>
                  <a:schemeClr val="tx2"/>
                </a:solidFill>
                <a:latin typeface="Times New Roman" panose="02020603050405020304" pitchFamily="18" charset="0"/>
              </a:rPr>
              <a:t>      :  Bus output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87AC553B-0CC5-473A-99AA-84C8A7BB62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52" y="2309196"/>
            <a:ext cx="6753375" cy="1911892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188913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4.6	Three-State Buffers</a:t>
            </a:r>
          </a:p>
        </p:txBody>
      </p:sp>
      <p:sp>
        <p:nvSpPr>
          <p:cNvPr id="12291" name="Text Box 13"/>
          <p:cNvSpPr txBox="1">
            <a:spLocks noChangeArrowheads="1"/>
          </p:cNvSpPr>
          <p:nvPr/>
        </p:nvSpPr>
        <p:spPr bwMode="auto">
          <a:xfrm>
            <a:off x="1828800" y="1600201"/>
            <a:ext cx="4572000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/>
              <a:t>Gate Circuit with Added Buffer</a:t>
            </a:r>
          </a:p>
        </p:txBody>
      </p:sp>
      <p:pic>
        <p:nvPicPr>
          <p:cNvPr id="12292" name="Picture 14" descr="roth+f09-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1" y="2514601"/>
            <a:ext cx="4537075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3" name="Text Box 15"/>
          <p:cNvSpPr txBox="1">
            <a:spLocks noChangeArrowheads="1"/>
          </p:cNvSpPr>
          <p:nvPr/>
        </p:nvSpPr>
        <p:spPr bwMode="auto">
          <a:xfrm>
            <a:off x="7608889" y="2636839"/>
            <a:ext cx="3815703" cy="707886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latinLnBrk="0"/>
            <a:r>
              <a:rPr kumimoji="0" lang="en-US" altLang="ko-KR" sz="2000">
                <a:solidFill>
                  <a:schemeClr val="tx2"/>
                </a:solidFill>
              </a:rPr>
              <a:t>The logic of the </a:t>
            </a:r>
            <a:r>
              <a:rPr kumimoji="0" lang="en-US" altLang="ko-KR" sz="2000" b="1" i="1">
                <a:solidFill>
                  <a:srgbClr val="FF0000"/>
                </a:solidFill>
                <a:latin typeface="Times New Roman" panose="02020603050405020304" pitchFamily="18" charset="0"/>
              </a:rPr>
              <a:t>buffer </a:t>
            </a:r>
            <a:r>
              <a:rPr kumimoji="0" lang="en-US" altLang="ko-KR" sz="2000">
                <a:solidFill>
                  <a:schemeClr val="tx2"/>
                </a:solidFill>
              </a:rPr>
              <a:t>input and output are the same  (</a:t>
            </a:r>
            <a:r>
              <a:rPr kumimoji="0" lang="en-US" altLang="ko-KR" sz="2000" i="1">
                <a:solidFill>
                  <a:schemeClr val="tx2"/>
                </a:solidFill>
                <a:latin typeface="Times New Roman" panose="02020603050405020304" pitchFamily="18" charset="0"/>
              </a:rPr>
              <a:t>F = C</a:t>
            </a:r>
            <a:r>
              <a:rPr kumimoji="0" lang="en-US" altLang="ko-KR" sz="2000">
                <a:solidFill>
                  <a:schemeClr val="tx2"/>
                </a:solidFill>
              </a:rPr>
              <a:t>)</a:t>
            </a:r>
          </a:p>
        </p:txBody>
      </p:sp>
      <p:sp>
        <p:nvSpPr>
          <p:cNvPr id="12294" name="Text Box 16"/>
          <p:cNvSpPr txBox="1">
            <a:spLocks noChangeArrowheads="1"/>
          </p:cNvSpPr>
          <p:nvPr/>
        </p:nvSpPr>
        <p:spPr bwMode="auto">
          <a:xfrm>
            <a:off x="7617274" y="3429000"/>
            <a:ext cx="2808287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latinLnBrk="0"/>
            <a:r>
              <a:rPr kumimoji="0" lang="en-US" altLang="ko-KR" sz="1800"/>
              <a:t>Buffer is used to </a:t>
            </a:r>
            <a:r>
              <a:rPr kumimoji="0" lang="en-US" altLang="ko-KR" sz="1800">
                <a:solidFill>
                  <a:schemeClr val="tx2"/>
                </a:solidFill>
              </a:rPr>
              <a:t>increase </a:t>
            </a:r>
            <a:r>
              <a:rPr kumimoji="0" lang="en-US" altLang="ko-KR" sz="1800">
                <a:solidFill>
                  <a:srgbClr val="FF0000"/>
                </a:solidFill>
              </a:rPr>
              <a:t>driving capability</a:t>
            </a:r>
          </a:p>
        </p:txBody>
      </p:sp>
      <p:sp>
        <p:nvSpPr>
          <p:cNvPr id="12295" name="Oval 17"/>
          <p:cNvSpPr>
            <a:spLocks noChangeArrowheads="1"/>
          </p:cNvSpPr>
          <p:nvPr/>
        </p:nvSpPr>
        <p:spPr bwMode="auto">
          <a:xfrm>
            <a:off x="4151314" y="2636838"/>
            <a:ext cx="865187" cy="792162"/>
          </a:xfrm>
          <a:prstGeom prst="ellipse">
            <a:avLst/>
          </a:prstGeom>
          <a:solidFill>
            <a:srgbClr val="FFFF99">
              <a:alpha val="16862"/>
            </a:srgbClr>
          </a:solidFill>
          <a:ln w="9525">
            <a:solidFill>
              <a:srgbClr val="99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188913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4.6	Three-State Buffers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6393B29-8A97-4B72-8DAC-148A0B5289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1904472"/>
            <a:ext cx="4317485" cy="1759601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327332F3-7171-4688-B967-8D642188CC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1988840"/>
            <a:ext cx="4111747" cy="159086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8488264-5E54-4E79-96B5-84B1065A69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528" y="4684545"/>
            <a:ext cx="3103635" cy="1622668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188913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4.6	Three-State Buffers</a:t>
            </a:r>
          </a:p>
        </p:txBody>
      </p:sp>
      <p:sp>
        <p:nvSpPr>
          <p:cNvPr id="13315" name="Text Box 4"/>
          <p:cNvSpPr txBox="1">
            <a:spLocks noChangeArrowheads="1"/>
          </p:cNvSpPr>
          <p:nvPr/>
        </p:nvSpPr>
        <p:spPr bwMode="auto">
          <a:xfrm>
            <a:off x="677143" y="1739975"/>
            <a:ext cx="2322513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 b="1" i="1">
                <a:solidFill>
                  <a:srgbClr val="FF0000"/>
                </a:solidFill>
                <a:latin typeface="Times New Roman" panose="02020603050405020304" pitchFamily="18" charset="0"/>
              </a:rPr>
              <a:t>Three-State Buffer</a:t>
            </a:r>
          </a:p>
        </p:txBody>
      </p:sp>
      <p:pic>
        <p:nvPicPr>
          <p:cNvPr id="13316" name="Picture 5" descr="roth+f09-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994" y="2136850"/>
            <a:ext cx="7345362" cy="164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3071688" y="4688309"/>
            <a:ext cx="7416800" cy="396875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latinLnBrk="0"/>
            <a:r>
              <a:rPr kumimoji="0" lang="en-US" altLang="ko-KR" sz="2000"/>
              <a:t>The output is enabled when </a:t>
            </a:r>
            <a:r>
              <a:rPr kumimoji="0" lang="en-US" altLang="ko-KR" sz="2000" b="1" i="1">
                <a:latin typeface="Times New Roman" panose="02020603050405020304" pitchFamily="18" charset="0"/>
              </a:rPr>
              <a:t>B</a:t>
            </a:r>
            <a:r>
              <a:rPr kumimoji="0" lang="en-US" altLang="ko-KR" sz="2000"/>
              <a:t> = 1, disabled when </a:t>
            </a:r>
            <a:r>
              <a:rPr kumimoji="0" lang="en-US" altLang="ko-KR" sz="2000" b="1" i="1">
                <a:latin typeface="Times New Roman" panose="02020603050405020304" pitchFamily="18" charset="0"/>
              </a:rPr>
              <a:t>B </a:t>
            </a:r>
            <a:r>
              <a:rPr kumimoji="0" lang="en-US" altLang="ko-KR" sz="2000"/>
              <a:t>= 0</a:t>
            </a:r>
          </a:p>
        </p:txBody>
      </p:sp>
      <p:sp>
        <p:nvSpPr>
          <p:cNvPr id="13318" name="Text Box 7"/>
          <p:cNvSpPr txBox="1">
            <a:spLocks noChangeArrowheads="1"/>
          </p:cNvSpPr>
          <p:nvPr/>
        </p:nvSpPr>
        <p:spPr bwMode="auto">
          <a:xfrm>
            <a:off x="677143" y="2240037"/>
            <a:ext cx="2322513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 wrap="square"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 b="1" i="1">
                <a:solidFill>
                  <a:schemeClr val="accent2"/>
                </a:solidFill>
                <a:latin typeface="Times New Roman" panose="02020603050405020304" pitchFamily="18" charset="0"/>
              </a:rPr>
              <a:t>Tri-State Buffer</a:t>
            </a:r>
          </a:p>
        </p:txBody>
      </p:sp>
      <p:sp>
        <p:nvSpPr>
          <p:cNvPr id="13319" name="Text Box 8"/>
          <p:cNvSpPr txBox="1">
            <a:spLocks noChangeArrowheads="1"/>
          </p:cNvSpPr>
          <p:nvPr/>
        </p:nvSpPr>
        <p:spPr bwMode="auto">
          <a:xfrm>
            <a:off x="6741988" y="4112046"/>
            <a:ext cx="3746500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 b="1" i="1">
                <a:solidFill>
                  <a:srgbClr val="3333FF"/>
                </a:solidFill>
                <a:latin typeface="Times New Roman" panose="02020603050405020304" pitchFamily="18" charset="0"/>
              </a:rPr>
              <a:t>High-impedance</a:t>
            </a:r>
            <a:r>
              <a:rPr kumimoji="0" lang="en-US" altLang="ko-KR" sz="2000">
                <a:solidFill>
                  <a:srgbClr val="3333FF"/>
                </a:solidFill>
              </a:rPr>
              <a:t> (</a:t>
            </a:r>
            <a:r>
              <a:rPr kumimoji="0" lang="en-US" altLang="ko-KR" sz="2000" b="1" i="1">
                <a:solidFill>
                  <a:srgbClr val="3333FF"/>
                </a:solidFill>
                <a:latin typeface="Times New Roman" panose="02020603050405020304" pitchFamily="18" charset="0"/>
              </a:rPr>
              <a:t>Hi-Z</a:t>
            </a:r>
            <a:r>
              <a:rPr kumimoji="0" lang="en-US" altLang="ko-KR" sz="2000">
                <a:solidFill>
                  <a:srgbClr val="3333FF"/>
                </a:solidFill>
              </a:rPr>
              <a:t>) state</a:t>
            </a:r>
          </a:p>
        </p:txBody>
      </p:sp>
    </p:spTree>
    <p:extLst>
      <p:ext uri="{BB962C8B-B14F-4D97-AF65-F5344CB8AC3E}">
        <p14:creationId xmlns:p14="http://schemas.microsoft.com/office/powerpoint/2010/main" val="10867618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188913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4.6	Three-State Buffers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828800" y="1600201"/>
            <a:ext cx="4914900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/>
              <a:t>Four Kinds of Three-State Buffers</a:t>
            </a:r>
          </a:p>
        </p:txBody>
      </p:sp>
      <p:pic>
        <p:nvPicPr>
          <p:cNvPr id="14340" name="Picture 4" descr="roth+f09-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2395538"/>
            <a:ext cx="8329612" cy="124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56707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108499"/>
              </p:ext>
            </p:extLst>
          </p:nvPr>
        </p:nvGraphicFramePr>
        <p:xfrm>
          <a:off x="1992314" y="4173538"/>
          <a:ext cx="1366837" cy="1548316"/>
        </p:xfrm>
        <a:graphic>
          <a:graphicData uri="http://schemas.openxmlformats.org/drawingml/2006/table">
            <a:tbl>
              <a:tblPr/>
              <a:tblGrid>
                <a:gridCol w="79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2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1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B    A</a:t>
                      </a:r>
                    </a:p>
                  </a:txBody>
                  <a:tcPr marT="45703" marB="45703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C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26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1    1</a:t>
                      </a:r>
                    </a:p>
                  </a:txBody>
                  <a:tcPr marT="45703" marB="45703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Z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Z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348" name="Text Box 31"/>
          <p:cNvSpPr txBox="1">
            <a:spLocks noChangeArrowheads="1"/>
          </p:cNvSpPr>
          <p:nvPr/>
        </p:nvSpPr>
        <p:spPr bwMode="auto">
          <a:xfrm>
            <a:off x="2566988" y="5876925"/>
            <a:ext cx="5762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>
                <a:latin typeface="Times New Roman" panose="02020603050405020304" pitchFamily="18" charset="0"/>
              </a:rPr>
              <a:t>(a)</a:t>
            </a:r>
          </a:p>
        </p:txBody>
      </p:sp>
      <p:graphicFrame>
        <p:nvGraphicFramePr>
          <p:cNvPr id="156708" name="Group 36"/>
          <p:cNvGraphicFramePr>
            <a:graphicFrameLocks noGrp="1"/>
          </p:cNvGraphicFramePr>
          <p:nvPr/>
        </p:nvGraphicFramePr>
        <p:xfrm>
          <a:off x="4297364" y="4197350"/>
          <a:ext cx="1366837" cy="1548316"/>
        </p:xfrm>
        <a:graphic>
          <a:graphicData uri="http://schemas.openxmlformats.org/drawingml/2006/table">
            <a:tbl>
              <a:tblPr/>
              <a:tblGrid>
                <a:gridCol w="79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2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1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B    A</a:t>
                      </a:r>
                    </a:p>
                  </a:txBody>
                  <a:tcPr marT="45703" marB="45703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C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26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1    1</a:t>
                      </a:r>
                    </a:p>
                  </a:txBody>
                  <a:tcPr marT="45703" marB="45703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Z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Z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356" name="Text Box 51"/>
          <p:cNvSpPr txBox="1">
            <a:spLocks noChangeArrowheads="1"/>
          </p:cNvSpPr>
          <p:nvPr/>
        </p:nvSpPr>
        <p:spPr bwMode="auto">
          <a:xfrm>
            <a:off x="4872038" y="5900738"/>
            <a:ext cx="5762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>
                <a:latin typeface="Times New Roman" panose="02020603050405020304" pitchFamily="18" charset="0"/>
              </a:rPr>
              <a:t>(b)</a:t>
            </a:r>
          </a:p>
        </p:txBody>
      </p:sp>
      <p:graphicFrame>
        <p:nvGraphicFramePr>
          <p:cNvPr id="156724" name="Group 52"/>
          <p:cNvGraphicFramePr>
            <a:graphicFrameLocks noGrp="1"/>
          </p:cNvGraphicFramePr>
          <p:nvPr/>
        </p:nvGraphicFramePr>
        <p:xfrm>
          <a:off x="6456364" y="4173538"/>
          <a:ext cx="1366837" cy="1548316"/>
        </p:xfrm>
        <a:graphic>
          <a:graphicData uri="http://schemas.openxmlformats.org/drawingml/2006/table">
            <a:tbl>
              <a:tblPr/>
              <a:tblGrid>
                <a:gridCol w="79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2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1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B    A</a:t>
                      </a:r>
                    </a:p>
                  </a:txBody>
                  <a:tcPr marT="45703" marB="45703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C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26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1    1</a:t>
                      </a:r>
                    </a:p>
                  </a:txBody>
                  <a:tcPr marT="45703" marB="45703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Z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Z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364" name="Text Box 67"/>
          <p:cNvSpPr txBox="1">
            <a:spLocks noChangeArrowheads="1"/>
          </p:cNvSpPr>
          <p:nvPr/>
        </p:nvSpPr>
        <p:spPr bwMode="auto">
          <a:xfrm>
            <a:off x="6958013" y="5876925"/>
            <a:ext cx="5762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>
                <a:latin typeface="Times New Roman" panose="02020603050405020304" pitchFamily="18" charset="0"/>
              </a:rPr>
              <a:t>(c)</a:t>
            </a:r>
          </a:p>
        </p:txBody>
      </p:sp>
      <p:graphicFrame>
        <p:nvGraphicFramePr>
          <p:cNvPr id="156740" name="Group 68"/>
          <p:cNvGraphicFramePr>
            <a:graphicFrameLocks noGrp="1"/>
          </p:cNvGraphicFramePr>
          <p:nvPr/>
        </p:nvGraphicFramePr>
        <p:xfrm>
          <a:off x="8688389" y="4197350"/>
          <a:ext cx="1366837" cy="1548316"/>
        </p:xfrm>
        <a:graphic>
          <a:graphicData uri="http://schemas.openxmlformats.org/drawingml/2006/table">
            <a:tbl>
              <a:tblPr/>
              <a:tblGrid>
                <a:gridCol w="79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2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1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B    A</a:t>
                      </a:r>
                    </a:p>
                  </a:txBody>
                  <a:tcPr marT="45703" marB="45703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C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26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1    1</a:t>
                      </a:r>
                    </a:p>
                  </a:txBody>
                  <a:tcPr marT="45703" marB="45703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Z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Z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372" name="Text Box 83"/>
          <p:cNvSpPr txBox="1">
            <a:spLocks noChangeArrowheads="1"/>
          </p:cNvSpPr>
          <p:nvPr/>
        </p:nvSpPr>
        <p:spPr bwMode="auto">
          <a:xfrm>
            <a:off x="9263063" y="5900738"/>
            <a:ext cx="5762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>
                <a:latin typeface="Times New Roman" panose="02020603050405020304" pitchFamily="18" charset="0"/>
              </a:rPr>
              <a:t>(d)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188913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4.6	Three-State Buffers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1828800" y="1600201"/>
            <a:ext cx="5867400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/>
              <a:t>Data Selection Using Three-State Buffers</a:t>
            </a:r>
          </a:p>
        </p:txBody>
      </p:sp>
      <p:pic>
        <p:nvPicPr>
          <p:cNvPr id="15364" name="Picture 4" descr="roth+f09-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819" y="2574201"/>
            <a:ext cx="7062787" cy="308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5" name="Text Box 12"/>
          <p:cNvSpPr txBox="1">
            <a:spLocks noChangeArrowheads="1"/>
          </p:cNvSpPr>
          <p:nvPr/>
        </p:nvSpPr>
        <p:spPr bwMode="auto">
          <a:xfrm>
            <a:off x="3581400" y="5486401"/>
            <a:ext cx="2667000" cy="366713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latinLnBrk="0"/>
            <a:endParaRPr kumimoji="0" lang="ko-KR" altLang="ko-KR" sz="18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6" name="Object 6"/>
              <p:cNvSpPr txBox="1"/>
              <p:nvPr/>
            </p:nvSpPr>
            <p:spPr bwMode="auto">
              <a:xfrm>
                <a:off x="3810000" y="5437188"/>
                <a:ext cx="2209800" cy="430212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15366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10000" y="5437188"/>
                <a:ext cx="2209800" cy="4302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70A72B14-D5F9-48D2-960B-D45FBDF200B2}"/>
              </a:ext>
            </a:extLst>
          </p:cNvPr>
          <p:cNvSpPr/>
          <p:nvPr/>
        </p:nvSpPr>
        <p:spPr>
          <a:xfrm>
            <a:off x="7754619" y="2780928"/>
            <a:ext cx="288032" cy="396875"/>
          </a:xfrm>
          <a:prstGeom prst="roundRect">
            <a:avLst/>
          </a:prstGeom>
          <a:solidFill>
            <a:srgbClr val="00B050">
              <a:alpha val="20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F9A276FB-1AE0-4DC6-934F-653F63BAF7C7}"/>
              </a:ext>
            </a:extLst>
          </p:cNvPr>
          <p:cNvSpPr/>
          <p:nvPr/>
        </p:nvSpPr>
        <p:spPr>
          <a:xfrm>
            <a:off x="7754619" y="4199325"/>
            <a:ext cx="288032" cy="396875"/>
          </a:xfrm>
          <a:prstGeom prst="roundRect">
            <a:avLst/>
          </a:prstGeom>
          <a:solidFill>
            <a:srgbClr val="00B050">
              <a:alpha val="20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450C8E85-29E5-46DD-96FD-37B410CF9CF9}"/>
              </a:ext>
            </a:extLst>
          </p:cNvPr>
          <p:cNvSpPr/>
          <p:nvPr/>
        </p:nvSpPr>
        <p:spPr>
          <a:xfrm>
            <a:off x="8122163" y="5291146"/>
            <a:ext cx="288032" cy="396875"/>
          </a:xfrm>
          <a:prstGeom prst="roundRect">
            <a:avLst/>
          </a:prstGeom>
          <a:solidFill>
            <a:srgbClr val="00B050">
              <a:alpha val="20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188913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4.6	Three-State Buffers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828800" y="1600201"/>
            <a:ext cx="5334000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/>
              <a:t>Circuit with Two Three-State Buffers</a:t>
            </a:r>
          </a:p>
        </p:txBody>
      </p:sp>
      <p:pic>
        <p:nvPicPr>
          <p:cNvPr id="16388" name="Picture 4" descr="roth+f09-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1" y="2338388"/>
            <a:ext cx="3033713" cy="3395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58813" name="Group 93"/>
          <p:cNvGraphicFramePr>
            <a:graphicFrameLocks noGrp="1"/>
          </p:cNvGraphicFramePr>
          <p:nvPr/>
        </p:nvGraphicFramePr>
        <p:xfrm>
          <a:off x="6169025" y="3141663"/>
          <a:ext cx="3455988" cy="1841500"/>
        </p:xfrm>
        <a:graphic>
          <a:graphicData uri="http://schemas.openxmlformats.org/drawingml/2006/table">
            <a:tbl>
              <a:tblPr/>
              <a:tblGrid>
                <a:gridCol w="671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91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92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80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S1</a:t>
                      </a:r>
                    </a:p>
                  </a:txBody>
                  <a:tcPr marT="45733" marB="45733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S2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</a:txBody>
                  <a:tcPr marT="45733" marB="4573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</a:txBody>
                  <a:tcPr marT="45733" marB="4573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Z</a:t>
                      </a:r>
                    </a:p>
                  </a:txBody>
                  <a:tcPr marT="45733" marB="45733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3439">
                <a:tc>
                  <a:txBody>
                    <a:bodyPr/>
                    <a:lstStyle>
                      <a:lvl1pPr marL="533400" indent="-53340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914400" indent="-45720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295400" indent="-3810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714500" indent="-3429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171700" indent="-3429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6289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30861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5433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40005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Z  </a:t>
                      </a:r>
                    </a:p>
                  </a:txBody>
                  <a:tcPr marT="45733" marB="45733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</a:txBody>
                  <a:tcPr marT="45733" marB="4573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</a:txBody>
                  <a:tcPr marT="45733" marB="4573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Z</a:t>
                      </a:r>
                    </a:p>
                  </a:txBody>
                  <a:tcPr marT="45733" marB="45733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402" name="Rectangle 92"/>
          <p:cNvSpPr>
            <a:spLocks noChangeArrowheads="1"/>
          </p:cNvSpPr>
          <p:nvPr/>
        </p:nvSpPr>
        <p:spPr bwMode="auto">
          <a:xfrm>
            <a:off x="6672263" y="5300663"/>
            <a:ext cx="13636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>
                <a:latin typeface="Times New Roman" panose="02020603050405020304" pitchFamily="18" charset="0"/>
              </a:rPr>
              <a:t>X</a:t>
            </a:r>
            <a:r>
              <a:rPr lang="en-US" altLang="ko-KR">
                <a:latin typeface="굴림" panose="020B0600000101010101" pitchFamily="50" charset="-127"/>
              </a:rPr>
              <a:t> </a:t>
            </a:r>
            <a:r>
              <a:rPr lang="en-US" altLang="ko-KR">
                <a:latin typeface="Times New Roman" panose="02020603050405020304" pitchFamily="18" charset="0"/>
              </a:rPr>
              <a:t>= Unknown</a:t>
            </a:r>
          </a:p>
        </p:txBody>
      </p:sp>
      <p:sp>
        <p:nvSpPr>
          <p:cNvPr id="16403" name="Text Box 94"/>
          <p:cNvSpPr txBox="1">
            <a:spLocks noChangeArrowheads="1"/>
          </p:cNvSpPr>
          <p:nvPr/>
        </p:nvSpPr>
        <p:spPr bwMode="auto">
          <a:xfrm>
            <a:off x="4583113" y="3213100"/>
            <a:ext cx="45557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2000">
                <a:solidFill>
                  <a:srgbClr val="009900"/>
                </a:solidFill>
                <a:latin typeface="Times New Roman" panose="02020603050405020304" pitchFamily="18" charset="0"/>
              </a:rPr>
              <a:t>S1</a:t>
            </a:r>
          </a:p>
        </p:txBody>
      </p:sp>
      <p:sp>
        <p:nvSpPr>
          <p:cNvPr id="16404" name="Text Box 95"/>
          <p:cNvSpPr txBox="1">
            <a:spLocks noChangeArrowheads="1"/>
          </p:cNvSpPr>
          <p:nvPr/>
        </p:nvSpPr>
        <p:spPr bwMode="auto">
          <a:xfrm>
            <a:off x="4511676" y="5229225"/>
            <a:ext cx="45557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2000">
                <a:solidFill>
                  <a:srgbClr val="009900"/>
                </a:solidFill>
                <a:latin typeface="Times New Roman" panose="02020603050405020304" pitchFamily="18" charset="0"/>
              </a:rPr>
              <a:t>S2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2B18CDAF-4800-453D-B3CD-196FE7245783}"/>
              </a:ext>
            </a:extLst>
          </p:cNvPr>
          <p:cNvSpPr/>
          <p:nvPr/>
        </p:nvSpPr>
        <p:spPr>
          <a:xfrm>
            <a:off x="6384231" y="4715221"/>
            <a:ext cx="3096318" cy="238125"/>
          </a:xfrm>
          <a:prstGeom prst="roundRect">
            <a:avLst/>
          </a:prstGeom>
          <a:solidFill>
            <a:srgbClr val="FFFF00">
              <a:alpha val="20000"/>
            </a:srgbClr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56AE5436-E623-4D36-B39F-9D5B660E5A9F}"/>
              </a:ext>
            </a:extLst>
          </p:cNvPr>
          <p:cNvSpPr/>
          <p:nvPr/>
        </p:nvSpPr>
        <p:spPr>
          <a:xfrm>
            <a:off x="9155139" y="3468067"/>
            <a:ext cx="305531" cy="1485279"/>
          </a:xfrm>
          <a:prstGeom prst="roundRect">
            <a:avLst/>
          </a:prstGeom>
          <a:solidFill>
            <a:srgbClr val="FFFF00">
              <a:alpha val="20000"/>
            </a:srgbClr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roth+f09-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1" y="2743200"/>
            <a:ext cx="7345363" cy="226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188913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4.6	Three-State Buffers</a:t>
            </a:r>
          </a:p>
        </p:txBody>
      </p:sp>
      <p:sp>
        <p:nvSpPr>
          <p:cNvPr id="17412" name="Text Box 3"/>
          <p:cNvSpPr txBox="1">
            <a:spLocks noChangeArrowheads="1"/>
          </p:cNvSpPr>
          <p:nvPr/>
        </p:nvSpPr>
        <p:spPr bwMode="auto">
          <a:xfrm>
            <a:off x="1828800" y="1600201"/>
            <a:ext cx="6705600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/>
              <a:t>4-Bit Adder with Four Sources for </a:t>
            </a:r>
            <a:r>
              <a:rPr kumimoji="0" lang="en-US" altLang="ko-KR" sz="2000" b="1" i="1">
                <a:latin typeface="Times New Roman" panose="02020603050405020304" pitchFamily="18" charset="0"/>
              </a:rPr>
              <a:t>One</a:t>
            </a:r>
            <a:r>
              <a:rPr kumimoji="0" lang="en-US" altLang="ko-KR" sz="2000"/>
              <a:t> Operand</a:t>
            </a:r>
          </a:p>
        </p:txBody>
      </p:sp>
      <p:sp>
        <p:nvSpPr>
          <p:cNvPr id="17413" name="Text Box 8"/>
          <p:cNvSpPr txBox="1">
            <a:spLocks noChangeArrowheads="1"/>
          </p:cNvSpPr>
          <p:nvPr/>
        </p:nvSpPr>
        <p:spPr bwMode="auto">
          <a:xfrm>
            <a:off x="4440238" y="5516563"/>
            <a:ext cx="1403350" cy="33655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en-US" altLang="ko-KR">
                <a:solidFill>
                  <a:schemeClr val="tx2"/>
                </a:solidFill>
              </a:rPr>
              <a:t>Four Sources</a:t>
            </a:r>
          </a:p>
        </p:txBody>
      </p:sp>
      <p:sp>
        <p:nvSpPr>
          <p:cNvPr id="17414" name="AutoShape 9"/>
          <p:cNvSpPr>
            <a:spLocks/>
          </p:cNvSpPr>
          <p:nvPr/>
        </p:nvSpPr>
        <p:spPr bwMode="auto">
          <a:xfrm rot="16200000" flipV="1">
            <a:off x="5016501" y="3355976"/>
            <a:ext cx="287337" cy="3744912"/>
          </a:xfrm>
          <a:prstGeom prst="leftBrace">
            <a:avLst>
              <a:gd name="adj1" fmla="val 10861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188913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4.6	Three-State Buffers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1828800" y="1600201"/>
            <a:ext cx="7239000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/>
              <a:t>Integrated Circuit with Bi-Directional Input/Output Pin</a:t>
            </a:r>
          </a:p>
        </p:txBody>
      </p:sp>
      <p:pic>
        <p:nvPicPr>
          <p:cNvPr id="18436" name="Picture 5" descr="roth+f09-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4" y="2636838"/>
            <a:ext cx="6842125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188913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4.7	Decoders and Encoders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828800" y="1600201"/>
            <a:ext cx="3505200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/>
              <a:t>3-to-8 Line Decoder</a:t>
            </a:r>
          </a:p>
        </p:txBody>
      </p:sp>
      <p:pic>
        <p:nvPicPr>
          <p:cNvPr id="19460" name="Picture 5" descr="roth+f09-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2640014"/>
            <a:ext cx="3600450" cy="309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63003" name="Group 1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651980"/>
              </p:ext>
            </p:extLst>
          </p:nvPr>
        </p:nvGraphicFramePr>
        <p:xfrm>
          <a:off x="6672263" y="2713039"/>
          <a:ext cx="3600450" cy="2796161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3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3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03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03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03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603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126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a  b  c</a:t>
                      </a:r>
                    </a:p>
                  </a:txBody>
                  <a:tcPr marT="45709" marB="45709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y</a:t>
                      </a:r>
                      <a:r>
                        <a:rPr kumimoji="1" lang="en-US" altLang="ko-KR" sz="16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y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y</a:t>
                      </a:r>
                      <a:r>
                        <a:rPr kumimoji="1" lang="en-US" altLang="ko-KR" sz="16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2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y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3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y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4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y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5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y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6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y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7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29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0  0  0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0  0  1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0  1  0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0  1  1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1  0  0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1  0  1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1  1  0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1  1  1</a:t>
                      </a:r>
                    </a:p>
                  </a:txBody>
                  <a:tcPr marT="45709" marB="45709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10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ChangeArrowheads="1"/>
          </p:cNvSpPr>
          <p:nvPr/>
        </p:nvSpPr>
        <p:spPr bwMode="auto">
          <a:xfrm>
            <a:off x="1981200" y="444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1pPr>
            <a:lvl2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kumimoji="0" lang="en-US" altLang="ko-KR" sz="4000" dirty="0">
                <a:solidFill>
                  <a:srgbClr val="008000"/>
                </a:solidFill>
                <a:latin typeface="Arial" charset="0"/>
              </a:rPr>
              <a:t>Quine-McCluskey Method</a:t>
            </a:r>
          </a:p>
        </p:txBody>
      </p:sp>
      <p:sp>
        <p:nvSpPr>
          <p:cNvPr id="106500" name="Text Box 4"/>
          <p:cNvSpPr txBox="1">
            <a:spLocks noChangeArrowheads="1"/>
          </p:cNvSpPr>
          <p:nvPr/>
        </p:nvSpPr>
        <p:spPr bwMode="auto">
          <a:xfrm>
            <a:off x="623145" y="1706563"/>
            <a:ext cx="1847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ko-KR" altLang="ko-KR"/>
          </a:p>
        </p:txBody>
      </p:sp>
      <p:sp>
        <p:nvSpPr>
          <p:cNvPr id="106501" name="Text Box 5"/>
          <p:cNvSpPr txBox="1">
            <a:spLocks noChangeArrowheads="1"/>
          </p:cNvSpPr>
          <p:nvPr/>
        </p:nvSpPr>
        <p:spPr bwMode="auto">
          <a:xfrm>
            <a:off x="426294" y="1916114"/>
            <a:ext cx="11358338" cy="1158875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en-US" altLang="ko-KR" dirty="0">
                <a:latin typeface="Arial" charset="0"/>
              </a:rPr>
              <a:t>Used when the number of variables is large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ko-KR" dirty="0">
                <a:latin typeface="Arial" charset="0"/>
              </a:rPr>
              <a:t>Provides </a:t>
            </a:r>
            <a:r>
              <a:rPr lang="en-US" altLang="ko-KR" i="1" dirty="0">
                <a:solidFill>
                  <a:srgbClr val="3333FF"/>
                </a:solidFill>
                <a:latin typeface="Arial" charset="0"/>
              </a:rPr>
              <a:t>systematic simplification procedure</a:t>
            </a:r>
            <a:r>
              <a:rPr lang="en-US" altLang="ko-KR" dirty="0">
                <a:solidFill>
                  <a:srgbClr val="3333FF"/>
                </a:solidFill>
                <a:latin typeface="Arial" charset="0"/>
              </a:rPr>
              <a:t> </a:t>
            </a:r>
            <a:r>
              <a:rPr lang="en-US" altLang="ko-KR" dirty="0">
                <a:latin typeface="Arial" charset="0"/>
              </a:rPr>
              <a:t>which can be readily programmed for a digital computer.</a:t>
            </a:r>
          </a:p>
        </p:txBody>
      </p:sp>
      <p:sp>
        <p:nvSpPr>
          <p:cNvPr id="106502" name="Text Box 6"/>
          <p:cNvSpPr txBox="1">
            <a:spLocks noChangeArrowheads="1"/>
          </p:cNvSpPr>
          <p:nvPr/>
        </p:nvSpPr>
        <p:spPr bwMode="auto">
          <a:xfrm>
            <a:off x="191344" y="1479551"/>
            <a:ext cx="3105150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dirty="0">
                <a:latin typeface="Arial" charset="0"/>
              </a:rPr>
              <a:t>Quine-McCluskey Method</a:t>
            </a:r>
          </a:p>
        </p:txBody>
      </p:sp>
      <p:sp>
        <p:nvSpPr>
          <p:cNvPr id="106504" name="Text Box 8"/>
          <p:cNvSpPr txBox="1">
            <a:spLocks noChangeArrowheads="1"/>
          </p:cNvSpPr>
          <p:nvPr/>
        </p:nvSpPr>
        <p:spPr bwMode="auto">
          <a:xfrm>
            <a:off x="426294" y="4024520"/>
            <a:ext cx="11358338" cy="1785104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en-US" altLang="ko-KR" dirty="0">
                <a:solidFill>
                  <a:srgbClr val="3333FF"/>
                </a:solidFill>
                <a:latin typeface="Arial" charset="0"/>
              </a:rPr>
              <a:t>Eliminate</a:t>
            </a:r>
            <a:r>
              <a:rPr lang="en-US" altLang="ko-KR" dirty="0">
                <a:latin typeface="Arial" charset="0"/>
              </a:rPr>
              <a:t> as many </a:t>
            </a:r>
            <a:r>
              <a:rPr lang="en-US" altLang="ko-KR" dirty="0">
                <a:solidFill>
                  <a:srgbClr val="3333FF"/>
                </a:solidFill>
                <a:latin typeface="Arial" charset="0"/>
              </a:rPr>
              <a:t>literals</a:t>
            </a:r>
            <a:r>
              <a:rPr lang="en-US" altLang="ko-KR" dirty="0">
                <a:latin typeface="Arial" charset="0"/>
              </a:rPr>
              <a:t> as possible from each term by systematically applying the theorem</a:t>
            </a:r>
          </a:p>
          <a:p>
            <a:pPr>
              <a:spcBef>
                <a:spcPct val="50000"/>
              </a:spcBef>
            </a:pPr>
            <a:r>
              <a:rPr lang="en-US" altLang="ko-KR" dirty="0">
                <a:latin typeface="Arial" charset="0"/>
              </a:rPr>
              <a:t>	  </a:t>
            </a:r>
            <a:r>
              <a:rPr lang="en-US" altLang="ko-KR" i="1" dirty="0">
                <a:solidFill>
                  <a:srgbClr val="C00000"/>
                </a:solidFill>
                <a:latin typeface="Times New Roman" pitchFamily="18" charset="0"/>
              </a:rPr>
              <a:t>XY </a:t>
            </a:r>
            <a:r>
              <a:rPr lang="en-US" altLang="ko-KR" dirty="0">
                <a:solidFill>
                  <a:srgbClr val="C00000"/>
                </a:solidFill>
                <a:latin typeface="Times New Roman" pitchFamily="18" charset="0"/>
              </a:rPr>
              <a:t>+ </a:t>
            </a:r>
            <a:r>
              <a:rPr lang="en-US" altLang="ko-KR" i="1" dirty="0">
                <a:solidFill>
                  <a:srgbClr val="C00000"/>
                </a:solidFill>
                <a:latin typeface="Times New Roman" pitchFamily="18" charset="0"/>
              </a:rPr>
              <a:t>XY’ = X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ko-KR" dirty="0">
                <a:latin typeface="Arial" charset="0"/>
              </a:rPr>
              <a:t>The resulting terms are called </a:t>
            </a:r>
            <a:r>
              <a:rPr lang="en-US" altLang="ko-KR" i="1" dirty="0">
                <a:solidFill>
                  <a:srgbClr val="3333FF"/>
                </a:solidFill>
                <a:latin typeface="Arial" charset="0"/>
              </a:rPr>
              <a:t>prime </a:t>
            </a:r>
            <a:r>
              <a:rPr lang="en-US" altLang="ko-KR" i="1" dirty="0" err="1">
                <a:solidFill>
                  <a:srgbClr val="3333FF"/>
                </a:solidFill>
                <a:latin typeface="Arial" charset="0"/>
              </a:rPr>
              <a:t>implicants</a:t>
            </a:r>
            <a:endParaRPr lang="en-US" altLang="ko-KR" i="1" dirty="0">
              <a:solidFill>
                <a:srgbClr val="3333FF"/>
              </a:solidFill>
              <a:latin typeface="Arial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ko-KR" dirty="0">
                <a:latin typeface="Arial" charset="0"/>
              </a:rPr>
              <a:t>Use an implicant chart to select a </a:t>
            </a:r>
            <a:r>
              <a:rPr lang="en-US" altLang="ko-KR" i="1" dirty="0">
                <a:solidFill>
                  <a:srgbClr val="3333FF"/>
                </a:solidFill>
                <a:latin typeface="Arial" charset="0"/>
              </a:rPr>
              <a:t>minimum set of prime implicants</a:t>
            </a:r>
          </a:p>
        </p:txBody>
      </p:sp>
      <p:sp>
        <p:nvSpPr>
          <p:cNvPr id="106505" name="Text Box 9"/>
          <p:cNvSpPr txBox="1">
            <a:spLocks noChangeArrowheads="1"/>
          </p:cNvSpPr>
          <p:nvPr/>
        </p:nvSpPr>
        <p:spPr bwMode="auto">
          <a:xfrm>
            <a:off x="191344" y="3587751"/>
            <a:ext cx="2570162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dirty="0">
                <a:latin typeface="Arial" charset="0"/>
              </a:rPr>
              <a:t>Reduction Procedure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188913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4.7	Decoders and Encoders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551384" y="1303933"/>
            <a:ext cx="3816424" cy="400110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 wrap="square"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 dirty="0"/>
              <a:t>4-to-10 Line Decoder (74LS42) 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6F13DAC-333C-4865-B341-EC86BE3A8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1916832"/>
            <a:ext cx="8409992" cy="4180114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188913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4.7	Decoders and Encoders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46577547-1D29-47BE-B277-FA9655B3D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4" y="2463363"/>
            <a:ext cx="5760640" cy="2863276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BE0AA988-8150-4080-8486-83C8FCB6FB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2024" y="1485133"/>
            <a:ext cx="4915591" cy="4680171"/>
          </a:xfrm>
          <a:prstGeom prst="rect">
            <a:avLst/>
          </a:prstGeom>
        </p:spPr>
      </p:pic>
      <p:sp>
        <p:nvSpPr>
          <p:cNvPr id="10" name="Text Box 3">
            <a:extLst>
              <a:ext uri="{FF2B5EF4-FFF2-40B4-BE49-F238E27FC236}">
                <a16:creationId xmlns:a16="http://schemas.microsoft.com/office/drawing/2014/main" id="{AE1D923D-EDA6-4A71-812D-F4C8F329C2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84" y="1303933"/>
            <a:ext cx="3816424" cy="400110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 wrap="square"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 dirty="0"/>
              <a:t>4-to-10 Line Decoder (74LS42)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188913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4.7	Decoders and Encoders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828800" y="1600201"/>
            <a:ext cx="3810000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/>
              <a:t>8-to-3 Priority Encoder</a:t>
            </a:r>
          </a:p>
        </p:txBody>
      </p:sp>
      <p:pic>
        <p:nvPicPr>
          <p:cNvPr id="23556" name="Picture 4" descr="roth+f09-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2646363"/>
            <a:ext cx="2808287" cy="270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72277" name="Group 245"/>
          <p:cNvGraphicFramePr>
            <a:graphicFrameLocks noGrp="1"/>
          </p:cNvGraphicFramePr>
          <p:nvPr/>
        </p:nvGraphicFramePr>
        <p:xfrm>
          <a:off x="5880100" y="2543176"/>
          <a:ext cx="4305300" cy="3109913"/>
        </p:xfrm>
        <a:graphic>
          <a:graphicData uri="http://schemas.openxmlformats.org/drawingml/2006/table">
            <a:tbl>
              <a:tblPr/>
              <a:tblGrid>
                <a:gridCol w="358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4334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y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</a:txBody>
                  <a:tcPr marT="45726" marB="45726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y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y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2</a:t>
                      </a: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y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3</a:t>
                      </a: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y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4</a:t>
                      </a: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y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5</a:t>
                      </a: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y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6</a:t>
                      </a: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y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7</a:t>
                      </a:r>
                    </a:p>
                  </a:txBody>
                  <a:tcPr marT="45726" marB="45726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a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b</a:t>
                      </a: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c</a:t>
                      </a: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d</a:t>
                      </a:r>
                    </a:p>
                  </a:txBody>
                  <a:tcPr marT="45726" marB="45726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647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</a:txBody>
                  <a:tcPr marT="45726" marB="45726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X</a:t>
                      </a: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</a:txBody>
                  <a:tcPr marT="45726" marB="45726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</a:txBody>
                  <a:tcPr marT="45726" marB="45726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188913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4.8	Read-Only Memories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792956" y="1465263"/>
            <a:ext cx="3979863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/>
              <a:t>An 8-Word x 4-Bit ROM</a:t>
            </a:r>
          </a:p>
        </p:txBody>
      </p:sp>
      <p:pic>
        <p:nvPicPr>
          <p:cNvPr id="24580" name="Picture 4" descr="roth+f09-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2789238"/>
            <a:ext cx="3455988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73215" name="Group 159"/>
          <p:cNvGraphicFramePr>
            <a:graphicFrameLocks noGrp="1"/>
          </p:cNvGraphicFramePr>
          <p:nvPr/>
        </p:nvGraphicFramePr>
        <p:xfrm>
          <a:off x="5880101" y="2349500"/>
          <a:ext cx="3152785" cy="2816794"/>
        </p:xfrm>
        <a:graphic>
          <a:graphicData uri="http://schemas.openxmlformats.org/drawingml/2006/table">
            <a:tbl>
              <a:tblPr/>
              <a:tblGrid>
                <a:gridCol w="390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0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04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904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904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920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9044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332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A</a:t>
                      </a:r>
                    </a:p>
                  </a:txBody>
                  <a:tcPr marL="91422" marR="91422" marT="45709" marB="45709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B</a:t>
                      </a: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C</a:t>
                      </a: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굴림" panose="020B0600000101010101" pitchFamily="50" charset="-127"/>
                      </a:endParaRP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6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굴림" panose="020B0600000101010101" pitchFamily="50" charset="-127"/>
                      </a:endParaRPr>
                    </a:p>
                  </a:txBody>
                  <a:tcPr marL="91422" marR="91422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F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F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F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2</a:t>
                      </a: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F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3</a:t>
                      </a: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294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</a:txBody>
                  <a:tcPr marL="91422" marR="91422" marT="45709" marB="45709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굴림" panose="020B0600000101010101" pitchFamily="50" charset="-127"/>
                      </a:endParaRP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굴림" panose="020B0600000101010101" pitchFamily="50" charset="-127"/>
                      </a:endParaRPr>
                    </a:p>
                  </a:txBody>
                  <a:tcPr marL="91422" marR="91422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602" name="Text Box 86"/>
          <p:cNvSpPr txBox="1">
            <a:spLocks noChangeArrowheads="1"/>
          </p:cNvSpPr>
          <p:nvPr/>
        </p:nvSpPr>
        <p:spPr bwMode="auto">
          <a:xfrm>
            <a:off x="2782888" y="5540375"/>
            <a:ext cx="2520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dirty="0">
                <a:latin typeface="Times New Roman" panose="02020603050405020304" pitchFamily="18" charset="0"/>
              </a:rPr>
              <a:t>(a)  Block diagram</a:t>
            </a:r>
          </a:p>
        </p:txBody>
      </p:sp>
      <p:sp>
        <p:nvSpPr>
          <p:cNvPr id="24603" name="Text Box 87"/>
          <p:cNvSpPr txBox="1">
            <a:spLocks noChangeArrowheads="1"/>
          </p:cNvSpPr>
          <p:nvPr/>
        </p:nvSpPr>
        <p:spPr bwMode="auto">
          <a:xfrm>
            <a:off x="6289675" y="5516563"/>
            <a:ext cx="2520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>
                <a:latin typeface="Times New Roman" panose="02020603050405020304" pitchFamily="18" charset="0"/>
              </a:rPr>
              <a:t>(b)  Truth table for ROM</a:t>
            </a:r>
          </a:p>
        </p:txBody>
      </p:sp>
      <p:sp>
        <p:nvSpPr>
          <p:cNvPr id="24604" name="AutoShape 122"/>
          <p:cNvSpPr>
            <a:spLocks/>
          </p:cNvSpPr>
          <p:nvPr/>
        </p:nvSpPr>
        <p:spPr bwMode="auto">
          <a:xfrm>
            <a:off x="8893175" y="2924175"/>
            <a:ext cx="215900" cy="2160588"/>
          </a:xfrm>
          <a:prstGeom prst="rightBrace">
            <a:avLst>
              <a:gd name="adj1" fmla="val 83395"/>
              <a:gd name="adj2" fmla="val 5091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24605" name="Text Box 123"/>
          <p:cNvSpPr txBox="1">
            <a:spLocks noChangeArrowheads="1"/>
          </p:cNvSpPr>
          <p:nvPr/>
        </p:nvSpPr>
        <p:spPr bwMode="auto">
          <a:xfrm>
            <a:off x="9120188" y="3409950"/>
            <a:ext cx="1439862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>
                <a:latin typeface="Times New Roman" panose="02020603050405020304" pitchFamily="18" charset="0"/>
              </a:rPr>
              <a:t>typical data stored in ROM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ko-KR">
                <a:latin typeface="Times New Roman" panose="02020603050405020304" pitchFamily="18" charset="0"/>
              </a:rPr>
              <a:t>(2</a:t>
            </a:r>
            <a:r>
              <a:rPr lang="en-US" altLang="ko-KR" baseline="30000">
                <a:latin typeface="Times New Roman" panose="02020603050405020304" pitchFamily="18" charset="0"/>
              </a:rPr>
              <a:t>3 </a:t>
            </a:r>
            <a:r>
              <a:rPr lang="en-US" altLang="ko-KR">
                <a:latin typeface="Times New Roman" panose="02020603050405020304" pitchFamily="18" charset="0"/>
              </a:rPr>
              <a:t>words of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ko-KR">
                <a:latin typeface="Times New Roman" panose="02020603050405020304" pitchFamily="18" charset="0"/>
              </a:rPr>
              <a:t>4bits each)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188913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4.8	Read-Only Memories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551384" y="1569951"/>
            <a:ext cx="6781800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 dirty="0"/>
              <a:t>Read-Only Memory with </a:t>
            </a:r>
            <a:r>
              <a:rPr kumimoji="0" lang="en-US" altLang="ko-KR" sz="2000" i="1" dirty="0">
                <a:solidFill>
                  <a:srgbClr val="3333FF"/>
                </a:solidFill>
              </a:rPr>
              <a:t>n</a:t>
            </a:r>
            <a:r>
              <a:rPr kumimoji="0" lang="en-US" altLang="ko-KR" sz="2000" dirty="0"/>
              <a:t> Inputs and </a:t>
            </a:r>
            <a:r>
              <a:rPr kumimoji="0" lang="en-US" altLang="ko-KR" sz="2000" i="1" dirty="0">
                <a:solidFill>
                  <a:schemeClr val="accent6">
                    <a:lumMod val="75000"/>
                  </a:schemeClr>
                </a:solidFill>
              </a:rPr>
              <a:t>m</a:t>
            </a:r>
            <a:r>
              <a:rPr kumimoji="0" lang="en-US" altLang="ko-KR" sz="2000" dirty="0"/>
              <a:t> Outputs</a:t>
            </a:r>
          </a:p>
        </p:txBody>
      </p:sp>
      <p:pic>
        <p:nvPicPr>
          <p:cNvPr id="25604" name="Picture 4" descr="roth+f09-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0" y="2788340"/>
            <a:ext cx="2592387" cy="201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75275" name="Group 1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0452909"/>
              </p:ext>
            </p:extLst>
          </p:nvPr>
        </p:nvGraphicFramePr>
        <p:xfrm>
          <a:off x="4079776" y="2183363"/>
          <a:ext cx="3722697" cy="4163588"/>
        </p:xfrm>
        <a:graphic>
          <a:graphicData uri="http://schemas.openxmlformats.org/drawingml/2006/table">
            <a:tbl>
              <a:tblPr/>
              <a:tblGrid>
                <a:gridCol w="553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3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39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396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23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39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66413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1" u="none" strike="noStrike" cap="none" normalizeH="0" baseline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n</a:t>
                      </a: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  input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Variables</a:t>
                      </a:r>
                    </a:p>
                  </a:txBody>
                  <a:tcPr marL="91424" marR="91424" marT="45725" marB="45725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m</a:t>
                      </a:r>
                      <a:r>
                        <a:rPr kumimoji="0" lang="en-US" altLang="ko-KR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output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Variables</a:t>
                      </a:r>
                    </a:p>
                  </a:txBody>
                  <a:tcPr marL="91424" marR="91424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934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11</a:t>
                      </a:r>
                    </a:p>
                  </a:txBody>
                  <a:tcPr marL="91424" marR="91424" marT="45725" marB="45725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· · · · 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· · · ·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· · · ·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· · · ·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· 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· 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· · ·</a:t>
                      </a:r>
                    </a:p>
                  </a:txBody>
                  <a:tcPr marL="91424" marR="91424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11</a:t>
                      </a:r>
                    </a:p>
                  </a:txBody>
                  <a:tcPr marL="91424" marR="91424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굴림" panose="020B0600000101010101" pitchFamily="50" charset="-127"/>
                      </a:endParaRPr>
                    </a:p>
                  </a:txBody>
                  <a:tcPr marL="91424" marR="91424" marT="45725" marB="4572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굴림" panose="020B0600000101010101" pitchFamily="50" charset="-127"/>
                      </a:endParaRPr>
                    </a:p>
                  </a:txBody>
                  <a:tcPr marL="91424" marR="91424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100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101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001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011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111</a:t>
                      </a:r>
                    </a:p>
                  </a:txBody>
                  <a:tcPr marL="91424" marR="91424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· · · ·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· · · ·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· · · ·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· · · ·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· 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·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· · ·</a:t>
                      </a:r>
                    </a:p>
                  </a:txBody>
                  <a:tcPr marL="91424" marR="91424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111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101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· 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·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011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000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101</a:t>
                      </a:r>
                    </a:p>
                  </a:txBody>
                  <a:tcPr marL="91424" marR="91424" marT="45725" marB="45725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5618" name="AutoShape 172"/>
          <p:cNvSpPr>
            <a:spLocks/>
          </p:cNvSpPr>
          <p:nvPr/>
        </p:nvSpPr>
        <p:spPr bwMode="auto">
          <a:xfrm>
            <a:off x="7802473" y="3068960"/>
            <a:ext cx="223286" cy="3024336"/>
          </a:xfrm>
          <a:prstGeom prst="rightBrace">
            <a:avLst>
              <a:gd name="adj1" fmla="val 108395"/>
              <a:gd name="adj2" fmla="val 5091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25619" name="Text Box 173"/>
          <p:cNvSpPr txBox="1">
            <a:spLocks noChangeArrowheads="1"/>
          </p:cNvSpPr>
          <p:nvPr/>
        </p:nvSpPr>
        <p:spPr bwMode="auto">
          <a:xfrm>
            <a:off x="8267505" y="3789040"/>
            <a:ext cx="337311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1800" dirty="0">
                <a:latin typeface="Times New Roman" panose="02020603050405020304" pitchFamily="18" charset="0"/>
              </a:rPr>
              <a:t>typical data array stored in ROM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ko-KR" sz="1800" dirty="0">
                <a:latin typeface="Times New Roman" panose="02020603050405020304" pitchFamily="18" charset="0"/>
              </a:rPr>
              <a:t>(2</a:t>
            </a:r>
            <a:r>
              <a:rPr lang="en-US" altLang="ko-KR" sz="1800" b="1" i="1" baseline="30000" dirty="0">
                <a:solidFill>
                  <a:srgbClr val="3333FF"/>
                </a:solidFill>
                <a:latin typeface="Times New Roman" panose="02020603050405020304" pitchFamily="18" charset="0"/>
              </a:rPr>
              <a:t>n</a:t>
            </a:r>
            <a:r>
              <a:rPr lang="en-US" altLang="ko-KR" sz="1800" baseline="30000" dirty="0">
                <a:latin typeface="Times New Roman" panose="02020603050405020304" pitchFamily="18" charset="0"/>
              </a:rPr>
              <a:t> </a:t>
            </a:r>
            <a:r>
              <a:rPr lang="en-US" altLang="ko-KR" sz="1800" dirty="0">
                <a:latin typeface="Times New Roman" panose="02020603050405020304" pitchFamily="18" charset="0"/>
              </a:rPr>
              <a:t>words of </a:t>
            </a:r>
            <a:r>
              <a:rPr kumimoji="0" lang="en-US" altLang="ko-KR" sz="1800" b="1" i="1" dirty="0">
                <a:solidFill>
                  <a:srgbClr val="009900"/>
                </a:solidFill>
                <a:latin typeface="Times New Roman" panose="02020603050405020304" pitchFamily="18" charset="0"/>
              </a:rPr>
              <a:t>m</a:t>
            </a:r>
            <a:r>
              <a:rPr lang="en-US" altLang="ko-KR" sz="1800" dirty="0">
                <a:latin typeface="Times New Roman" panose="02020603050405020304" pitchFamily="18" charset="0"/>
              </a:rPr>
              <a:t> bits each)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188913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4.8	Read-Only Memories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335360" y="1443831"/>
            <a:ext cx="3979863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/>
              <a:t>An 8-Word x 4-Bit ROM</a:t>
            </a:r>
          </a:p>
        </p:txBody>
      </p:sp>
      <p:pic>
        <p:nvPicPr>
          <p:cNvPr id="24580" name="Picture 4" descr="roth+f09-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88" y="2418213"/>
            <a:ext cx="2919476" cy="2000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73215" name="Group 1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685121"/>
              </p:ext>
            </p:extLst>
          </p:nvPr>
        </p:nvGraphicFramePr>
        <p:xfrm>
          <a:off x="3549915" y="2178601"/>
          <a:ext cx="3152785" cy="2816794"/>
        </p:xfrm>
        <a:graphic>
          <a:graphicData uri="http://schemas.openxmlformats.org/drawingml/2006/table">
            <a:tbl>
              <a:tblPr/>
              <a:tblGrid>
                <a:gridCol w="390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0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04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904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904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920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9044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332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A</a:t>
                      </a:r>
                    </a:p>
                  </a:txBody>
                  <a:tcPr marL="91422" marR="91422" marT="45709" marB="45709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B</a:t>
                      </a: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C</a:t>
                      </a: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굴림" panose="020B0600000101010101" pitchFamily="50" charset="-127"/>
                      </a:endParaRP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6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굴림" panose="020B0600000101010101" pitchFamily="50" charset="-127"/>
                      </a:endParaRPr>
                    </a:p>
                  </a:txBody>
                  <a:tcPr marL="91422" marR="91422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F</a:t>
                      </a:r>
                      <a:r>
                        <a:rPr kumimoji="1" lang="en-US" altLang="ko-KR" sz="16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F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F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2</a:t>
                      </a: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F</a:t>
                      </a:r>
                      <a:r>
                        <a:rPr kumimoji="1" lang="en-US" altLang="ko-KR" sz="16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3</a:t>
                      </a: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294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</a:txBody>
                  <a:tcPr marL="91422" marR="91422" marT="45709" marB="45709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굴림" panose="020B0600000101010101" pitchFamily="50" charset="-127"/>
                      </a:endParaRP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굴림" panose="020B0600000101010101" pitchFamily="50" charset="-127"/>
                      </a:endParaRPr>
                    </a:p>
                  </a:txBody>
                  <a:tcPr marL="91422" marR="91422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1</a:t>
                      </a:r>
                    </a:p>
                  </a:txBody>
                  <a:tcPr marL="91422" marR="91422" marT="45709" marB="45709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603" name="Text Box 87"/>
          <p:cNvSpPr txBox="1">
            <a:spLocks noChangeArrowheads="1"/>
          </p:cNvSpPr>
          <p:nvPr/>
        </p:nvSpPr>
        <p:spPr bwMode="auto">
          <a:xfrm>
            <a:off x="3865832" y="5231335"/>
            <a:ext cx="2520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dirty="0">
                <a:latin typeface="Times New Roman" panose="02020603050405020304" pitchFamily="18" charset="0"/>
              </a:rPr>
              <a:t>(b)  Truth table for ROM</a:t>
            </a: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CC8ECBBD-4EB1-48E2-95EF-30761A291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8757" y="1523749"/>
            <a:ext cx="4267200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/>
              <a:t>Equivalent OR Gate for </a:t>
            </a:r>
            <a:r>
              <a:rPr kumimoji="0" lang="en-US" altLang="ko-KR" sz="2000" i="1"/>
              <a:t>F</a:t>
            </a:r>
            <a:r>
              <a:rPr kumimoji="0" lang="en-US" altLang="ko-KR" sz="2000" baseline="-25000"/>
              <a:t>0</a:t>
            </a:r>
          </a:p>
        </p:txBody>
      </p:sp>
      <p:pic>
        <p:nvPicPr>
          <p:cNvPr id="11" name="Picture 4" descr="roth+f09-21">
            <a:extLst>
              <a:ext uri="{FF2B5EF4-FFF2-40B4-BE49-F238E27FC236}">
                <a16:creationId xmlns:a16="http://schemas.microsoft.com/office/drawing/2014/main" id="{3ACE3C41-F39E-4B8D-A75F-52B92DABF3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877" y="3883034"/>
            <a:ext cx="3694077" cy="1348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Object 5">
                <a:extLst>
                  <a:ext uri="{FF2B5EF4-FFF2-40B4-BE49-F238E27FC236}">
                    <a16:creationId xmlns:a16="http://schemas.microsoft.com/office/drawing/2014/main" id="{398F7765-2AB8-406C-AC2C-A88872F8DBDC}"/>
                  </a:ext>
                </a:extLst>
              </p:cNvPr>
              <p:cNvSpPr txBox="1"/>
              <p:nvPr/>
            </p:nvSpPr>
            <p:spPr bwMode="auto">
              <a:xfrm>
                <a:off x="7644717" y="2780928"/>
                <a:ext cx="4067907" cy="814748"/>
              </a:xfrm>
              <a:prstGeom prst="rect">
                <a:avLst/>
              </a:prstGeom>
              <a:solidFill>
                <a:srgbClr val="EDF0AE"/>
              </a:solidFill>
              <a:ln>
                <a:noFill/>
              </a:ln>
              <a:effectLst/>
              <a:ex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(0,1,4,6)=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′+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𝐴𝐶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nary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12" name="Object 5">
                <a:extLst>
                  <a:ext uri="{FF2B5EF4-FFF2-40B4-BE49-F238E27FC236}">
                    <a16:creationId xmlns:a16="http://schemas.microsoft.com/office/drawing/2014/main" id="{398F7765-2AB8-406C-AC2C-A88872F8DB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44717" y="2780928"/>
                <a:ext cx="4067907" cy="8147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78272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188913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4.8	Read-Only Memories</a:t>
            </a:r>
          </a:p>
        </p:txBody>
      </p:sp>
      <p:sp>
        <p:nvSpPr>
          <p:cNvPr id="31747" name="Text Box 6"/>
          <p:cNvSpPr txBox="1">
            <a:spLocks noChangeArrowheads="1"/>
          </p:cNvSpPr>
          <p:nvPr/>
        </p:nvSpPr>
        <p:spPr bwMode="auto">
          <a:xfrm>
            <a:off x="911424" y="1551563"/>
            <a:ext cx="7382149" cy="375487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800" dirty="0"/>
              <a:t>Types of ROMs</a:t>
            </a:r>
          </a:p>
          <a:p>
            <a:pPr marL="457200" indent="-4572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ko-KR" sz="2800" dirty="0"/>
              <a:t>Mask ROM</a:t>
            </a:r>
          </a:p>
          <a:p>
            <a:pPr marL="457200" indent="-4572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ko-KR" sz="2800" dirty="0"/>
              <a:t>Programmable ROM </a:t>
            </a:r>
          </a:p>
          <a:p>
            <a:pPr marL="457200" indent="-4572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ko-KR" sz="2800" dirty="0"/>
              <a:t>Electrically Erasable Programmable ROM</a:t>
            </a:r>
          </a:p>
          <a:p>
            <a:pPr marL="457200" indent="-4572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ko-KR" sz="2800" dirty="0"/>
              <a:t>Flash Memory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ko-KR" sz="2800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50086F96-7B72-4F91-BEE0-5A668828D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2264" y="1612453"/>
            <a:ext cx="2793776" cy="1522607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1828800" y="1600201"/>
            <a:ext cx="5410200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/>
              <a:t>Programmable Logic Array (PLA)</a:t>
            </a:r>
            <a:r>
              <a:rPr kumimoji="0" lang="en-US" altLang="ko-KR"/>
              <a:t> </a:t>
            </a:r>
            <a:r>
              <a:rPr kumimoji="0" lang="en-US" altLang="ko-KR" sz="2000"/>
              <a:t>Structure</a:t>
            </a:r>
          </a:p>
        </p:txBody>
      </p:sp>
      <p:pic>
        <p:nvPicPr>
          <p:cNvPr id="32772" name="Picture 6" descr="roth+f09-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3" y="2465388"/>
            <a:ext cx="4983162" cy="35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773" name="Text Box 7"/>
          <p:cNvSpPr txBox="1">
            <a:spLocks noChangeArrowheads="1"/>
          </p:cNvSpPr>
          <p:nvPr/>
        </p:nvSpPr>
        <p:spPr bwMode="auto">
          <a:xfrm>
            <a:off x="2332038" y="2032000"/>
            <a:ext cx="4659312" cy="3365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dirty="0"/>
              <a:t>Both </a:t>
            </a:r>
            <a:r>
              <a:rPr lang="en-US" altLang="ko-KR" dirty="0">
                <a:solidFill>
                  <a:srgbClr val="3333FF"/>
                </a:solidFill>
              </a:rPr>
              <a:t>AND</a:t>
            </a:r>
            <a:r>
              <a:rPr lang="en-US" altLang="ko-KR" dirty="0"/>
              <a:t> array and </a:t>
            </a:r>
            <a:r>
              <a:rPr lang="en-US" altLang="ko-KR" dirty="0">
                <a:solidFill>
                  <a:srgbClr val="3333FF"/>
                </a:solidFill>
              </a:rPr>
              <a:t>OR</a:t>
            </a:r>
            <a:r>
              <a:rPr lang="en-US" altLang="ko-KR" dirty="0"/>
              <a:t> array are </a:t>
            </a:r>
            <a:r>
              <a:rPr lang="en-US" altLang="ko-KR" dirty="0">
                <a:solidFill>
                  <a:srgbClr val="3333FF"/>
                </a:solidFill>
              </a:rPr>
              <a:t>programmable</a:t>
            </a:r>
            <a:r>
              <a:rPr lang="en-US" altLang="ko-KR" dirty="0"/>
              <a:t>.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432E675F-809D-4829-B0E3-8979FABEE9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3352" y="188913"/>
            <a:ext cx="11593287" cy="1143000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4.9	Programmable Logic Devices (PLD)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63352" y="188913"/>
            <a:ext cx="11593287" cy="1143000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4.9	Programmable Logic Devices (PLD)</a:t>
            </a: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1847850" y="1484314"/>
            <a:ext cx="4122738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/>
              <a:t>Programmable Array Logic (PAL)</a:t>
            </a:r>
            <a:endParaRPr kumimoji="0" lang="en-US" altLang="ko-KR" sz="2000" baseline="-25000">
              <a:solidFill>
                <a:schemeClr val="tx2"/>
              </a:solidFill>
            </a:endParaRPr>
          </a:p>
        </p:txBody>
      </p:sp>
      <p:sp>
        <p:nvSpPr>
          <p:cNvPr id="37892" name="Text Box 9"/>
          <p:cNvSpPr txBox="1">
            <a:spLocks noChangeArrowheads="1"/>
          </p:cNvSpPr>
          <p:nvPr/>
        </p:nvSpPr>
        <p:spPr bwMode="auto">
          <a:xfrm>
            <a:off x="2351089" y="1916113"/>
            <a:ext cx="4725987" cy="3365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i="1" dirty="0">
                <a:solidFill>
                  <a:srgbClr val="FF0000"/>
                </a:solidFill>
              </a:rPr>
              <a:t>AND</a:t>
            </a:r>
            <a:r>
              <a:rPr lang="en-US" altLang="ko-KR" i="1" dirty="0"/>
              <a:t> array is </a:t>
            </a:r>
            <a:r>
              <a:rPr lang="en-US" altLang="ko-KR" i="1" dirty="0">
                <a:solidFill>
                  <a:srgbClr val="FF0000"/>
                </a:solidFill>
              </a:rPr>
              <a:t>programmable</a:t>
            </a:r>
            <a:r>
              <a:rPr lang="en-US" altLang="ko-KR" dirty="0"/>
              <a:t> and </a:t>
            </a:r>
            <a:r>
              <a:rPr lang="en-US" altLang="ko-KR" i="1" dirty="0">
                <a:solidFill>
                  <a:srgbClr val="3333FF"/>
                </a:solidFill>
              </a:rPr>
              <a:t>OR </a:t>
            </a:r>
            <a:r>
              <a:rPr lang="en-US" altLang="ko-KR" i="1" dirty="0"/>
              <a:t>array is </a:t>
            </a:r>
            <a:r>
              <a:rPr lang="en-US" altLang="ko-KR" i="1" dirty="0">
                <a:solidFill>
                  <a:srgbClr val="3333FF"/>
                </a:solidFill>
              </a:rPr>
              <a:t>fixed</a:t>
            </a:r>
            <a:r>
              <a:rPr lang="en-US" altLang="ko-KR" dirty="0"/>
              <a:t>.</a:t>
            </a:r>
          </a:p>
        </p:txBody>
      </p:sp>
      <p:grpSp>
        <p:nvGrpSpPr>
          <p:cNvPr id="37893" name="Group 13"/>
          <p:cNvGrpSpPr>
            <a:grpSpLocks/>
          </p:cNvGrpSpPr>
          <p:nvPr/>
        </p:nvGrpSpPr>
        <p:grpSpPr bwMode="auto">
          <a:xfrm>
            <a:off x="2855914" y="2636838"/>
            <a:ext cx="5400675" cy="3852862"/>
            <a:chOff x="839" y="1661"/>
            <a:chExt cx="3402" cy="2427"/>
          </a:xfrm>
        </p:grpSpPr>
        <p:pic>
          <p:nvPicPr>
            <p:cNvPr id="37894" name="Picture 11" descr="roth+f09-2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" y="1661"/>
              <a:ext cx="3402" cy="24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895" name="Text Box 12"/>
            <p:cNvSpPr txBox="1">
              <a:spLocks noChangeArrowheads="1"/>
            </p:cNvSpPr>
            <p:nvPr/>
          </p:nvSpPr>
          <p:spPr bwMode="auto">
            <a:xfrm>
              <a:off x="2744" y="1683"/>
              <a:ext cx="419" cy="25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eaLnBrk="1" hangingPunct="1"/>
              <a:r>
                <a:rPr lang="en-US" altLang="ko-KR" sz="2000"/>
                <a:t>PAL</a:t>
              </a:r>
            </a:p>
          </p:txBody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551384" y="1484314"/>
            <a:ext cx="4122738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/>
              <a:t>Programmable Array Logic (PAL)</a:t>
            </a:r>
            <a:endParaRPr kumimoji="0" lang="en-US" altLang="ko-KR" sz="2000" baseline="-25000">
              <a:solidFill>
                <a:schemeClr val="tx2"/>
              </a:solidFill>
            </a:endParaRPr>
          </a:p>
        </p:txBody>
      </p:sp>
      <p:grpSp>
        <p:nvGrpSpPr>
          <p:cNvPr id="38916" name="Group 4"/>
          <p:cNvGrpSpPr>
            <a:grpSpLocks/>
          </p:cNvGrpSpPr>
          <p:nvPr/>
        </p:nvGrpSpPr>
        <p:grpSpPr bwMode="auto">
          <a:xfrm>
            <a:off x="1775348" y="2781300"/>
            <a:ext cx="6697435" cy="3384550"/>
            <a:chOff x="768" y="1584"/>
            <a:chExt cx="4416" cy="2035"/>
          </a:xfrm>
        </p:grpSpPr>
        <p:pic>
          <p:nvPicPr>
            <p:cNvPr id="38918" name="Picture 5" descr="roth+u09-0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" y="1584"/>
              <a:ext cx="2832" cy="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8919" name="Picture 6" descr="roth+u09-0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" y="2736"/>
              <a:ext cx="1905" cy="8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8920" name="Rectangle 7"/>
            <p:cNvSpPr>
              <a:spLocks noChangeArrowheads="1"/>
            </p:cNvSpPr>
            <p:nvPr/>
          </p:nvSpPr>
          <p:spPr bwMode="auto">
            <a:xfrm>
              <a:off x="4032" y="2400"/>
              <a:ext cx="1152" cy="288"/>
            </a:xfrm>
            <a:prstGeom prst="rect">
              <a:avLst/>
            </a:prstGeom>
            <a:solidFill>
              <a:srgbClr val="EDF0AE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algn="ctr" eaLnBrk="1" hangingPunct="1"/>
              <a:r>
                <a:rPr lang="en-US" altLang="ko-KR" sz="2000" dirty="0">
                  <a:cs typeface="Arial" panose="020B0604020202020204" pitchFamily="34" charset="0"/>
                </a:rPr>
                <a:t>logically equal</a:t>
              </a:r>
            </a:p>
          </p:txBody>
        </p:sp>
        <p:sp>
          <p:nvSpPr>
            <p:cNvPr id="38921" name="AutoShape 8"/>
            <p:cNvSpPr>
              <a:spLocks/>
            </p:cNvSpPr>
            <p:nvPr/>
          </p:nvSpPr>
          <p:spPr bwMode="auto">
            <a:xfrm>
              <a:off x="3696" y="1728"/>
              <a:ext cx="240" cy="1632"/>
            </a:xfrm>
            <a:prstGeom prst="rightBrace">
              <a:avLst>
                <a:gd name="adj1" fmla="val 56667"/>
                <a:gd name="adj2" fmla="val 50431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/>
            </a:p>
          </p:txBody>
        </p:sp>
      </p:grpSp>
      <p:sp>
        <p:nvSpPr>
          <p:cNvPr id="38917" name="Text Box 9"/>
          <p:cNvSpPr txBox="1">
            <a:spLocks noChangeArrowheads="1"/>
          </p:cNvSpPr>
          <p:nvPr/>
        </p:nvSpPr>
        <p:spPr bwMode="auto">
          <a:xfrm>
            <a:off x="1054623" y="1916113"/>
            <a:ext cx="4725987" cy="3365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i="1"/>
              <a:t>AND array is programmable</a:t>
            </a:r>
            <a:r>
              <a:rPr lang="en-US" altLang="ko-KR"/>
              <a:t> and </a:t>
            </a:r>
            <a:r>
              <a:rPr lang="en-US" altLang="ko-KR" i="1">
                <a:solidFill>
                  <a:srgbClr val="3333FF"/>
                </a:solidFill>
              </a:rPr>
              <a:t>OR array is fixed</a:t>
            </a:r>
            <a:r>
              <a:rPr lang="en-US" altLang="ko-KR"/>
              <a:t>.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F6B0CA60-B60C-45B4-B752-69B4797C84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3352" y="188913"/>
            <a:ext cx="11593287" cy="1143000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4.9	Programmable Logic Devices (PLD)</a:t>
            </a:r>
          </a:p>
        </p:txBody>
      </p:sp>
      <p:pic>
        <p:nvPicPr>
          <p:cNvPr id="1026" name="Picture 2" descr="product primary image">
            <a:extLst>
              <a:ext uri="{FF2B5EF4-FFF2-40B4-BE49-F238E27FC236}">
                <a16:creationId xmlns:a16="http://schemas.microsoft.com/office/drawing/2014/main" id="{0A419E21-2A04-44F0-B5D9-4BE5CB96A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3" y="1570543"/>
            <a:ext cx="3096344" cy="1739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595438" y="44450"/>
            <a:ext cx="8964612" cy="1143000"/>
          </a:xfrm>
        </p:spPr>
        <p:txBody>
          <a:bodyPr/>
          <a:lstStyle/>
          <a:p>
            <a:r>
              <a:rPr kumimoji="0" lang="en-US" altLang="ko-KR" sz="4000" dirty="0">
                <a:solidFill>
                  <a:srgbClr val="008000"/>
                </a:solidFill>
                <a:latin typeface="Arial" charset="0"/>
              </a:rPr>
              <a:t>4.1 Determination of Prime Implicants</a:t>
            </a:r>
          </a:p>
        </p:txBody>
      </p:sp>
      <p:sp>
        <p:nvSpPr>
          <p:cNvPr id="4122" name="Text Box 26"/>
          <p:cNvSpPr txBox="1">
            <a:spLocks noChangeArrowheads="1"/>
          </p:cNvSpPr>
          <p:nvPr/>
        </p:nvSpPr>
        <p:spPr bwMode="auto">
          <a:xfrm>
            <a:off x="2819400" y="2514600"/>
            <a:ext cx="59436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ko-KR" altLang="ko-K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19" name="Text Box 23"/>
              <p:cNvSpPr txBox="1">
                <a:spLocks noChangeArrowheads="1"/>
              </p:cNvSpPr>
              <p:nvPr/>
            </p:nvSpPr>
            <p:spPr bwMode="auto">
              <a:xfrm>
                <a:off x="695400" y="1745159"/>
                <a:ext cx="10945216" cy="193899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342900" indent="-342900">
                  <a:spcBef>
                    <a:spcPct val="50000"/>
                  </a:spcBef>
                  <a:buFont typeface="Arial" panose="020B0604020202020204" pitchFamily="34" charset="0"/>
                  <a:buChar char="•"/>
                </a:pPr>
                <a:r>
                  <a:rPr lang="en-US" altLang="ko-KR" sz="2400" dirty="0">
                    <a:latin typeface="Arial" charset="0"/>
                  </a:rPr>
                  <a:t>Convert the given function into a </a:t>
                </a:r>
                <a:r>
                  <a:rPr lang="en-US" altLang="ko-KR" sz="2400" i="1" dirty="0">
                    <a:solidFill>
                      <a:srgbClr val="3333FF"/>
                    </a:solidFill>
                    <a:latin typeface="Arial" charset="0"/>
                  </a:rPr>
                  <a:t>sum-of </a:t>
                </a:r>
                <a:r>
                  <a:rPr lang="en-US" altLang="ko-KR" sz="2400" i="1" dirty="0" err="1">
                    <a:solidFill>
                      <a:srgbClr val="3333FF"/>
                    </a:solidFill>
                    <a:latin typeface="Arial" charset="0"/>
                  </a:rPr>
                  <a:t>minterms</a:t>
                </a:r>
                <a:r>
                  <a:rPr lang="en-US" altLang="ko-KR" sz="2400" dirty="0">
                    <a:latin typeface="Arial" charset="0"/>
                  </a:rPr>
                  <a:t> form</a:t>
                </a:r>
              </a:p>
              <a:p>
                <a:pPr marL="342900" indent="-342900">
                  <a:spcBef>
                    <a:spcPct val="50000"/>
                  </a:spcBef>
                  <a:buFont typeface="Arial" panose="020B0604020202020204" pitchFamily="34" charset="0"/>
                  <a:buChar char="•"/>
                </a:pPr>
                <a:r>
                  <a:rPr lang="en-US" altLang="ko-KR" sz="2400" dirty="0">
                    <a:latin typeface="Arial" charset="0"/>
                  </a:rPr>
                  <a:t>The </a:t>
                </a:r>
                <a:r>
                  <a:rPr lang="en-US" altLang="ko-KR" sz="2400" dirty="0" err="1">
                    <a:latin typeface="Arial" charset="0"/>
                  </a:rPr>
                  <a:t>minterms</a:t>
                </a:r>
                <a:r>
                  <a:rPr lang="en-US" altLang="ko-KR" sz="2400" dirty="0">
                    <a:latin typeface="Arial" charset="0"/>
                  </a:rPr>
                  <a:t> are represented in binary notation </a:t>
                </a:r>
              </a:p>
              <a:p>
                <a:pPr marL="342900" indent="-342900">
                  <a:spcBef>
                    <a:spcPct val="50000"/>
                  </a:spcBef>
                  <a:buFont typeface="Arial" panose="020B0604020202020204" pitchFamily="34" charset="0"/>
                  <a:buChar char="•"/>
                </a:pPr>
                <a:r>
                  <a:rPr lang="en-US" altLang="ko-KR" sz="2400" dirty="0">
                    <a:latin typeface="Arial" charset="0"/>
                  </a:rPr>
                  <a:t>The two terms can be combined using </a:t>
                </a:r>
                <a14:m>
                  <m:oMath xmlns:m="http://schemas.openxmlformats.org/officeDocument/2006/math">
                    <m:r>
                      <a:rPr lang="en-US" altLang="ko-KR" sz="24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𝑋𝑌</m:t>
                    </m:r>
                    <m:r>
                      <a:rPr lang="en-US" altLang="ko-KR" sz="24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sz="24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𝑋</m:t>
                    </m:r>
                    <m:sSup>
                      <m:sSupPr>
                        <m:ctrlPr>
                          <a:rPr lang="en-US" altLang="ko-KR" sz="24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p>
                        <m:r>
                          <a:rPr lang="en-US" altLang="ko-KR" sz="24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ko-KR" sz="24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24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altLang="ko-KR" sz="2400" dirty="0">
                    <a:solidFill>
                      <a:srgbClr val="3333FF"/>
                    </a:solidFill>
                    <a:latin typeface="Arial" charset="0"/>
                  </a:rPr>
                  <a:t> </a:t>
                </a:r>
                <a:r>
                  <a:rPr lang="en-US" altLang="ko-KR" sz="2400" dirty="0">
                    <a:latin typeface="Arial" charset="0"/>
                  </a:rPr>
                  <a:t>if two terms differ in exactly </a:t>
                </a:r>
                <a:r>
                  <a:rPr lang="en-US" altLang="ko-KR" sz="2400" i="1" dirty="0">
                    <a:solidFill>
                      <a:srgbClr val="3333FF"/>
                    </a:solidFill>
                    <a:latin typeface="Arial" charset="0"/>
                  </a:rPr>
                  <a:t>one</a:t>
                </a:r>
                <a:r>
                  <a:rPr lang="en-US" altLang="ko-KR" sz="2400" dirty="0">
                    <a:latin typeface="Arial" charset="0"/>
                  </a:rPr>
                  <a:t> variable.</a:t>
                </a:r>
              </a:p>
            </p:txBody>
          </p:sp>
        </mc:Choice>
        <mc:Fallback xmlns="">
          <p:sp>
            <p:nvSpPr>
              <p:cNvPr id="4119" name="Text 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5400" y="1745159"/>
                <a:ext cx="10945216" cy="1938992"/>
              </a:xfrm>
              <a:prstGeom prst="rect">
                <a:avLst/>
              </a:prstGeom>
              <a:blipFill>
                <a:blip r:embed="rId2"/>
                <a:stretch>
                  <a:fillRect l="-724" t="-2201" b="-6604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4" descr="roth+u09-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2924176"/>
            <a:ext cx="8329612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940" name="Rectangle 5"/>
          <p:cNvSpPr>
            <a:spLocks noChangeArrowheads="1"/>
          </p:cNvSpPr>
          <p:nvPr/>
        </p:nvSpPr>
        <p:spPr bwMode="auto">
          <a:xfrm>
            <a:off x="2424114" y="4897439"/>
            <a:ext cx="7775575" cy="403225"/>
          </a:xfrm>
          <a:prstGeom prst="rect">
            <a:avLst/>
          </a:prstGeom>
          <a:solidFill>
            <a:srgbClr val="EDF0AE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ko-KR" sz="2000"/>
              <a:t>Connections to the AND gate inputs in a PAL is represented by </a:t>
            </a:r>
            <a:r>
              <a:rPr lang="en-US" altLang="ko-KR" sz="2000">
                <a:solidFill>
                  <a:srgbClr val="3333FF"/>
                </a:solidFill>
              </a:rPr>
              <a:t>X</a:t>
            </a:r>
          </a:p>
        </p:txBody>
      </p:sp>
      <p:sp>
        <p:nvSpPr>
          <p:cNvPr id="39941" name="Text Box 6"/>
          <p:cNvSpPr txBox="1">
            <a:spLocks noChangeArrowheads="1"/>
          </p:cNvSpPr>
          <p:nvPr/>
        </p:nvSpPr>
        <p:spPr bwMode="auto">
          <a:xfrm>
            <a:off x="1828800" y="1600201"/>
            <a:ext cx="3276600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Programmable Array Logic</a:t>
            </a:r>
            <a:endParaRPr kumimoji="0" lang="en-US" altLang="ko-KR" sz="2000" baseline="-25000" dirty="0">
              <a:solidFill>
                <a:schemeClr val="tx2"/>
              </a:solidFill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8BC1180-AE81-46DC-9ABB-36528C8AE5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3352" y="188913"/>
            <a:ext cx="11593287" cy="1143000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4.9	Programmable Logic Devices (PLD)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4357062" y="1331913"/>
            <a:ext cx="2178968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 wrap="square"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/>
              <a:t>PAL Segment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1C651AB3-501A-41DB-8193-6C11E79DFEB4}"/>
              </a:ext>
            </a:extLst>
          </p:cNvPr>
          <p:cNvGrpSpPr/>
          <p:nvPr/>
        </p:nvGrpSpPr>
        <p:grpSpPr>
          <a:xfrm>
            <a:off x="335360" y="2244880"/>
            <a:ext cx="4832920" cy="2808312"/>
            <a:chOff x="808853" y="2348880"/>
            <a:chExt cx="4832920" cy="2808312"/>
          </a:xfrm>
        </p:grpSpPr>
        <p:pic>
          <p:nvPicPr>
            <p:cNvPr id="2" name="그림 1">
              <a:extLst>
                <a:ext uri="{FF2B5EF4-FFF2-40B4-BE49-F238E27FC236}">
                  <a16:creationId xmlns:a16="http://schemas.microsoft.com/office/drawing/2014/main" id="{A822991D-2BD2-4A09-8778-B2CFB9C9E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8853" y="2348880"/>
              <a:ext cx="4680520" cy="2641432"/>
            </a:xfrm>
            <a:prstGeom prst="rect">
              <a:avLst/>
            </a:prstGeom>
          </p:spPr>
        </p:pic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76C7EE50-A1A0-47F7-82FC-8F18FBE35446}"/>
                </a:ext>
              </a:extLst>
            </p:cNvPr>
            <p:cNvSpPr/>
            <p:nvPr/>
          </p:nvSpPr>
          <p:spPr>
            <a:xfrm>
              <a:off x="2927648" y="4653136"/>
              <a:ext cx="2561725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9F32EE6F-21E2-4E1C-A8BF-FF7A5D131C58}"/>
                </a:ext>
              </a:extLst>
            </p:cNvPr>
            <p:cNvSpPr/>
            <p:nvPr/>
          </p:nvSpPr>
          <p:spPr>
            <a:xfrm>
              <a:off x="4007768" y="4149080"/>
              <a:ext cx="1634005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C801DE5-C06A-4FDC-9210-2DD4CAD2E85F}"/>
              </a:ext>
            </a:extLst>
          </p:cNvPr>
          <p:cNvSpPr txBox="1"/>
          <p:nvPr/>
        </p:nvSpPr>
        <p:spPr>
          <a:xfrm>
            <a:off x="1271464" y="5168351"/>
            <a:ext cx="1965603" cy="40011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/>
              <a:t>Unprogrammed</a:t>
            </a:r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BA57B7-1D56-425D-BE93-3CF8204535B3}"/>
              </a:ext>
            </a:extLst>
          </p:cNvPr>
          <p:cNvSpPr txBox="1"/>
          <p:nvPr/>
        </p:nvSpPr>
        <p:spPr>
          <a:xfrm>
            <a:off x="7536160" y="5168351"/>
            <a:ext cx="1665841" cy="40011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/>
              <a:t>Programmed</a:t>
            </a:r>
            <a:endParaRPr lang="ko-KR" altLang="en-US" dirty="0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F069A731-84AE-46EF-9E59-96570D6D00A3}"/>
              </a:ext>
            </a:extLst>
          </p:cNvPr>
          <p:cNvGrpSpPr/>
          <p:nvPr/>
        </p:nvGrpSpPr>
        <p:grpSpPr>
          <a:xfrm>
            <a:off x="5447928" y="2244880"/>
            <a:ext cx="6511484" cy="2646368"/>
            <a:chOff x="5447928" y="2244880"/>
            <a:chExt cx="6511484" cy="2646368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2E7D3AE9-19A5-45E1-9EFE-BD50896D9FB6}"/>
                </a:ext>
              </a:extLst>
            </p:cNvPr>
            <p:cNvGrpSpPr/>
            <p:nvPr/>
          </p:nvGrpSpPr>
          <p:grpSpPr>
            <a:xfrm>
              <a:off x="5447928" y="2244880"/>
              <a:ext cx="5303074" cy="2646368"/>
              <a:chOff x="6387371" y="2348880"/>
              <a:chExt cx="5303074" cy="2646368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31595A9C-D7E8-4937-9DBB-4989CB58EE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87371" y="2348880"/>
                <a:ext cx="5187391" cy="2641432"/>
              </a:xfrm>
              <a:prstGeom prst="rect">
                <a:avLst/>
              </a:prstGeom>
            </p:spPr>
          </p:pic>
          <p:sp>
            <p:nvSpPr>
              <p:cNvPr id="9" name="직사각형 8">
                <a:extLst>
                  <a:ext uri="{FF2B5EF4-FFF2-40B4-BE49-F238E27FC236}">
                    <a16:creationId xmlns:a16="http://schemas.microsoft.com/office/drawing/2014/main" id="{18873E96-C583-4EE9-93D2-47F3771FC408}"/>
                  </a:ext>
                </a:extLst>
              </p:cNvPr>
              <p:cNvSpPr/>
              <p:nvPr/>
            </p:nvSpPr>
            <p:spPr>
              <a:xfrm>
                <a:off x="9984432" y="4491192"/>
                <a:ext cx="1706013" cy="5040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E75D9C9E-D93D-4A1B-AEB1-9E065B94D02D}"/>
                    </a:ext>
                  </a:extLst>
                </p:cNvPr>
                <p:cNvSpPr txBox="1"/>
                <p:nvPr/>
              </p:nvSpPr>
              <p:spPr>
                <a:xfrm>
                  <a:off x="10534343" y="3370300"/>
                  <a:ext cx="142506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Sup>
                          <m:sSubSup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′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E75D9C9E-D93D-4A1B-AEB1-9E065B94D0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34343" y="3370300"/>
                  <a:ext cx="1425069" cy="400110"/>
                </a:xfrm>
                <a:prstGeom prst="rect">
                  <a:avLst/>
                </a:prstGeom>
                <a:blipFill>
                  <a:blip r:embed="rId4"/>
                  <a:stretch>
                    <a:fillRect b="-454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8" name="Rectangle 2">
            <a:extLst>
              <a:ext uri="{FF2B5EF4-FFF2-40B4-BE49-F238E27FC236}">
                <a16:creationId xmlns:a16="http://schemas.microsoft.com/office/drawing/2014/main" id="{F81B69DB-5906-47FB-9E26-2B7923B597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3352" y="188913"/>
            <a:ext cx="11593287" cy="1143000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4.9	Programmable Logic Devices (PLD)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0B819364-0719-45CF-8849-41E1EE5A07F0}"/>
              </a:ext>
            </a:extLst>
          </p:cNvPr>
          <p:cNvGrpSpPr/>
          <p:nvPr/>
        </p:nvGrpSpPr>
        <p:grpSpPr>
          <a:xfrm>
            <a:off x="480984" y="1341438"/>
            <a:ext cx="10886348" cy="4895874"/>
            <a:chOff x="480984" y="1341438"/>
            <a:chExt cx="10886348" cy="4895874"/>
          </a:xfrm>
        </p:grpSpPr>
        <p:pic>
          <p:nvPicPr>
            <p:cNvPr id="41989" name="Picture 4" descr="roth+f09-2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984" y="1341438"/>
              <a:ext cx="6119843" cy="48958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990" name="Object 5"/>
                <p:cNvSpPr txBox="1"/>
                <p:nvPr/>
              </p:nvSpPr>
              <p:spPr bwMode="auto">
                <a:xfrm>
                  <a:off x="6163508" y="3603603"/>
                  <a:ext cx="5203824" cy="33178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/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𝑆𝑢𝑚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  <m:sSub>
                          <m:sSub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𝑖𝑛</m:t>
                            </m:r>
                          </m:sub>
                        </m:sSub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𝑌𝐶</m:t>
                        </m:r>
                        <m:sSub>
                          <m:sSub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  <m:sub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𝑖𝑛</m:t>
                            </m:r>
                          </m:sub>
                        </m:sSub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𝑋𝑌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sSub>
                          <m:sSub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  <m:sub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𝑖𝑛</m:t>
                            </m:r>
                          </m:sub>
                        </m:sSub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𝑋𝑌</m:t>
                        </m:r>
                        <m:sSub>
                          <m:sSub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𝑖𝑛</m:t>
                            </m:r>
                          </m:sub>
                        </m:sSub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41990" name="Object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163508" y="3603603"/>
                  <a:ext cx="5203824" cy="331788"/>
                </a:xfrm>
                <a:prstGeom prst="rect">
                  <a:avLst/>
                </a:prstGeom>
                <a:blipFill>
                  <a:blip r:embed="rId3"/>
                  <a:stretch>
                    <a:fillRect b="-25455"/>
                  </a:stretch>
                </a:blipFill>
                <a:ln>
                  <a:noFill/>
                </a:ln>
                <a:effectLst/>
                <a:extLst/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991" name="Object 6"/>
                <p:cNvSpPr txBox="1"/>
                <p:nvPr/>
              </p:nvSpPr>
              <p:spPr bwMode="auto">
                <a:xfrm>
                  <a:off x="6023992" y="5287407"/>
                  <a:ext cx="3871240" cy="33178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/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𝐶𝑜𝑢𝑡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sSub>
                          <m:sSub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𝑖𝑛</m:t>
                            </m:r>
                          </m:sub>
                        </m:sSub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sSub>
                          <m:sSub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𝑖𝑛</m:t>
                            </m:r>
                          </m:sub>
                        </m:sSub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𝑋𝑌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41991" name="Object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023992" y="5287407"/>
                  <a:ext cx="3871240" cy="331788"/>
                </a:xfrm>
                <a:prstGeom prst="rect">
                  <a:avLst/>
                </a:prstGeom>
                <a:blipFill>
                  <a:blip r:embed="rId4"/>
                  <a:stretch>
                    <a:fillRect b="-25455"/>
                  </a:stretch>
                </a:blipFill>
                <a:ln>
                  <a:noFill/>
                </a:ln>
                <a:effectLst/>
                <a:extLst/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1988" name="Text Box 3"/>
            <p:cNvSpPr txBox="1">
              <a:spLocks noChangeArrowheads="1"/>
            </p:cNvSpPr>
            <p:nvPr/>
          </p:nvSpPr>
          <p:spPr bwMode="auto">
            <a:xfrm>
              <a:off x="5080001" y="1377951"/>
              <a:ext cx="5203825" cy="396875"/>
            </a:xfrm>
            <a:prstGeom prst="rect">
              <a:avLst/>
            </a:prstGeom>
            <a:noFill/>
            <a:ln>
              <a:solidFill>
                <a:schemeClr val="accent6"/>
              </a:solidFill>
            </a:ln>
            <a:effectLst/>
            <a:extLst/>
          </p:spPr>
          <p:txBody>
            <a:bodyPr>
              <a:spAutoFit/>
            </a:bodyPr>
            <a:lstStyle>
              <a:lvl1pPr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ko-KR" sz="2000"/>
                <a:t>Implementation of a Full Adder Using a PAL</a:t>
              </a:r>
            </a:p>
          </p:txBody>
        </p:sp>
      </p:grpSp>
      <p:sp>
        <p:nvSpPr>
          <p:cNvPr id="15" name="Rectangle 2">
            <a:extLst>
              <a:ext uri="{FF2B5EF4-FFF2-40B4-BE49-F238E27FC236}">
                <a16:creationId xmlns:a16="http://schemas.microsoft.com/office/drawing/2014/main" id="{FAC93031-B402-4AB6-BA99-A0BC26BBE6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3352" y="188913"/>
            <a:ext cx="11593287" cy="1143000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4.9	Programmable Logic Devices (PLD)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35360" y="188913"/>
            <a:ext cx="11593287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ko-KR" sz="4000" dirty="0">
                <a:solidFill>
                  <a:srgbClr val="009900"/>
                </a:solidFill>
                <a:latin typeface="Arial Narrow" panose="020B0606020202030204" pitchFamily="34" charset="0"/>
              </a:rPr>
              <a:t>4.10  Complex Programmable Logic Devices (CPLD)</a:t>
            </a: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704554" y="1268760"/>
            <a:ext cx="5688310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 wrap="square"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/>
              <a:t>Basic Architecture of Xilinx XCR3064XL CPLD</a:t>
            </a:r>
            <a:endParaRPr kumimoji="0" lang="en-US" altLang="ko-KR" sz="180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11899CE-54CD-4E22-B81A-4FC43E092D3D}"/>
              </a:ext>
            </a:extLst>
          </p:cNvPr>
          <p:cNvGrpSpPr/>
          <p:nvPr/>
        </p:nvGrpSpPr>
        <p:grpSpPr>
          <a:xfrm>
            <a:off x="191344" y="1746233"/>
            <a:ext cx="11602105" cy="4520333"/>
            <a:chOff x="191344" y="1746233"/>
            <a:chExt cx="11602105" cy="4520333"/>
          </a:xfrm>
        </p:grpSpPr>
        <p:pic>
          <p:nvPicPr>
            <p:cNvPr id="2" name="그림 1">
              <a:extLst>
                <a:ext uri="{FF2B5EF4-FFF2-40B4-BE49-F238E27FC236}">
                  <a16:creationId xmlns:a16="http://schemas.microsoft.com/office/drawing/2014/main" id="{A58DD2B5-5628-4313-8D54-F193600D26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1344" y="2049159"/>
              <a:ext cx="11602105" cy="4217407"/>
            </a:xfrm>
            <a:prstGeom prst="rect">
              <a:avLst/>
            </a:prstGeom>
          </p:spPr>
        </p:pic>
        <p:sp>
          <p:nvSpPr>
            <p:cNvPr id="43013" name="Text Box 6"/>
            <p:cNvSpPr txBox="1">
              <a:spLocks noChangeArrowheads="1"/>
            </p:cNvSpPr>
            <p:nvPr/>
          </p:nvSpPr>
          <p:spPr bwMode="auto">
            <a:xfrm>
              <a:off x="704554" y="1746233"/>
              <a:ext cx="4587875" cy="336550"/>
            </a:xfrm>
            <a:prstGeom prst="rect">
              <a:avLst/>
            </a:prstGeom>
            <a:solidFill>
              <a:srgbClr val="92D050">
                <a:alpha val="20000"/>
              </a:srgbClr>
            </a:solidFill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eaLnBrk="1" hangingPunct="1"/>
              <a:r>
                <a:rPr lang="en-US" altLang="ko-KR" dirty="0"/>
                <a:t>4 Function Blocks: programmable AND-OR array</a:t>
              </a:r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94377AA8-9DD9-4707-AA65-AE2AB389EA3D}"/>
                </a:ext>
              </a:extLst>
            </p:cNvPr>
            <p:cNvSpPr/>
            <p:nvPr/>
          </p:nvSpPr>
          <p:spPr>
            <a:xfrm>
              <a:off x="3111420" y="2300362"/>
              <a:ext cx="1368152" cy="1128638"/>
            </a:xfrm>
            <a:prstGeom prst="rect">
              <a:avLst/>
            </a:prstGeom>
            <a:solidFill>
              <a:srgbClr val="92D05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9AC81F92-C61B-4FB2-BD67-052267AAE0A1}"/>
                </a:ext>
              </a:extLst>
            </p:cNvPr>
            <p:cNvSpPr/>
            <p:nvPr/>
          </p:nvSpPr>
          <p:spPr>
            <a:xfrm>
              <a:off x="7968208" y="2278252"/>
              <a:ext cx="1368152" cy="1128638"/>
            </a:xfrm>
            <a:prstGeom prst="rect">
              <a:avLst/>
            </a:prstGeom>
            <a:solidFill>
              <a:srgbClr val="92D05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FAA0CFF7-EA10-40D6-B8DB-97EED1E111B3}"/>
                </a:ext>
              </a:extLst>
            </p:cNvPr>
            <p:cNvSpPr/>
            <p:nvPr/>
          </p:nvSpPr>
          <p:spPr>
            <a:xfrm>
              <a:off x="3133597" y="4182811"/>
              <a:ext cx="1368152" cy="1128638"/>
            </a:xfrm>
            <a:prstGeom prst="rect">
              <a:avLst/>
            </a:prstGeom>
            <a:solidFill>
              <a:srgbClr val="92D05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FE50960B-C31A-4064-A11B-F3FA3F66AF0F}"/>
                </a:ext>
              </a:extLst>
            </p:cNvPr>
            <p:cNvSpPr/>
            <p:nvPr/>
          </p:nvSpPr>
          <p:spPr>
            <a:xfrm>
              <a:off x="7955497" y="4160410"/>
              <a:ext cx="1368152" cy="1128638"/>
            </a:xfrm>
            <a:prstGeom prst="rect">
              <a:avLst/>
            </a:prstGeom>
            <a:solidFill>
              <a:srgbClr val="92D05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014" name="Text Box 7"/>
            <p:cNvSpPr txBox="1">
              <a:spLocks noChangeArrowheads="1"/>
            </p:cNvSpPr>
            <p:nvPr/>
          </p:nvSpPr>
          <p:spPr bwMode="auto">
            <a:xfrm>
              <a:off x="6240016" y="1817844"/>
              <a:ext cx="4113213" cy="336550"/>
            </a:xfrm>
            <a:prstGeom prst="rect">
              <a:avLst/>
            </a:prstGeom>
            <a:solidFill>
              <a:srgbClr val="CC00FF">
                <a:alpha val="20000"/>
              </a:srgbClr>
            </a:solidFill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eaLnBrk="1" hangingPunct="1"/>
              <a:r>
                <a:rPr lang="en-US" altLang="ko-KR"/>
                <a:t>16 Macrocells per Block: flip-flop and MUXs</a:t>
              </a: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AEF5605D-E5BD-4224-9CB3-1A284B004591}"/>
                </a:ext>
              </a:extLst>
            </p:cNvPr>
            <p:cNvSpPr/>
            <p:nvPr/>
          </p:nvSpPr>
          <p:spPr>
            <a:xfrm>
              <a:off x="2375795" y="2300362"/>
              <a:ext cx="735625" cy="1106528"/>
            </a:xfrm>
            <a:prstGeom prst="rect">
              <a:avLst/>
            </a:prstGeom>
            <a:solidFill>
              <a:srgbClr val="CC00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56F18E15-2455-463B-9082-E85D14D97477}"/>
                </a:ext>
              </a:extLst>
            </p:cNvPr>
            <p:cNvSpPr/>
            <p:nvPr/>
          </p:nvSpPr>
          <p:spPr>
            <a:xfrm>
              <a:off x="2375794" y="4171465"/>
              <a:ext cx="735625" cy="1106528"/>
            </a:xfrm>
            <a:prstGeom prst="rect">
              <a:avLst/>
            </a:prstGeom>
            <a:solidFill>
              <a:srgbClr val="CC00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231F64A4-CD1C-4DB8-A31B-1F32BC0D02DA}"/>
                </a:ext>
              </a:extLst>
            </p:cNvPr>
            <p:cNvSpPr/>
            <p:nvPr/>
          </p:nvSpPr>
          <p:spPr>
            <a:xfrm>
              <a:off x="9336360" y="2300362"/>
              <a:ext cx="735625" cy="1106528"/>
            </a:xfrm>
            <a:prstGeom prst="rect">
              <a:avLst/>
            </a:prstGeom>
            <a:solidFill>
              <a:srgbClr val="CC00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B8603924-18DF-48F6-BFA3-9147DF232426}"/>
                </a:ext>
              </a:extLst>
            </p:cNvPr>
            <p:cNvSpPr/>
            <p:nvPr/>
          </p:nvSpPr>
          <p:spPr>
            <a:xfrm>
              <a:off x="9323649" y="4157862"/>
              <a:ext cx="735625" cy="1106528"/>
            </a:xfrm>
            <a:prstGeom prst="rect">
              <a:avLst/>
            </a:prstGeom>
            <a:solidFill>
              <a:srgbClr val="CC00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2135560" y="1331913"/>
            <a:ext cx="8328248" cy="400110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 wrap="square"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 dirty="0"/>
              <a:t>CPLD Function Block and </a:t>
            </a:r>
            <a:r>
              <a:rPr kumimoji="0" lang="en-US" altLang="ko-KR" sz="2000" dirty="0" err="1"/>
              <a:t>Macrocell</a:t>
            </a:r>
            <a:r>
              <a:rPr kumimoji="0" lang="en-US" altLang="ko-KR" sz="2000" dirty="0"/>
              <a:t> </a:t>
            </a:r>
            <a:r>
              <a:rPr kumimoji="0" lang="en-US" altLang="ko-KR" sz="1800" dirty="0"/>
              <a:t>(A Simplified Version of XCR3064XL)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388A191C-07AC-45C4-9E47-0736D45436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5360" y="188913"/>
            <a:ext cx="11593287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ko-KR" sz="4000" dirty="0">
                <a:solidFill>
                  <a:srgbClr val="009900"/>
                </a:solidFill>
                <a:latin typeface="Arial Narrow" panose="020B0606020202030204" pitchFamily="34" charset="0"/>
              </a:rPr>
              <a:t>4.10  Complex Programmable Logic Devices (CPLD)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199416F5-485C-4A9A-BD6B-D49AA1EE4D8D}"/>
              </a:ext>
            </a:extLst>
          </p:cNvPr>
          <p:cNvGrpSpPr/>
          <p:nvPr/>
        </p:nvGrpSpPr>
        <p:grpSpPr>
          <a:xfrm>
            <a:off x="695400" y="1798428"/>
            <a:ext cx="9433048" cy="4870659"/>
            <a:chOff x="695400" y="1798428"/>
            <a:chExt cx="9433048" cy="4870659"/>
          </a:xfrm>
        </p:grpSpPr>
        <p:pic>
          <p:nvPicPr>
            <p:cNvPr id="2" name="그림 1">
              <a:extLst>
                <a:ext uri="{FF2B5EF4-FFF2-40B4-BE49-F238E27FC236}">
                  <a16:creationId xmlns:a16="http://schemas.microsoft.com/office/drawing/2014/main" id="{997907C7-1793-41F4-9276-BEF881A4B2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5400" y="1798428"/>
              <a:ext cx="9433048" cy="4870659"/>
            </a:xfrm>
            <a:prstGeom prst="rect">
              <a:avLst/>
            </a:prstGeom>
          </p:spPr>
        </p:pic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F7C0E8C4-5B4D-46BF-AA2B-24E0043F53E1}"/>
                </a:ext>
              </a:extLst>
            </p:cNvPr>
            <p:cNvSpPr/>
            <p:nvPr/>
          </p:nvSpPr>
          <p:spPr>
            <a:xfrm>
              <a:off x="695400" y="1798428"/>
              <a:ext cx="4104456" cy="4438884"/>
            </a:xfrm>
            <a:prstGeom prst="rect">
              <a:avLst/>
            </a:prstGeom>
            <a:solidFill>
              <a:srgbClr val="92D05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996BC6B6-7528-42D0-B5A8-CB138A301536}"/>
                </a:ext>
              </a:extLst>
            </p:cNvPr>
            <p:cNvSpPr/>
            <p:nvPr/>
          </p:nvSpPr>
          <p:spPr>
            <a:xfrm>
              <a:off x="4812905" y="3429000"/>
              <a:ext cx="3011287" cy="2808312"/>
            </a:xfrm>
            <a:prstGeom prst="rect">
              <a:avLst/>
            </a:prstGeom>
            <a:solidFill>
              <a:srgbClr val="CC00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3A2D054D-3F1D-4C98-881E-0C2341596EEB}"/>
                </a:ext>
              </a:extLst>
            </p:cNvPr>
            <p:cNvSpPr/>
            <p:nvPr/>
          </p:nvSpPr>
          <p:spPr>
            <a:xfrm>
              <a:off x="7824193" y="3429000"/>
              <a:ext cx="2088232" cy="2808312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263352" y="188913"/>
            <a:ext cx="11665296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4.11  Field Programmable Gate Arrays (FPGA)</a:t>
            </a: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407368" y="1438551"/>
            <a:ext cx="3312368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 wrap="square"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 dirty="0"/>
              <a:t>Layout of a typical FPGA</a:t>
            </a:r>
            <a:endParaRPr kumimoji="0" lang="en-US" altLang="ko-KR" sz="2000" baseline="-25000" dirty="0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FE78E2DF-9691-4BBD-B8FC-4F22FF154222}"/>
              </a:ext>
            </a:extLst>
          </p:cNvPr>
          <p:cNvGrpSpPr/>
          <p:nvPr/>
        </p:nvGrpSpPr>
        <p:grpSpPr>
          <a:xfrm>
            <a:off x="3863752" y="1322785"/>
            <a:ext cx="5661937" cy="5222228"/>
            <a:chOff x="3863752" y="1322785"/>
            <a:chExt cx="5661937" cy="5222228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A0AB0025-901B-4AFC-BFD6-AEA69E72E4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63752" y="1322785"/>
              <a:ext cx="5661937" cy="5222228"/>
            </a:xfrm>
            <a:prstGeom prst="rect">
              <a:avLst/>
            </a:prstGeom>
          </p:spPr>
        </p:pic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8773C8BC-C407-47A9-AF83-F173CC5E95D6}"/>
                </a:ext>
              </a:extLst>
            </p:cNvPr>
            <p:cNvSpPr/>
            <p:nvPr/>
          </p:nvSpPr>
          <p:spPr>
            <a:xfrm>
              <a:off x="6393971" y="2329002"/>
              <a:ext cx="270000" cy="396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921AA0F0-636B-4252-AEC5-7A1EB12C11D0}"/>
                </a:ext>
              </a:extLst>
            </p:cNvPr>
            <p:cNvSpPr/>
            <p:nvPr/>
          </p:nvSpPr>
          <p:spPr>
            <a:xfrm>
              <a:off x="5145275" y="2325736"/>
              <a:ext cx="270000" cy="396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84AF7280-9A18-4683-B2E1-FB7E325452A7}"/>
                </a:ext>
              </a:extLst>
            </p:cNvPr>
            <p:cNvSpPr/>
            <p:nvPr/>
          </p:nvSpPr>
          <p:spPr>
            <a:xfrm>
              <a:off x="8862684" y="2324056"/>
              <a:ext cx="270000" cy="396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64844735-83C0-43FD-8607-8A261841530C}"/>
                </a:ext>
              </a:extLst>
            </p:cNvPr>
            <p:cNvSpPr/>
            <p:nvPr/>
          </p:nvSpPr>
          <p:spPr>
            <a:xfrm>
              <a:off x="7622789" y="2338941"/>
              <a:ext cx="270000" cy="396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2790AE96-A1F1-415B-A6A1-84810FE888DC}"/>
                </a:ext>
              </a:extLst>
            </p:cNvPr>
            <p:cNvSpPr/>
            <p:nvPr/>
          </p:nvSpPr>
          <p:spPr>
            <a:xfrm>
              <a:off x="6393971" y="4695689"/>
              <a:ext cx="270000" cy="396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7408EF1B-AA5D-4562-9681-C374D0DF3AF0}"/>
                </a:ext>
              </a:extLst>
            </p:cNvPr>
            <p:cNvSpPr/>
            <p:nvPr/>
          </p:nvSpPr>
          <p:spPr>
            <a:xfrm>
              <a:off x="5145275" y="4692423"/>
              <a:ext cx="270000" cy="396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6E303217-DFAA-410E-B861-099B195BE7C2}"/>
                </a:ext>
              </a:extLst>
            </p:cNvPr>
            <p:cNvSpPr/>
            <p:nvPr/>
          </p:nvSpPr>
          <p:spPr>
            <a:xfrm>
              <a:off x="8862684" y="4690743"/>
              <a:ext cx="270000" cy="396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80C46525-FB35-4BDA-A5C4-2F39B9ED0E71}"/>
                </a:ext>
              </a:extLst>
            </p:cNvPr>
            <p:cNvSpPr/>
            <p:nvPr/>
          </p:nvSpPr>
          <p:spPr>
            <a:xfrm>
              <a:off x="7622789" y="4705628"/>
              <a:ext cx="270000" cy="396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3733CF7E-50A1-4D68-92E7-02E5CD738A78}"/>
                </a:ext>
              </a:extLst>
            </p:cNvPr>
            <p:cNvSpPr/>
            <p:nvPr/>
          </p:nvSpPr>
          <p:spPr>
            <a:xfrm>
              <a:off x="6393971" y="5877272"/>
              <a:ext cx="270000" cy="396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9E60F3BC-A161-4C5F-8810-1C1076722D1C}"/>
                </a:ext>
              </a:extLst>
            </p:cNvPr>
            <p:cNvSpPr/>
            <p:nvPr/>
          </p:nvSpPr>
          <p:spPr>
            <a:xfrm>
              <a:off x="5145275" y="5874006"/>
              <a:ext cx="270000" cy="396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6E5E1589-A22F-4AAA-BC07-246706D7A38F}"/>
                </a:ext>
              </a:extLst>
            </p:cNvPr>
            <p:cNvSpPr/>
            <p:nvPr/>
          </p:nvSpPr>
          <p:spPr>
            <a:xfrm>
              <a:off x="8862684" y="5872326"/>
              <a:ext cx="270000" cy="396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E8501653-C78E-4A3F-A648-A6298EA2D3C3}"/>
                </a:ext>
              </a:extLst>
            </p:cNvPr>
            <p:cNvSpPr/>
            <p:nvPr/>
          </p:nvSpPr>
          <p:spPr>
            <a:xfrm>
              <a:off x="7622789" y="5887211"/>
              <a:ext cx="270000" cy="396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EDF1E04B-15F4-43CE-B369-A9015DD225C4}"/>
                </a:ext>
              </a:extLst>
            </p:cNvPr>
            <p:cNvSpPr/>
            <p:nvPr/>
          </p:nvSpPr>
          <p:spPr>
            <a:xfrm>
              <a:off x="6395090" y="3515280"/>
              <a:ext cx="270000" cy="396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E57A5201-B948-4DA5-A53F-1D237D7837FA}"/>
                </a:ext>
              </a:extLst>
            </p:cNvPr>
            <p:cNvSpPr/>
            <p:nvPr/>
          </p:nvSpPr>
          <p:spPr>
            <a:xfrm>
              <a:off x="5146394" y="3512014"/>
              <a:ext cx="270000" cy="396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54AD4E3F-E444-49D3-995F-3435D46E377B}"/>
                </a:ext>
              </a:extLst>
            </p:cNvPr>
            <p:cNvSpPr/>
            <p:nvPr/>
          </p:nvSpPr>
          <p:spPr>
            <a:xfrm>
              <a:off x="8863803" y="3510334"/>
              <a:ext cx="270000" cy="396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E71ED117-C48A-45E5-8647-6BA95C6ECEE1}"/>
                </a:ext>
              </a:extLst>
            </p:cNvPr>
            <p:cNvSpPr/>
            <p:nvPr/>
          </p:nvSpPr>
          <p:spPr>
            <a:xfrm>
              <a:off x="7623908" y="3525219"/>
              <a:ext cx="270000" cy="396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7C4AA786-E507-4495-88E1-A70B1E2F5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713" y="2489602"/>
            <a:ext cx="3315662" cy="3315662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545207" y="1375941"/>
            <a:ext cx="4987280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 wrap="square"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 dirty="0"/>
              <a:t>Simplified </a:t>
            </a:r>
            <a:r>
              <a:rPr kumimoji="0" lang="en-US" altLang="ko-KR" sz="2000" dirty="0">
                <a:solidFill>
                  <a:srgbClr val="3333FF"/>
                </a:solidFill>
              </a:rPr>
              <a:t>Configurable</a:t>
            </a:r>
            <a:r>
              <a:rPr kumimoji="0" lang="en-US" altLang="ko-KR" sz="2000" dirty="0"/>
              <a:t> Logic Block (CLB)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A11712D0-DAFF-48B9-8D69-41E8D9201C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3352" y="188913"/>
            <a:ext cx="11665296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ko-KR" sz="4000" dirty="0">
                <a:solidFill>
                  <a:srgbClr val="009900"/>
                </a:solidFill>
                <a:latin typeface="Arial" panose="020B0604020202020204" pitchFamily="34" charset="0"/>
              </a:rPr>
              <a:t>4.11  Field Programmable Gate Arrays (FPGA)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2F5D1E-3993-45A7-A34C-7E1376E989CB}"/>
              </a:ext>
            </a:extLst>
          </p:cNvPr>
          <p:cNvSpPr txBox="1"/>
          <p:nvPr/>
        </p:nvSpPr>
        <p:spPr>
          <a:xfrm>
            <a:off x="263352" y="2422629"/>
            <a:ext cx="248016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800" dirty="0"/>
              <a:t>LUT: </a:t>
            </a:r>
            <a:r>
              <a:rPr lang="en-US" altLang="ko-KR" sz="1800" dirty="0">
                <a:solidFill>
                  <a:srgbClr val="3333FF"/>
                </a:solidFill>
              </a:rPr>
              <a:t>L</a:t>
            </a:r>
            <a:r>
              <a:rPr lang="en-US" altLang="ko-KR" sz="1800" dirty="0"/>
              <a:t>ook </a:t>
            </a:r>
            <a:r>
              <a:rPr lang="en-US" altLang="ko-KR" sz="1800" dirty="0">
                <a:solidFill>
                  <a:srgbClr val="3333FF"/>
                </a:solidFill>
              </a:rPr>
              <a:t>U</a:t>
            </a:r>
            <a:r>
              <a:rPr lang="en-US" altLang="ko-KR" sz="1800" dirty="0"/>
              <a:t>p </a:t>
            </a:r>
            <a:r>
              <a:rPr lang="en-US" altLang="ko-KR" sz="1800" dirty="0">
                <a:solidFill>
                  <a:srgbClr val="3333FF"/>
                </a:solidFill>
              </a:rPr>
              <a:t>T</a:t>
            </a:r>
            <a:r>
              <a:rPr lang="en-US" altLang="ko-KR" sz="1800" dirty="0"/>
              <a:t>able</a:t>
            </a:r>
          </a:p>
          <a:p>
            <a:r>
              <a:rPr lang="en-US" altLang="ko-KR" sz="1800" dirty="0"/>
              <a:t>        </a:t>
            </a:r>
            <a:r>
              <a:rPr lang="en-US" altLang="ko-KR" sz="1800" i="1" dirty="0">
                <a:solidFill>
                  <a:schemeClr val="accent2">
                    <a:lumMod val="75000"/>
                  </a:schemeClr>
                </a:solidFill>
              </a:rPr>
              <a:t>Reprogrammable</a:t>
            </a:r>
            <a:endParaRPr lang="ko-KR" altLang="en-US" sz="1800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1EB623C7-0022-42E0-82B1-E25E6FB0CCAC}"/>
              </a:ext>
            </a:extLst>
          </p:cNvPr>
          <p:cNvGrpSpPr/>
          <p:nvPr/>
        </p:nvGrpSpPr>
        <p:grpSpPr>
          <a:xfrm>
            <a:off x="2855640" y="2060847"/>
            <a:ext cx="8617505" cy="4466435"/>
            <a:chOff x="2855640" y="2060847"/>
            <a:chExt cx="8617505" cy="4466435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5EFA0B3A-A17A-4DEC-9C54-26D66D1CE63F}"/>
                </a:ext>
              </a:extLst>
            </p:cNvPr>
            <p:cNvGrpSpPr/>
            <p:nvPr/>
          </p:nvGrpSpPr>
          <p:grpSpPr>
            <a:xfrm>
              <a:off x="2855640" y="2060847"/>
              <a:ext cx="6745297" cy="4466435"/>
              <a:chOff x="3167127" y="1825591"/>
              <a:chExt cx="6984776" cy="4701692"/>
            </a:xfrm>
          </p:grpSpPr>
          <p:pic>
            <p:nvPicPr>
              <p:cNvPr id="2" name="그림 1">
                <a:extLst>
                  <a:ext uri="{FF2B5EF4-FFF2-40B4-BE49-F238E27FC236}">
                    <a16:creationId xmlns:a16="http://schemas.microsoft.com/office/drawing/2014/main" id="{4714FD11-F1C9-45A0-A4D2-3AE5846603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167127" y="1825591"/>
                <a:ext cx="6984776" cy="4701692"/>
              </a:xfrm>
              <a:prstGeom prst="rect">
                <a:avLst/>
              </a:prstGeom>
            </p:spPr>
          </p:pic>
          <p:sp>
            <p:nvSpPr>
              <p:cNvPr id="46086" name="Text Box 6"/>
              <p:cNvSpPr txBox="1">
                <a:spLocks noChangeArrowheads="1"/>
              </p:cNvSpPr>
              <p:nvPr/>
            </p:nvSpPr>
            <p:spPr bwMode="auto">
              <a:xfrm>
                <a:off x="3988148" y="3183929"/>
                <a:ext cx="955675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latinLnBrk="1"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eaLnBrk="1" hangingPunct="1"/>
                <a:r>
                  <a:rPr lang="en-US" altLang="ko-KR" sz="1200" b="1" dirty="0">
                    <a:solidFill>
                      <a:srgbClr val="3333FF"/>
                    </a:solidFill>
                  </a:rPr>
                  <a:t>Function Generator</a:t>
                </a:r>
              </a:p>
            </p:txBody>
          </p:sp>
          <p:sp>
            <p:nvSpPr>
              <p:cNvPr id="46087" name="Text Box 7"/>
              <p:cNvSpPr txBox="1">
                <a:spLocks noChangeArrowheads="1"/>
              </p:cNvSpPr>
              <p:nvPr/>
            </p:nvSpPr>
            <p:spPr bwMode="auto">
              <a:xfrm>
                <a:off x="3935760" y="5348064"/>
                <a:ext cx="955675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latinLnBrk="1"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굴림" panose="020B0600000101010101" pitchFamily="50" charset="-127"/>
                  </a:defRPr>
                </a:lvl9pPr>
              </a:lstStyle>
              <a:p>
                <a:pPr eaLnBrk="1" hangingPunct="1"/>
                <a:r>
                  <a:rPr lang="en-US" altLang="ko-KR" sz="1200" b="1">
                    <a:solidFill>
                      <a:srgbClr val="3333FF"/>
                    </a:solidFill>
                  </a:rPr>
                  <a:t>Function Generator</a:t>
                </a:r>
              </a:p>
            </p:txBody>
          </p:sp>
          <p:sp>
            <p:nvSpPr>
              <p:cNvPr id="9" name="직사각형 8">
                <a:extLst>
                  <a:ext uri="{FF2B5EF4-FFF2-40B4-BE49-F238E27FC236}">
                    <a16:creationId xmlns:a16="http://schemas.microsoft.com/office/drawing/2014/main" id="{A5F42B83-F30C-454E-B015-85A24BE49DA0}"/>
                  </a:ext>
                </a:extLst>
              </p:cNvPr>
              <p:cNvSpPr/>
              <p:nvPr/>
            </p:nvSpPr>
            <p:spPr>
              <a:xfrm>
                <a:off x="3945698" y="2445074"/>
                <a:ext cx="1008063" cy="1343966"/>
              </a:xfrm>
              <a:prstGeom prst="rect">
                <a:avLst/>
              </a:prstGeom>
              <a:solidFill>
                <a:srgbClr val="92D050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직사각형 10">
                <a:extLst>
                  <a:ext uri="{FF2B5EF4-FFF2-40B4-BE49-F238E27FC236}">
                    <a16:creationId xmlns:a16="http://schemas.microsoft.com/office/drawing/2014/main" id="{FC549AAF-3B7C-4A96-A6B7-A2F5CBAB8812}"/>
                  </a:ext>
                </a:extLst>
              </p:cNvPr>
              <p:cNvSpPr/>
              <p:nvPr/>
            </p:nvSpPr>
            <p:spPr>
              <a:xfrm>
                <a:off x="3968270" y="4626386"/>
                <a:ext cx="1008063" cy="1343966"/>
              </a:xfrm>
              <a:prstGeom prst="rect">
                <a:avLst/>
              </a:prstGeom>
              <a:solidFill>
                <a:srgbClr val="92D050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8688307-B82D-4A08-A454-CB36514E1CFB}"/>
                </a:ext>
              </a:extLst>
            </p:cNvPr>
            <p:cNvSpPr txBox="1"/>
            <p:nvPr/>
          </p:nvSpPr>
          <p:spPr>
            <a:xfrm>
              <a:off x="9600937" y="3568379"/>
              <a:ext cx="1872208" cy="58477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600" dirty="0"/>
                <a:t>Combinational </a:t>
              </a:r>
            </a:p>
            <a:p>
              <a:r>
                <a:rPr lang="en-US" altLang="ko-KR" sz="1600" dirty="0"/>
                <a:t>Output</a:t>
              </a:r>
              <a:endParaRPr lang="ko-KR" altLang="en-US" sz="16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CFF1BD3-2D4B-4908-B369-4BFE51E852C0}"/>
                </a:ext>
              </a:extLst>
            </p:cNvPr>
            <p:cNvSpPr txBox="1"/>
            <p:nvPr/>
          </p:nvSpPr>
          <p:spPr>
            <a:xfrm>
              <a:off x="9600937" y="5612969"/>
              <a:ext cx="1872208" cy="58477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600" dirty="0"/>
                <a:t>Combinational </a:t>
              </a:r>
            </a:p>
            <a:p>
              <a:r>
                <a:rPr lang="en-US" altLang="ko-KR" sz="1600" dirty="0"/>
                <a:t>Output</a:t>
              </a:r>
              <a:endParaRPr lang="ko-KR" altLang="en-US" sz="16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506B3A9-98E0-412B-97C4-75B0274FB0C1}"/>
                </a:ext>
              </a:extLst>
            </p:cNvPr>
            <p:cNvSpPr txBox="1"/>
            <p:nvPr/>
          </p:nvSpPr>
          <p:spPr>
            <a:xfrm>
              <a:off x="9600937" y="2631315"/>
              <a:ext cx="1872208" cy="33855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600" dirty="0"/>
                <a:t>Flip-flop Output</a:t>
              </a:r>
              <a:endParaRPr lang="ko-KR" altLang="en-US" sz="16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B0251E4-18F7-4BC5-9D0E-B68FA33DA8BC}"/>
                </a:ext>
              </a:extLst>
            </p:cNvPr>
            <p:cNvSpPr txBox="1"/>
            <p:nvPr/>
          </p:nvSpPr>
          <p:spPr>
            <a:xfrm>
              <a:off x="9600937" y="4674622"/>
              <a:ext cx="1872208" cy="33855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600" dirty="0"/>
                <a:t>Flip-flop Output</a:t>
              </a:r>
              <a:endParaRPr lang="ko-KR" altLang="en-US" sz="1600" dirty="0"/>
            </a:p>
          </p:txBody>
        </p:sp>
        <p:sp>
          <p:nvSpPr>
            <p:cNvPr id="6" name="사다리꼴 5">
              <a:extLst>
                <a:ext uri="{FF2B5EF4-FFF2-40B4-BE49-F238E27FC236}">
                  <a16:creationId xmlns:a16="http://schemas.microsoft.com/office/drawing/2014/main" id="{3FF5148A-5D64-4DCB-B163-5DEF308E6BB1}"/>
                </a:ext>
              </a:extLst>
            </p:cNvPr>
            <p:cNvSpPr/>
            <p:nvPr/>
          </p:nvSpPr>
          <p:spPr>
            <a:xfrm rot="5400000">
              <a:off x="6334780" y="2443924"/>
              <a:ext cx="798404" cy="360040"/>
            </a:xfrm>
            <a:prstGeom prst="trapezoid">
              <a:avLst>
                <a:gd name="adj" fmla="val 38803"/>
              </a:avLst>
            </a:prstGeom>
            <a:solidFill>
              <a:srgbClr val="92D050">
                <a:alpha val="2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사다리꼴 18">
              <a:extLst>
                <a:ext uri="{FF2B5EF4-FFF2-40B4-BE49-F238E27FC236}">
                  <a16:creationId xmlns:a16="http://schemas.microsoft.com/office/drawing/2014/main" id="{369E14F6-0133-46A0-85BF-09AAE3401A4A}"/>
                </a:ext>
              </a:extLst>
            </p:cNvPr>
            <p:cNvSpPr/>
            <p:nvPr/>
          </p:nvSpPr>
          <p:spPr>
            <a:xfrm rot="5400000">
              <a:off x="6334780" y="3454308"/>
              <a:ext cx="798404" cy="360040"/>
            </a:xfrm>
            <a:prstGeom prst="trapezoid">
              <a:avLst>
                <a:gd name="adj" fmla="val 38803"/>
              </a:avLst>
            </a:prstGeom>
            <a:solidFill>
              <a:srgbClr val="92D050">
                <a:alpha val="2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사다리꼴 19">
              <a:extLst>
                <a:ext uri="{FF2B5EF4-FFF2-40B4-BE49-F238E27FC236}">
                  <a16:creationId xmlns:a16="http://schemas.microsoft.com/office/drawing/2014/main" id="{DBA72E70-67CF-4EF0-8EA2-F3664CF7A716}"/>
                </a:ext>
              </a:extLst>
            </p:cNvPr>
            <p:cNvSpPr/>
            <p:nvPr/>
          </p:nvSpPr>
          <p:spPr>
            <a:xfrm rot="5400000">
              <a:off x="6334780" y="4475176"/>
              <a:ext cx="798404" cy="360040"/>
            </a:xfrm>
            <a:prstGeom prst="trapezoid">
              <a:avLst>
                <a:gd name="adj" fmla="val 38803"/>
              </a:avLst>
            </a:prstGeom>
            <a:solidFill>
              <a:srgbClr val="92D050">
                <a:alpha val="2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사다리꼴 20">
              <a:extLst>
                <a:ext uri="{FF2B5EF4-FFF2-40B4-BE49-F238E27FC236}">
                  <a16:creationId xmlns:a16="http://schemas.microsoft.com/office/drawing/2014/main" id="{338B782C-F186-4F05-86D6-A3AD7C8BE5F7}"/>
                </a:ext>
              </a:extLst>
            </p:cNvPr>
            <p:cNvSpPr/>
            <p:nvPr/>
          </p:nvSpPr>
          <p:spPr>
            <a:xfrm rot="5400000">
              <a:off x="6334780" y="5474025"/>
              <a:ext cx="798404" cy="360040"/>
            </a:xfrm>
            <a:prstGeom prst="trapezoid">
              <a:avLst>
                <a:gd name="adj" fmla="val 38803"/>
              </a:avLst>
            </a:prstGeom>
            <a:solidFill>
              <a:srgbClr val="92D050">
                <a:alpha val="2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695400" y="1484784"/>
            <a:ext cx="7435850" cy="396875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/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/>
              <a:t>Implementation of a Function Generator (Lookup Table, </a:t>
            </a:r>
            <a:r>
              <a:rPr kumimoji="0" lang="en-US" altLang="ko-KR" sz="2000" b="1" i="1"/>
              <a:t>LUT</a:t>
            </a:r>
            <a:r>
              <a:rPr kumimoji="0" lang="en-US" altLang="ko-KR" sz="2000"/>
              <a:t>)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8C6CA572-1EC9-46BD-9341-932B8219800B}"/>
              </a:ext>
            </a:extLst>
          </p:cNvPr>
          <p:cNvSpPr txBox="1">
            <a:spLocks noChangeArrowheads="1"/>
          </p:cNvSpPr>
          <p:nvPr/>
        </p:nvSpPr>
        <p:spPr>
          <a:xfrm>
            <a:off x="263352" y="188913"/>
            <a:ext cx="11665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kumimoji="0" lang="en-US" altLang="ko-KR" sz="4000">
                <a:solidFill>
                  <a:srgbClr val="009900"/>
                </a:solidFill>
                <a:latin typeface="Arial" panose="020B0604020202020204" pitchFamily="34" charset="0"/>
              </a:rPr>
              <a:t>4.11  Field Programmable Gate Arrays (FPGA)</a:t>
            </a:r>
            <a:endParaRPr kumimoji="0" lang="en-US" altLang="ko-KR" sz="4000" dirty="0">
              <a:solidFill>
                <a:srgbClr val="009900"/>
              </a:solidFill>
              <a:latin typeface="Arial" panose="020B0604020202020204" pitchFamily="34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BE6455A2-1C44-4984-A0D3-FA3F5EBF2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560" y="2036559"/>
            <a:ext cx="7002582" cy="4207853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0"/>
            <a:ext cx="8229600" cy="114300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8000"/>
                </a:solidFill>
                <a:latin typeface="Arial" panose="020B0604020202020204" pitchFamily="34" charset="0"/>
              </a:rPr>
              <a:t>Summary</a:t>
            </a:r>
          </a:p>
        </p:txBody>
      </p:sp>
      <p:sp>
        <p:nvSpPr>
          <p:cNvPr id="4" name="Text Box 26">
            <a:extLst>
              <a:ext uri="{FF2B5EF4-FFF2-40B4-BE49-F238E27FC236}">
                <a16:creationId xmlns:a16="http://schemas.microsoft.com/office/drawing/2014/main" id="{B16F3363-81C1-4114-804E-C7C90C5C37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1412876"/>
            <a:ext cx="7391400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ko-KR" sz="2000" dirty="0"/>
              <a:t> IC (Integrated Circuit)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ko-KR" sz="1800" dirty="0"/>
              <a:t> SSI (Small-Scale Integration)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ko-KR" sz="1800" dirty="0"/>
              <a:t> MSI (Medium-Scale Integration)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ko-KR" sz="1800" dirty="0"/>
              <a:t> LSI (Large-Scale Integration)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ko-KR" sz="1800" dirty="0"/>
              <a:t> VLSI (Very-Large-Scale Integration)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ko-KR" sz="2000" dirty="0"/>
              <a:t> Multiplexers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ko-KR" sz="2000" dirty="0"/>
              <a:t> Three-state Buffer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ko-KR" sz="2000" dirty="0"/>
              <a:t> Decoders and Encoders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ko-KR" sz="2000" dirty="0"/>
              <a:t> ROMs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ko-KR" sz="2000" dirty="0"/>
              <a:t> PLD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ko-KR" sz="2000" dirty="0"/>
              <a:t> PLA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ko-KR" sz="2000" dirty="0"/>
              <a:t> CPLD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ko-KR" sz="2000" dirty="0"/>
              <a:t> FPGA</a:t>
            </a:r>
          </a:p>
        </p:txBody>
      </p:sp>
    </p:spTree>
    <p:extLst>
      <p:ext uri="{BB962C8B-B14F-4D97-AF65-F5344CB8AC3E}">
        <p14:creationId xmlns:p14="http://schemas.microsoft.com/office/powerpoint/2010/main" val="4374669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 descr="Dscf0059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74638"/>
            <a:ext cx="9144000" cy="850900"/>
          </a:xfrm>
        </p:spPr>
        <p:txBody>
          <a:bodyPr/>
          <a:lstStyle/>
          <a:p>
            <a:r>
              <a:rPr kumimoji="0" lang="en-US" altLang="ko-KR" sz="4000" dirty="0">
                <a:solidFill>
                  <a:srgbClr val="008000"/>
                </a:solidFill>
                <a:latin typeface="Arial" charset="0"/>
              </a:rPr>
              <a:t>4.1 Determination of Prime Implicants</a:t>
            </a:r>
          </a:p>
        </p:txBody>
      </p:sp>
      <p:sp>
        <p:nvSpPr>
          <p:cNvPr id="108548" name="Text Box 4"/>
          <p:cNvSpPr txBox="1">
            <a:spLocks noChangeArrowheads="1"/>
          </p:cNvSpPr>
          <p:nvPr/>
        </p:nvSpPr>
        <p:spPr bwMode="auto">
          <a:xfrm>
            <a:off x="767408" y="1484314"/>
            <a:ext cx="1511300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>
                <a:latin typeface="Arial" charset="0"/>
              </a:rPr>
              <a:t> Example 1</a:t>
            </a:r>
          </a:p>
        </p:txBody>
      </p:sp>
      <p:sp>
        <p:nvSpPr>
          <p:cNvPr id="108555" name="Text Box 11"/>
          <p:cNvSpPr txBox="1">
            <a:spLocks noChangeArrowheads="1"/>
          </p:cNvSpPr>
          <p:nvPr/>
        </p:nvSpPr>
        <p:spPr bwMode="auto">
          <a:xfrm>
            <a:off x="4096273" y="4641888"/>
            <a:ext cx="6853853" cy="400110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>
                <a:latin typeface="Arial" charset="0"/>
              </a:rPr>
              <a:t>Two terms </a:t>
            </a:r>
            <a:r>
              <a:rPr lang="en-US" altLang="ko-KR" i="1">
                <a:solidFill>
                  <a:srgbClr val="3333FF"/>
                </a:solidFill>
                <a:latin typeface="Arial" charset="0"/>
              </a:rPr>
              <a:t>differ in two variables</a:t>
            </a:r>
            <a:r>
              <a:rPr lang="en-US" altLang="ko-KR">
                <a:latin typeface="Arial" charset="0"/>
              </a:rPr>
              <a:t>, so it cannot be combined.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8554" name="Text Box 10"/>
              <p:cNvSpPr txBox="1">
                <a:spLocks noChangeArrowheads="1"/>
              </p:cNvSpPr>
              <p:nvPr/>
            </p:nvSpPr>
            <p:spPr bwMode="auto">
              <a:xfrm>
                <a:off x="5501684" y="2204283"/>
                <a:ext cx="5196404" cy="400110"/>
              </a:xfrm>
              <a:prstGeom prst="rect">
                <a:avLst/>
              </a:prstGeom>
              <a:solidFill>
                <a:srgbClr val="EDF0AE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ko-KR" dirty="0">
                    <a:latin typeface="Arial" charset="0"/>
                  </a:rPr>
                  <a:t>The dash(</a:t>
                </a: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altLang="ko-KR" dirty="0">
                    <a:latin typeface="Arial" charset="0"/>
                  </a:rPr>
                  <a:t>) indicates a missing variable</a:t>
                </a:r>
              </a:p>
            </p:txBody>
          </p:sp>
        </mc:Choice>
        <mc:Fallback xmlns="">
          <p:sp>
            <p:nvSpPr>
              <p:cNvPr id="108554" name="Text 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01684" y="2204283"/>
                <a:ext cx="5196404" cy="400110"/>
              </a:xfrm>
              <a:prstGeom prst="rect">
                <a:avLst/>
              </a:prstGeom>
              <a:blipFill>
                <a:blip r:embed="rId2"/>
                <a:stretch>
                  <a:fillRect l="-1291" t="-7692" b="-29231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8568" name="Text Box 24"/>
          <p:cNvSpPr txBox="1">
            <a:spLocks noChangeArrowheads="1"/>
          </p:cNvSpPr>
          <p:nvPr/>
        </p:nvSpPr>
        <p:spPr bwMode="auto">
          <a:xfrm>
            <a:off x="767408" y="3933826"/>
            <a:ext cx="1511300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>
                <a:latin typeface="Arial" charset="0"/>
              </a:rPr>
              <a:t> Example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2D04347-E86B-49E3-8B7E-77395274F9C1}"/>
                  </a:ext>
                </a:extLst>
              </p:cNvPr>
              <p:cNvSpPr txBox="1"/>
              <p:nvPr/>
            </p:nvSpPr>
            <p:spPr>
              <a:xfrm>
                <a:off x="1258371" y="1988840"/>
                <a:ext cx="4028154" cy="830997"/>
              </a:xfrm>
              <a:prstGeom prst="rect">
                <a:avLst/>
              </a:prstGeom>
              <a:ln w="12700">
                <a:solidFill>
                  <a:srgbClr val="92D05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  <m:sSup>
                        <m:s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𝐶𝐷</m:t>
                      </m:r>
                      <m:r>
                        <m:rPr>
                          <m:aln/>
                        </m:rP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r>
                        <a:rPr lang="en-US" altLang="ko-KR" sz="24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1 0 1 </m:t>
                      </m:r>
                      <m:r>
                        <a:rPr lang="en-US" altLang="ko-K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altLang="ko-KR" sz="24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1 0 1 </m:t>
                      </m:r>
                      <m:r>
                        <a:rPr lang="en-US" altLang="ko-K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m:rPr>
                          <m:aln/>
                        </m:rP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4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1 0 1</m:t>
                      </m:r>
                      <m:r>
                        <a:rPr lang="en-US" altLang="ko-K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2D04347-E86B-49E3-8B7E-77395274F9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8371" y="1988840"/>
                <a:ext cx="4028154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0530FB7-BD23-4B44-897C-190EB4DA0735}"/>
                  </a:ext>
                </a:extLst>
              </p:cNvPr>
              <p:cNvSpPr txBox="1"/>
              <p:nvPr/>
            </p:nvSpPr>
            <p:spPr>
              <a:xfrm>
                <a:off x="1258371" y="4426445"/>
                <a:ext cx="2618602" cy="830997"/>
              </a:xfrm>
              <a:prstGeom prst="rect">
                <a:avLst/>
              </a:prstGeom>
              <a:ln w="12700">
                <a:solidFill>
                  <a:srgbClr val="92D05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  <m:sSup>
                        <m:s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m:rPr>
                          <m:aln/>
                        </m:rP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𝐵𝐶𝐷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  <m:oMath xmlns:m="http://schemas.openxmlformats.org/officeDocument/2006/math">
                      <m:r>
                        <a:rPr lang="en-US" altLang="ko-KR" sz="2400" b="0" i="0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0 </m:t>
                      </m:r>
                      <m:r>
                        <a:rPr lang="en-US" altLang="ko-KR" sz="24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0 1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aln/>
                        </m:rP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24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0 1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1 0</m:t>
                      </m:r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0530FB7-BD23-4B44-897C-190EB4DA07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8371" y="4426445"/>
                <a:ext cx="2618602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"/>
          <p:cNvSpPr txBox="1">
            <a:spLocks noChangeArrowheads="1"/>
          </p:cNvSpPr>
          <p:nvPr/>
        </p:nvSpPr>
        <p:spPr bwMode="auto">
          <a:xfrm>
            <a:off x="1524000" y="206376"/>
            <a:ext cx="9144000" cy="701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en-US" altLang="ko-KR" sz="4000" dirty="0">
                <a:solidFill>
                  <a:srgbClr val="008000"/>
                </a:solidFill>
                <a:latin typeface="Arial" charset="0"/>
              </a:rPr>
              <a:t>4.1 Determination of Prime Implicants</a:t>
            </a:r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335360" y="1341439"/>
            <a:ext cx="11449271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dirty="0">
                <a:latin typeface="Arial" charset="0"/>
              </a:rPr>
              <a:t>Given binary </a:t>
            </a:r>
            <a:r>
              <a:rPr lang="en-US" altLang="ko-KR" dirty="0" err="1">
                <a:latin typeface="Arial" charset="0"/>
              </a:rPr>
              <a:t>minterms</a:t>
            </a:r>
            <a:r>
              <a:rPr lang="en-US" altLang="ko-KR" dirty="0">
                <a:latin typeface="Arial" charset="0"/>
              </a:rPr>
              <a:t> are </a:t>
            </a:r>
            <a:r>
              <a:rPr lang="en-US" altLang="ko-KR" dirty="0">
                <a:solidFill>
                  <a:srgbClr val="3333FF"/>
                </a:solidFill>
                <a:latin typeface="Arial" charset="0"/>
              </a:rPr>
              <a:t>sorted</a:t>
            </a:r>
            <a:r>
              <a:rPr lang="en-US" altLang="ko-KR" dirty="0">
                <a:latin typeface="Arial" charset="0"/>
              </a:rPr>
              <a:t> into groups according to the </a:t>
            </a:r>
            <a:r>
              <a:rPr lang="en-US" altLang="ko-KR" dirty="0">
                <a:solidFill>
                  <a:srgbClr val="3333FF"/>
                </a:solidFill>
                <a:latin typeface="Arial" charset="0"/>
              </a:rPr>
              <a:t>number of 1’s</a:t>
            </a:r>
            <a:r>
              <a:rPr lang="en-US" altLang="ko-KR" dirty="0">
                <a:latin typeface="Arial" charset="0"/>
              </a:rPr>
              <a:t> in each term.</a:t>
            </a:r>
          </a:p>
        </p:txBody>
      </p:sp>
      <p:sp>
        <p:nvSpPr>
          <p:cNvPr id="75797" name="Text Box 21"/>
          <p:cNvSpPr txBox="1">
            <a:spLocks noChangeArrowheads="1"/>
          </p:cNvSpPr>
          <p:nvPr/>
        </p:nvSpPr>
        <p:spPr bwMode="auto">
          <a:xfrm>
            <a:off x="335360" y="2204865"/>
            <a:ext cx="1511300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/>
              <a:t> </a:t>
            </a:r>
            <a:r>
              <a:rPr lang="en-US" altLang="ko-KR">
                <a:latin typeface="Arial" charset="0"/>
              </a:rPr>
              <a:t>Example</a:t>
            </a:r>
          </a:p>
        </p:txBody>
      </p:sp>
      <p:sp>
        <p:nvSpPr>
          <p:cNvPr id="75798" name="Rectangle 22"/>
          <p:cNvSpPr>
            <a:spLocks noChangeArrowheads="1"/>
          </p:cNvSpPr>
          <p:nvPr/>
        </p:nvSpPr>
        <p:spPr bwMode="auto">
          <a:xfrm>
            <a:off x="8687742" y="2132857"/>
            <a:ext cx="2736850" cy="360363"/>
          </a:xfrm>
          <a:prstGeom prst="rect">
            <a:avLst/>
          </a:prstGeom>
          <a:solidFill>
            <a:srgbClr val="FF00FF">
              <a:alpha val="2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5799" name="Rectangle 23"/>
          <p:cNvSpPr>
            <a:spLocks noChangeArrowheads="1"/>
          </p:cNvSpPr>
          <p:nvPr/>
        </p:nvSpPr>
        <p:spPr bwMode="auto">
          <a:xfrm>
            <a:off x="8687742" y="2564657"/>
            <a:ext cx="2736850" cy="1152525"/>
          </a:xfrm>
          <a:prstGeom prst="rect">
            <a:avLst/>
          </a:prstGeom>
          <a:solidFill>
            <a:srgbClr val="0000FF">
              <a:alpha val="23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5800" name="Rectangle 24"/>
          <p:cNvSpPr>
            <a:spLocks noChangeArrowheads="1"/>
          </p:cNvSpPr>
          <p:nvPr/>
        </p:nvSpPr>
        <p:spPr bwMode="auto">
          <a:xfrm>
            <a:off x="8687742" y="3788619"/>
            <a:ext cx="2736850" cy="1655763"/>
          </a:xfrm>
          <a:prstGeom prst="rect">
            <a:avLst/>
          </a:prstGeom>
          <a:solidFill>
            <a:srgbClr val="008000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5801" name="Rectangle 25"/>
          <p:cNvSpPr>
            <a:spLocks noChangeArrowheads="1"/>
          </p:cNvSpPr>
          <p:nvPr/>
        </p:nvSpPr>
        <p:spPr bwMode="auto">
          <a:xfrm>
            <a:off x="8687742" y="5517407"/>
            <a:ext cx="2736850" cy="792163"/>
          </a:xfrm>
          <a:prstGeom prst="rect">
            <a:avLst/>
          </a:prstGeom>
          <a:solidFill>
            <a:srgbClr val="FF6600">
              <a:alpha val="31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1034167"/>
              </p:ext>
            </p:extLst>
          </p:nvPr>
        </p:nvGraphicFramePr>
        <p:xfrm>
          <a:off x="8688286" y="2137338"/>
          <a:ext cx="2736306" cy="41722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4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00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21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722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group 0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0000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223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group 1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0001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223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0010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223">
                <a:tc vMerge="1"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8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1000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223"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group 2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5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0101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7223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6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0110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7223">
                <a:tc vMerge="1"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9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1001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223">
                <a:tc vMerge="1"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1010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7223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group 3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7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0111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7223">
                <a:tc vMerge="1"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14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1110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35360" y="2780929"/>
                <a:ext cx="5201489" cy="837665"/>
              </a:xfrm>
              <a:prstGeom prst="rect">
                <a:avLst/>
              </a:prstGeom>
              <a:solidFill>
                <a:srgbClr val="EDF0AE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altLang="ko-KR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(0, 1, 2, 5, 6, 7, 8, 9, 10, 14)</m:t>
                          </m:r>
                        </m:e>
                      </m:nary>
                    </m:oMath>
                  </m:oMathPara>
                </a14:m>
                <a:endParaRPr lang="ko-KR" altLang="en-US" i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780929"/>
                <a:ext cx="5201489" cy="837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표 3">
                <a:extLst>
                  <a:ext uri="{FF2B5EF4-FFF2-40B4-BE49-F238E27FC236}">
                    <a16:creationId xmlns:a16="http://schemas.microsoft.com/office/drawing/2014/main" id="{25B8D61A-3444-4663-88FA-67653507589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25271953"/>
                  </p:ext>
                </p:extLst>
              </p:nvPr>
            </p:nvGraphicFramePr>
            <p:xfrm>
              <a:off x="6088563" y="2174937"/>
              <a:ext cx="1872208" cy="4172230"/>
            </p:xfrm>
            <a:graphic>
              <a:graphicData uri="http://schemas.openxmlformats.org/drawingml/2006/table">
                <a:tbl>
                  <a:tblPr firstRow="1" bandRow="1">
                    <a:tableStyleId>{D7AC3CCA-C797-4891-BE02-D94E43425B78}</a:tableStyleId>
                  </a:tblPr>
                  <a:tblGrid>
                    <a:gridCol w="912102">
                      <a:extLst>
                        <a:ext uri="{9D8B030D-6E8A-4147-A177-3AD203B41FA5}">
                          <a16:colId xmlns:a16="http://schemas.microsoft.com/office/drawing/2014/main" val="2946596543"/>
                        </a:ext>
                      </a:extLst>
                    </a:gridCol>
                    <a:gridCol w="960106">
                      <a:extLst>
                        <a:ext uri="{9D8B030D-6E8A-4147-A177-3AD203B41FA5}">
                          <a16:colId xmlns:a16="http://schemas.microsoft.com/office/drawing/2014/main" val="68039098"/>
                        </a:ext>
                      </a:extLst>
                    </a:gridCol>
                  </a:tblGrid>
                  <a:tr h="417223">
                    <a:tc>
                      <a:txBody>
                        <a:bodyPr/>
                        <a:lstStyle/>
                        <a:p>
                          <a:pPr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sz="2000" b="0" dirty="0"/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b="0" dirty="0">
                              <a:latin typeface="Consolas" panose="020B0609020204030204" pitchFamily="49" charset="0"/>
                            </a:rPr>
                            <a:t>0000</a:t>
                          </a:r>
                          <a:endParaRPr lang="ko-KR" altLang="en-US" b="0" dirty="0">
                            <a:latin typeface="Consolas" panose="020B0609020204030204" pitchFamily="49" charset="0"/>
                          </a:endParaRPr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72215835"/>
                      </a:ext>
                    </a:extLst>
                  </a:tr>
                  <a:tr h="417223">
                    <a:tc>
                      <a:txBody>
                        <a:bodyPr/>
                        <a:lstStyle/>
                        <a:p>
                          <a:pPr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sz="2000" b="0" dirty="0"/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b="0" dirty="0">
                              <a:latin typeface="Consolas" panose="020B0609020204030204" pitchFamily="49" charset="0"/>
                            </a:rPr>
                            <a:t>0001</a:t>
                          </a:r>
                          <a:endParaRPr lang="ko-KR" altLang="en-US" b="0" dirty="0">
                            <a:latin typeface="Consolas" panose="020B0609020204030204" pitchFamily="49" charset="0"/>
                          </a:endParaRPr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4009371"/>
                      </a:ext>
                    </a:extLst>
                  </a:tr>
                  <a:tr h="417223">
                    <a:tc>
                      <a:txBody>
                        <a:bodyPr/>
                        <a:lstStyle/>
                        <a:p>
                          <a:pPr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sz="2000" b="0" dirty="0"/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b="0" dirty="0">
                              <a:latin typeface="Consolas" panose="020B0609020204030204" pitchFamily="49" charset="0"/>
                            </a:rPr>
                            <a:t>0010</a:t>
                          </a:r>
                          <a:endParaRPr lang="ko-KR" altLang="en-US" b="0" dirty="0">
                            <a:latin typeface="Consolas" panose="020B0609020204030204" pitchFamily="49" charset="0"/>
                          </a:endParaRPr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6525170"/>
                      </a:ext>
                    </a:extLst>
                  </a:tr>
                  <a:tr h="417223">
                    <a:tc>
                      <a:txBody>
                        <a:bodyPr/>
                        <a:lstStyle/>
                        <a:p>
                          <a:pPr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sz="2000" b="0" dirty="0"/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b="0" dirty="0">
                              <a:latin typeface="Consolas" panose="020B0609020204030204" pitchFamily="49" charset="0"/>
                            </a:rPr>
                            <a:t>0101</a:t>
                          </a:r>
                          <a:endParaRPr lang="ko-KR" altLang="en-US" b="0" dirty="0">
                            <a:latin typeface="Consolas" panose="020B0609020204030204" pitchFamily="49" charset="0"/>
                          </a:endParaRPr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42495438"/>
                      </a:ext>
                    </a:extLst>
                  </a:tr>
                  <a:tr h="417223">
                    <a:tc>
                      <a:txBody>
                        <a:bodyPr/>
                        <a:lstStyle/>
                        <a:p>
                          <a:pPr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sz="2000" b="0" dirty="0"/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b="0" dirty="0">
                              <a:latin typeface="Consolas" panose="020B0609020204030204" pitchFamily="49" charset="0"/>
                            </a:rPr>
                            <a:t>0110</a:t>
                          </a:r>
                          <a:endParaRPr lang="ko-KR" altLang="en-US" b="0" dirty="0">
                            <a:latin typeface="Consolas" panose="020B0609020204030204" pitchFamily="49" charset="0"/>
                          </a:endParaRPr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45187673"/>
                      </a:ext>
                    </a:extLst>
                  </a:tr>
                  <a:tr h="417223">
                    <a:tc>
                      <a:txBody>
                        <a:bodyPr/>
                        <a:lstStyle/>
                        <a:p>
                          <a:pPr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sz="2000" b="0" dirty="0"/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b="0" dirty="0">
                              <a:latin typeface="Consolas" panose="020B0609020204030204" pitchFamily="49" charset="0"/>
                            </a:rPr>
                            <a:t>0111</a:t>
                          </a:r>
                          <a:endParaRPr lang="ko-KR" altLang="en-US" b="0" dirty="0">
                            <a:latin typeface="Consolas" panose="020B0609020204030204" pitchFamily="49" charset="0"/>
                          </a:endParaRPr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09858818"/>
                      </a:ext>
                    </a:extLst>
                  </a:tr>
                  <a:tr h="417223">
                    <a:tc>
                      <a:txBody>
                        <a:bodyPr/>
                        <a:lstStyle/>
                        <a:p>
                          <a:pPr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  <m:t>8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sz="2000" b="0" dirty="0"/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b="0" dirty="0">
                              <a:latin typeface="Consolas" panose="020B0609020204030204" pitchFamily="49" charset="0"/>
                            </a:rPr>
                            <a:t>1000</a:t>
                          </a:r>
                          <a:endParaRPr lang="ko-KR" altLang="en-US" b="0" dirty="0">
                            <a:latin typeface="Consolas" panose="020B0609020204030204" pitchFamily="49" charset="0"/>
                          </a:endParaRPr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82269079"/>
                      </a:ext>
                    </a:extLst>
                  </a:tr>
                  <a:tr h="417223">
                    <a:tc>
                      <a:txBody>
                        <a:bodyPr/>
                        <a:lstStyle/>
                        <a:p>
                          <a:pPr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sz="2000" b="0" dirty="0"/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b="0" dirty="0">
                              <a:latin typeface="Consolas" panose="020B0609020204030204" pitchFamily="49" charset="0"/>
                            </a:rPr>
                            <a:t>1001</a:t>
                          </a:r>
                          <a:endParaRPr lang="ko-KR" altLang="en-US" b="0" dirty="0">
                            <a:latin typeface="Consolas" panose="020B0609020204030204" pitchFamily="49" charset="0"/>
                          </a:endParaRPr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10629174"/>
                      </a:ext>
                    </a:extLst>
                  </a:tr>
                  <a:tr h="417223">
                    <a:tc>
                      <a:txBody>
                        <a:bodyPr/>
                        <a:lstStyle/>
                        <a:p>
                          <a:pPr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sz="2000" b="0" dirty="0"/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b="0" dirty="0">
                              <a:latin typeface="Consolas" panose="020B0609020204030204" pitchFamily="49" charset="0"/>
                            </a:rPr>
                            <a:t>1010</a:t>
                          </a:r>
                          <a:endParaRPr lang="ko-KR" altLang="en-US" b="0" dirty="0">
                            <a:latin typeface="Consolas" panose="020B0609020204030204" pitchFamily="49" charset="0"/>
                          </a:endParaRPr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34162960"/>
                      </a:ext>
                    </a:extLst>
                  </a:tr>
                  <a:tr h="417223">
                    <a:tc>
                      <a:txBody>
                        <a:bodyPr/>
                        <a:lstStyle/>
                        <a:p>
                          <a:pPr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  <m:t>14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sz="2000" b="0" dirty="0"/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b="0" dirty="0">
                              <a:latin typeface="Consolas" panose="020B0609020204030204" pitchFamily="49" charset="0"/>
                            </a:rPr>
                            <a:t>1110</a:t>
                          </a:r>
                          <a:endParaRPr lang="ko-KR" altLang="en-US" b="0" dirty="0">
                            <a:latin typeface="Consolas" panose="020B0609020204030204" pitchFamily="49" charset="0"/>
                          </a:endParaRPr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559545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표 3">
                <a:extLst>
                  <a:ext uri="{FF2B5EF4-FFF2-40B4-BE49-F238E27FC236}">
                    <a16:creationId xmlns:a16="http://schemas.microsoft.com/office/drawing/2014/main" id="{25B8D61A-3444-4663-88FA-67653507589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25271953"/>
                  </p:ext>
                </p:extLst>
              </p:nvPr>
            </p:nvGraphicFramePr>
            <p:xfrm>
              <a:off x="6088563" y="2174937"/>
              <a:ext cx="1872208" cy="4172230"/>
            </p:xfrm>
            <a:graphic>
              <a:graphicData uri="http://schemas.openxmlformats.org/drawingml/2006/table">
                <a:tbl>
                  <a:tblPr firstRow="1" bandRow="1">
                    <a:tableStyleId>{D7AC3CCA-C797-4891-BE02-D94E43425B78}</a:tableStyleId>
                  </a:tblPr>
                  <a:tblGrid>
                    <a:gridCol w="912102">
                      <a:extLst>
                        <a:ext uri="{9D8B030D-6E8A-4147-A177-3AD203B41FA5}">
                          <a16:colId xmlns:a16="http://schemas.microsoft.com/office/drawing/2014/main" val="2946596543"/>
                        </a:ext>
                      </a:extLst>
                    </a:gridCol>
                    <a:gridCol w="960106">
                      <a:extLst>
                        <a:ext uri="{9D8B030D-6E8A-4147-A177-3AD203B41FA5}">
                          <a16:colId xmlns:a16="http://schemas.microsoft.com/office/drawing/2014/main" val="68039098"/>
                        </a:ext>
                      </a:extLst>
                    </a:gridCol>
                  </a:tblGrid>
                  <a:tr h="417223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36000" marR="36000" marT="36000" marB="36000" anchor="ctr" anchorCtr="1">
                        <a:blipFill>
                          <a:blip r:embed="rId3"/>
                          <a:stretch>
                            <a:fillRect l="-667" t="-1449" r="-106667" b="-9101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b="0" dirty="0">
                              <a:latin typeface="Consolas" panose="020B0609020204030204" pitchFamily="49" charset="0"/>
                            </a:rPr>
                            <a:t>0000</a:t>
                          </a:r>
                          <a:endParaRPr lang="ko-KR" altLang="en-US" b="0" dirty="0">
                            <a:latin typeface="Consolas" panose="020B0609020204030204" pitchFamily="49" charset="0"/>
                          </a:endParaRPr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72215835"/>
                      </a:ext>
                    </a:extLst>
                  </a:tr>
                  <a:tr h="417223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36000" marR="36000" marT="36000" marB="36000" anchor="ctr" anchorCtr="1">
                        <a:blipFill>
                          <a:blip r:embed="rId3"/>
                          <a:stretch>
                            <a:fillRect l="-667" t="-102941" r="-106667" b="-8235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b="0" dirty="0">
                              <a:latin typeface="Consolas" panose="020B0609020204030204" pitchFamily="49" charset="0"/>
                            </a:rPr>
                            <a:t>0001</a:t>
                          </a:r>
                          <a:endParaRPr lang="ko-KR" altLang="en-US" b="0" dirty="0">
                            <a:latin typeface="Consolas" panose="020B0609020204030204" pitchFamily="49" charset="0"/>
                          </a:endParaRPr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4009371"/>
                      </a:ext>
                    </a:extLst>
                  </a:tr>
                  <a:tr h="417223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36000" marR="36000" marT="36000" marB="36000" anchor="ctr" anchorCtr="1">
                        <a:blipFill>
                          <a:blip r:embed="rId3"/>
                          <a:stretch>
                            <a:fillRect l="-667" t="-200000" r="-106667" b="-7115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b="0" dirty="0">
                              <a:latin typeface="Consolas" panose="020B0609020204030204" pitchFamily="49" charset="0"/>
                            </a:rPr>
                            <a:t>0010</a:t>
                          </a:r>
                          <a:endParaRPr lang="ko-KR" altLang="en-US" b="0" dirty="0">
                            <a:latin typeface="Consolas" panose="020B0609020204030204" pitchFamily="49" charset="0"/>
                          </a:endParaRPr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6525170"/>
                      </a:ext>
                    </a:extLst>
                  </a:tr>
                  <a:tr h="417223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36000" marR="36000" marT="36000" marB="36000" anchor="ctr" anchorCtr="1">
                        <a:blipFill>
                          <a:blip r:embed="rId3"/>
                          <a:stretch>
                            <a:fillRect l="-667" t="-304412" r="-106667" b="-6220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b="0" dirty="0">
                              <a:latin typeface="Consolas" panose="020B0609020204030204" pitchFamily="49" charset="0"/>
                            </a:rPr>
                            <a:t>0101</a:t>
                          </a:r>
                          <a:endParaRPr lang="ko-KR" altLang="en-US" b="0" dirty="0">
                            <a:latin typeface="Consolas" panose="020B0609020204030204" pitchFamily="49" charset="0"/>
                          </a:endParaRPr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42495438"/>
                      </a:ext>
                    </a:extLst>
                  </a:tr>
                  <a:tr h="417223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36000" marR="36000" marT="36000" marB="36000" anchor="ctr" anchorCtr="1">
                        <a:blipFill>
                          <a:blip r:embed="rId3"/>
                          <a:stretch>
                            <a:fillRect l="-667" t="-398551" r="-106667" b="-5130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b="0" dirty="0">
                              <a:latin typeface="Consolas" panose="020B0609020204030204" pitchFamily="49" charset="0"/>
                            </a:rPr>
                            <a:t>0110</a:t>
                          </a:r>
                          <a:endParaRPr lang="ko-KR" altLang="en-US" b="0" dirty="0">
                            <a:latin typeface="Consolas" panose="020B0609020204030204" pitchFamily="49" charset="0"/>
                          </a:endParaRPr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45187673"/>
                      </a:ext>
                    </a:extLst>
                  </a:tr>
                  <a:tr h="417223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36000" marR="36000" marT="36000" marB="36000" anchor="ctr" anchorCtr="1">
                        <a:blipFill>
                          <a:blip r:embed="rId3"/>
                          <a:stretch>
                            <a:fillRect l="-667" t="-498551" r="-106667" b="-4130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b="0" dirty="0">
                              <a:latin typeface="Consolas" panose="020B0609020204030204" pitchFamily="49" charset="0"/>
                            </a:rPr>
                            <a:t>0111</a:t>
                          </a:r>
                          <a:endParaRPr lang="ko-KR" altLang="en-US" b="0" dirty="0">
                            <a:latin typeface="Consolas" panose="020B0609020204030204" pitchFamily="49" charset="0"/>
                          </a:endParaRPr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09858818"/>
                      </a:ext>
                    </a:extLst>
                  </a:tr>
                  <a:tr h="417223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36000" marR="36000" marT="36000" marB="36000" anchor="ctr" anchorCtr="1">
                        <a:blipFill>
                          <a:blip r:embed="rId3"/>
                          <a:stretch>
                            <a:fillRect l="-667" t="-607353" r="-106667" b="-3191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b="0" dirty="0">
                              <a:latin typeface="Consolas" panose="020B0609020204030204" pitchFamily="49" charset="0"/>
                            </a:rPr>
                            <a:t>1000</a:t>
                          </a:r>
                          <a:endParaRPr lang="ko-KR" altLang="en-US" b="0" dirty="0">
                            <a:latin typeface="Consolas" panose="020B0609020204030204" pitchFamily="49" charset="0"/>
                          </a:endParaRPr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82269079"/>
                      </a:ext>
                    </a:extLst>
                  </a:tr>
                  <a:tr h="417223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36000" marR="36000" marT="36000" marB="36000" anchor="ctr" anchorCtr="1">
                        <a:blipFill>
                          <a:blip r:embed="rId3"/>
                          <a:stretch>
                            <a:fillRect l="-667" t="-697101" r="-106667" b="-2144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b="0" dirty="0">
                              <a:latin typeface="Consolas" panose="020B0609020204030204" pitchFamily="49" charset="0"/>
                            </a:rPr>
                            <a:t>1001</a:t>
                          </a:r>
                          <a:endParaRPr lang="ko-KR" altLang="en-US" b="0" dirty="0">
                            <a:latin typeface="Consolas" panose="020B0609020204030204" pitchFamily="49" charset="0"/>
                          </a:endParaRPr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10629174"/>
                      </a:ext>
                    </a:extLst>
                  </a:tr>
                  <a:tr h="417223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36000" marR="36000" marT="36000" marB="36000" anchor="ctr" anchorCtr="1">
                        <a:blipFill>
                          <a:blip r:embed="rId3"/>
                          <a:stretch>
                            <a:fillRect l="-667" t="-808824" r="-106667" b="-1176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b="0" dirty="0">
                              <a:latin typeface="Consolas" panose="020B0609020204030204" pitchFamily="49" charset="0"/>
                            </a:rPr>
                            <a:t>1010</a:t>
                          </a:r>
                          <a:endParaRPr lang="ko-KR" altLang="en-US" b="0" dirty="0">
                            <a:latin typeface="Consolas" panose="020B0609020204030204" pitchFamily="49" charset="0"/>
                          </a:endParaRPr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34162960"/>
                      </a:ext>
                    </a:extLst>
                  </a:tr>
                  <a:tr h="417223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36000" marR="36000" marT="36000" marB="36000" anchor="ctr" anchorCtr="1">
                        <a:blipFill>
                          <a:blip r:embed="rId3"/>
                          <a:stretch>
                            <a:fillRect l="-667" t="-895652" r="-106667" b="-159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b="0" dirty="0">
                              <a:latin typeface="Consolas" panose="020B0609020204030204" pitchFamily="49" charset="0"/>
                            </a:rPr>
                            <a:t>1110</a:t>
                          </a:r>
                          <a:endParaRPr lang="ko-KR" altLang="en-US" b="0" dirty="0">
                            <a:latin typeface="Consolas" panose="020B0609020204030204" pitchFamily="49" charset="0"/>
                          </a:endParaRPr>
                        </a:p>
                      </a:txBody>
                      <a:tcPr marL="36000" marR="36000" marT="36000" marB="36000" anchor="ctr" anchorCtr="1"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55954501"/>
                      </a:ext>
                    </a:extLst>
                  </a:tr>
                </a:tbl>
              </a:graphicData>
            </a:graphic>
          </p:graphicFrame>
        </mc:Fallback>
      </mc:AlternateContent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143000"/>
          </a:xfrm>
        </p:spPr>
        <p:txBody>
          <a:bodyPr/>
          <a:lstStyle/>
          <a:p>
            <a:r>
              <a:rPr kumimoji="0" lang="en-US" altLang="ko-KR" sz="4000" dirty="0">
                <a:solidFill>
                  <a:srgbClr val="008000"/>
                </a:solidFill>
                <a:latin typeface="Arial" charset="0"/>
              </a:rPr>
              <a:t>4.1 Determination of Prime Implicants</a:t>
            </a:r>
          </a:p>
        </p:txBody>
      </p:sp>
      <p:graphicFrame>
        <p:nvGraphicFramePr>
          <p:cNvPr id="72581" name="Group 192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25502229"/>
              </p:ext>
            </p:extLst>
          </p:nvPr>
        </p:nvGraphicFramePr>
        <p:xfrm>
          <a:off x="407368" y="2205038"/>
          <a:ext cx="2912303" cy="3679200"/>
        </p:xfrm>
        <a:graphic>
          <a:graphicData uri="http://schemas.openxmlformats.org/drawingml/2006/table">
            <a:tbl>
              <a:tblPr/>
              <a:tblGrid>
                <a:gridCol w="11267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5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91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2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group 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0000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096"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group 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8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0001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0010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1000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0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3966417"/>
                  </a:ext>
                </a:extLst>
              </a:tr>
              <a:tr h="3420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0544571"/>
                  </a:ext>
                </a:extLst>
              </a:tr>
              <a:tr h="338868"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group 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5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6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9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0101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0110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1001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1010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86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6144483"/>
                  </a:ext>
                </a:extLst>
              </a:tr>
              <a:tr h="33886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8702914"/>
                  </a:ext>
                </a:extLst>
              </a:tr>
              <a:tr h="33886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3196540"/>
                  </a:ext>
                </a:extLst>
              </a:tr>
              <a:tr h="348552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group 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7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14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0111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1110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5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5835719"/>
                  </a:ext>
                </a:extLst>
              </a:tr>
            </a:tbl>
          </a:graphicData>
        </a:graphic>
      </p:graphicFrame>
      <p:graphicFrame>
        <p:nvGraphicFramePr>
          <p:cNvPr id="72597" name="Group 1941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409140528"/>
              </p:ext>
            </p:extLst>
          </p:nvPr>
        </p:nvGraphicFramePr>
        <p:xfrm>
          <a:off x="4511824" y="2205038"/>
          <a:ext cx="2304256" cy="4502160"/>
        </p:xfrm>
        <a:graphic>
          <a:graphicData uri="http://schemas.openxmlformats.org/drawingml/2006/table">
            <a:tbl>
              <a:tblPr/>
              <a:tblGrid>
                <a:gridCol w="9220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11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09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0, 1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000-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0, 2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00-0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0, 8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-000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1, 5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0-01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66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1, 9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-001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2, 6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0-10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81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2,10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-010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8, 9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100-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8,10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10-0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5, 7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 01-1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6, 7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011-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6,14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-110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10,14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1-10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71685" name="Text Box 1029"/>
          <p:cNvSpPr txBox="1">
            <a:spLocks noChangeArrowheads="1"/>
          </p:cNvSpPr>
          <p:nvPr/>
        </p:nvSpPr>
        <p:spPr bwMode="auto">
          <a:xfrm>
            <a:off x="551384" y="1268414"/>
            <a:ext cx="4680520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dirty="0"/>
              <a:t> </a:t>
            </a:r>
            <a:r>
              <a:rPr lang="en-US" altLang="ko-KR" dirty="0">
                <a:latin typeface="Arial" charset="0"/>
              </a:rPr>
              <a:t>Determination of Prime Implicants (1)</a:t>
            </a:r>
          </a:p>
        </p:txBody>
      </p:sp>
      <p:graphicFrame>
        <p:nvGraphicFramePr>
          <p:cNvPr id="72556" name="Group 1900"/>
          <p:cNvGraphicFramePr>
            <a:graphicFrameLocks noGrp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711470191"/>
              </p:ext>
            </p:extLst>
          </p:nvPr>
        </p:nvGraphicFramePr>
        <p:xfrm>
          <a:off x="7824788" y="2205038"/>
          <a:ext cx="2780264" cy="2048256"/>
        </p:xfrm>
        <a:graphic>
          <a:graphicData uri="http://schemas.openxmlformats.org/drawingml/2006/table">
            <a:tbl>
              <a:tblPr/>
              <a:tblGrid>
                <a:gridCol w="1619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11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87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0, 1, 8, 9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0, 2, 8,10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0, 8, 1, 9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0, 8, 2,10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-00-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-0-0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-00-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-0-0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2, 6,10,14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2,10, 6,14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--10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--10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2557" name="Text Box 1901"/>
          <p:cNvSpPr txBox="1">
            <a:spLocks noChangeArrowheads="1"/>
          </p:cNvSpPr>
          <p:nvPr/>
        </p:nvSpPr>
        <p:spPr bwMode="auto">
          <a:xfrm>
            <a:off x="1200571" y="1773239"/>
            <a:ext cx="1200150" cy="3968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>
                <a:latin typeface="Arial" charset="0"/>
              </a:rPr>
              <a:t>Column I</a:t>
            </a:r>
          </a:p>
        </p:txBody>
      </p:sp>
      <p:sp>
        <p:nvSpPr>
          <p:cNvPr id="72558" name="Text Box 1902"/>
          <p:cNvSpPr txBox="1">
            <a:spLocks noChangeArrowheads="1"/>
          </p:cNvSpPr>
          <p:nvPr/>
        </p:nvSpPr>
        <p:spPr bwMode="auto">
          <a:xfrm>
            <a:off x="4870598" y="1773239"/>
            <a:ext cx="1270000" cy="3968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>
                <a:latin typeface="Arial" charset="0"/>
              </a:rPr>
              <a:t>Column II</a:t>
            </a:r>
          </a:p>
        </p:txBody>
      </p:sp>
      <p:sp>
        <p:nvSpPr>
          <p:cNvPr id="72559" name="Text Box 1903"/>
          <p:cNvSpPr txBox="1">
            <a:spLocks noChangeArrowheads="1"/>
          </p:cNvSpPr>
          <p:nvPr/>
        </p:nvSpPr>
        <p:spPr bwMode="auto">
          <a:xfrm>
            <a:off x="8256588" y="1773239"/>
            <a:ext cx="1339850" cy="3968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>
                <a:latin typeface="Arial" charset="0"/>
              </a:rPr>
              <a:t>Column III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143000"/>
          </a:xfrm>
        </p:spPr>
        <p:txBody>
          <a:bodyPr/>
          <a:lstStyle/>
          <a:p>
            <a:r>
              <a:rPr kumimoji="0" lang="en-US" altLang="ko-KR" sz="4000" dirty="0">
                <a:solidFill>
                  <a:srgbClr val="008000"/>
                </a:solidFill>
                <a:latin typeface="Arial" charset="0"/>
              </a:rPr>
              <a:t>4.1 Determination of Prime Implicants</a:t>
            </a:r>
          </a:p>
        </p:txBody>
      </p:sp>
      <p:graphicFrame>
        <p:nvGraphicFramePr>
          <p:cNvPr id="72581" name="Group 192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22098942"/>
              </p:ext>
            </p:extLst>
          </p:nvPr>
        </p:nvGraphicFramePr>
        <p:xfrm>
          <a:off x="407368" y="2205038"/>
          <a:ext cx="2912303" cy="3679200"/>
        </p:xfrm>
        <a:graphic>
          <a:graphicData uri="http://schemas.openxmlformats.org/drawingml/2006/table">
            <a:tbl>
              <a:tblPr/>
              <a:tblGrid>
                <a:gridCol w="11267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5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91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2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group 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0000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096"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group 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8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0001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0010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1000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0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3966417"/>
                  </a:ext>
                </a:extLst>
              </a:tr>
              <a:tr h="3420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0544571"/>
                  </a:ext>
                </a:extLst>
              </a:tr>
              <a:tr h="338868"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group 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5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6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9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0101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0110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1001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1010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86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6144483"/>
                  </a:ext>
                </a:extLst>
              </a:tr>
              <a:tr h="33886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8702914"/>
                  </a:ext>
                </a:extLst>
              </a:tr>
              <a:tr h="33886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3196540"/>
                  </a:ext>
                </a:extLst>
              </a:tr>
              <a:tr h="348552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group 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7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14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0111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1110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5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√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5835719"/>
                  </a:ext>
                </a:extLst>
              </a:tr>
            </a:tbl>
          </a:graphicData>
        </a:graphic>
      </p:graphicFrame>
      <p:graphicFrame>
        <p:nvGraphicFramePr>
          <p:cNvPr id="72597" name="Group 1941"/>
          <p:cNvGraphicFramePr>
            <a:graphicFrameLocks noGrp="1"/>
          </p:cNvGraphicFramePr>
          <p:nvPr>
            <p:ph sz="quarter" idx="2"/>
            <p:extLst/>
          </p:nvPr>
        </p:nvGraphicFramePr>
        <p:xfrm>
          <a:off x="4511824" y="2205038"/>
          <a:ext cx="2304256" cy="4502160"/>
        </p:xfrm>
        <a:graphic>
          <a:graphicData uri="http://schemas.openxmlformats.org/drawingml/2006/table">
            <a:tbl>
              <a:tblPr/>
              <a:tblGrid>
                <a:gridCol w="9220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11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09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0, 1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000-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0, 2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00-0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0, 8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-000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1, 5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0-01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66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1, 9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-001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2, 6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0-10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81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2,10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-010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8, 9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100-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8,10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10-0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5, 7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 01-1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6, 7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011-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6,14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-110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10,14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1-10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71685" name="Text Box 1029"/>
          <p:cNvSpPr txBox="1">
            <a:spLocks noChangeArrowheads="1"/>
          </p:cNvSpPr>
          <p:nvPr/>
        </p:nvSpPr>
        <p:spPr bwMode="auto">
          <a:xfrm>
            <a:off x="551384" y="1268414"/>
            <a:ext cx="4680520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dirty="0"/>
              <a:t> </a:t>
            </a:r>
            <a:r>
              <a:rPr lang="en-US" altLang="ko-KR" dirty="0">
                <a:latin typeface="Arial" charset="0"/>
              </a:rPr>
              <a:t>Determination of Prime Implicants (2)</a:t>
            </a:r>
          </a:p>
        </p:txBody>
      </p:sp>
      <p:graphicFrame>
        <p:nvGraphicFramePr>
          <p:cNvPr id="72556" name="Group 1900"/>
          <p:cNvGraphicFramePr>
            <a:graphicFrameLocks noGrp="1"/>
          </p:cNvGraphicFramePr>
          <p:nvPr>
            <p:ph sz="quarter" idx="3"/>
          </p:nvPr>
        </p:nvGraphicFramePr>
        <p:xfrm>
          <a:off x="7824788" y="2205038"/>
          <a:ext cx="2780264" cy="2048256"/>
        </p:xfrm>
        <a:graphic>
          <a:graphicData uri="http://schemas.openxmlformats.org/drawingml/2006/table">
            <a:tbl>
              <a:tblPr/>
              <a:tblGrid>
                <a:gridCol w="1619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11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87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0, 1, 8, 9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0, 2, 8,10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0, 8, 1, 9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0, 8, 2,10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-00-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-0-0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-00-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-0-0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2, 6,10,14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2,10, 6,14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--10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--10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2557" name="Text Box 1901"/>
          <p:cNvSpPr txBox="1">
            <a:spLocks noChangeArrowheads="1"/>
          </p:cNvSpPr>
          <p:nvPr/>
        </p:nvSpPr>
        <p:spPr bwMode="auto">
          <a:xfrm>
            <a:off x="1200571" y="1773239"/>
            <a:ext cx="1200150" cy="3968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>
                <a:latin typeface="Arial" charset="0"/>
              </a:rPr>
              <a:t>Column I</a:t>
            </a:r>
          </a:p>
        </p:txBody>
      </p:sp>
      <p:sp>
        <p:nvSpPr>
          <p:cNvPr id="72558" name="Text Box 1902"/>
          <p:cNvSpPr txBox="1">
            <a:spLocks noChangeArrowheads="1"/>
          </p:cNvSpPr>
          <p:nvPr/>
        </p:nvSpPr>
        <p:spPr bwMode="auto">
          <a:xfrm>
            <a:off x="4870598" y="1773239"/>
            <a:ext cx="1270000" cy="3968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>
                <a:latin typeface="Arial" charset="0"/>
              </a:rPr>
              <a:t>Column II</a:t>
            </a:r>
          </a:p>
        </p:txBody>
      </p:sp>
      <p:sp>
        <p:nvSpPr>
          <p:cNvPr id="72559" name="Text Box 1903"/>
          <p:cNvSpPr txBox="1">
            <a:spLocks noChangeArrowheads="1"/>
          </p:cNvSpPr>
          <p:nvPr/>
        </p:nvSpPr>
        <p:spPr bwMode="auto">
          <a:xfrm>
            <a:off x="8256588" y="1773239"/>
            <a:ext cx="1339850" cy="3968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>
                <a:latin typeface="Arial" charset="0"/>
              </a:rPr>
              <a:t>Column III</a:t>
            </a:r>
          </a:p>
        </p:txBody>
      </p:sp>
    </p:spTree>
    <p:extLst>
      <p:ext uri="{BB962C8B-B14F-4D97-AF65-F5344CB8AC3E}">
        <p14:creationId xmlns:p14="http://schemas.microsoft.com/office/powerpoint/2010/main" val="965053667"/>
      </p:ext>
    </p:extLst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기본 디자인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2498</TotalTime>
  <Words>2856</Words>
  <Application>Microsoft Office PowerPoint</Application>
  <PresentationFormat>와이드스크린</PresentationFormat>
  <Paragraphs>1279</Paragraphs>
  <Slides>59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59</vt:i4>
      </vt:variant>
    </vt:vector>
  </HeadingPairs>
  <TitlesOfParts>
    <vt:vector size="72" baseType="lpstr">
      <vt:lpstr>Cambria Math</vt:lpstr>
      <vt:lpstr>Arial Narrow</vt:lpstr>
      <vt:lpstr>Adobe Fan Heiti Std B</vt:lpstr>
      <vt:lpstr>Arial</vt:lpstr>
      <vt:lpstr>Calibri</vt:lpstr>
      <vt:lpstr>Times New Roman</vt:lpstr>
      <vt:lpstr>Consolas</vt:lpstr>
      <vt:lpstr>맑은 고딕</vt:lpstr>
      <vt:lpstr>Calibri Light</vt:lpstr>
      <vt:lpstr>굴림</vt:lpstr>
      <vt:lpstr>기본 디자인</vt:lpstr>
      <vt:lpstr>Office 테마</vt:lpstr>
      <vt:lpstr>1_기본 디자인</vt:lpstr>
      <vt:lpstr>PowerPoint 프레젠테이션</vt:lpstr>
      <vt:lpstr>PowerPoint 프레젠테이션</vt:lpstr>
      <vt:lpstr>PowerPoint 프레젠테이션</vt:lpstr>
      <vt:lpstr>PowerPoint 프레젠테이션</vt:lpstr>
      <vt:lpstr>4.1 Determination of Prime Implicants</vt:lpstr>
      <vt:lpstr>4.1 Determination of Prime Implicants</vt:lpstr>
      <vt:lpstr>PowerPoint 프레젠테이션</vt:lpstr>
      <vt:lpstr>4.1 Determination of Prime Implicants</vt:lpstr>
      <vt:lpstr>4.1 Determination of Prime Implicants</vt:lpstr>
      <vt:lpstr>4.1 Determination of Prime Implicants</vt:lpstr>
      <vt:lpstr>4.1 Determination of Prime Implicants</vt:lpstr>
      <vt:lpstr>4.2 The Prime Implicant Chart</vt:lpstr>
      <vt:lpstr>4.2 The Prime Implicant Chart</vt:lpstr>
      <vt:lpstr>4.2 The Prime Implicant Chart</vt:lpstr>
      <vt:lpstr>4.2 The Prime Implicant Chart</vt:lpstr>
      <vt:lpstr>4.3 Gate Delays</vt:lpstr>
      <vt:lpstr>4.3 Gate Delays</vt:lpstr>
      <vt:lpstr>4.3  Gate Delays - Hazards</vt:lpstr>
      <vt:lpstr>PowerPoint 프레젠테이션</vt:lpstr>
      <vt:lpstr>PowerPoint 프레젠테이션</vt:lpstr>
      <vt:lpstr>Summary</vt:lpstr>
      <vt:lpstr>PowerPoint 프레젠테이션</vt:lpstr>
      <vt:lpstr>PowerPoint 프레젠테이션</vt:lpstr>
      <vt:lpstr>Objectives</vt:lpstr>
      <vt:lpstr>4.5 Multiplexers</vt:lpstr>
      <vt:lpstr>4.5 Multiplexers</vt:lpstr>
      <vt:lpstr>4.5 Multiplexers</vt:lpstr>
      <vt:lpstr>4.5 Multiplexers</vt:lpstr>
      <vt:lpstr>4.5 Multiplexers</vt:lpstr>
      <vt:lpstr>4.5 Multiplexers</vt:lpstr>
      <vt:lpstr>4.6 Three-State Buffers</vt:lpstr>
      <vt:lpstr>4.6 Three-State Buffers</vt:lpstr>
      <vt:lpstr>4.6 Three-State Buffers</vt:lpstr>
      <vt:lpstr>4.6 Three-State Buffers</vt:lpstr>
      <vt:lpstr>4.6 Three-State Buffers</vt:lpstr>
      <vt:lpstr>4.6 Three-State Buffers</vt:lpstr>
      <vt:lpstr>4.6 Three-State Buffers</vt:lpstr>
      <vt:lpstr>4.6 Three-State Buffers</vt:lpstr>
      <vt:lpstr>4.7 Decoders and Encoders</vt:lpstr>
      <vt:lpstr>4.7 Decoders and Encoders</vt:lpstr>
      <vt:lpstr>4.7 Decoders and Encoders</vt:lpstr>
      <vt:lpstr>4.7 Decoders and Encoders</vt:lpstr>
      <vt:lpstr>4.8 Read-Only Memories</vt:lpstr>
      <vt:lpstr>4.8 Read-Only Memories</vt:lpstr>
      <vt:lpstr>4.8 Read-Only Memories</vt:lpstr>
      <vt:lpstr>4.8 Read-Only Memories</vt:lpstr>
      <vt:lpstr>4.9 Programmable Logic Devices (PLD)</vt:lpstr>
      <vt:lpstr>4.9 Programmable Logic Devices (PLD)</vt:lpstr>
      <vt:lpstr>4.9 Programmable Logic Devices (PLD)</vt:lpstr>
      <vt:lpstr>4.9 Programmable Logic Devices (PLD)</vt:lpstr>
      <vt:lpstr>4.9 Programmable Logic Devices (PLD)</vt:lpstr>
      <vt:lpstr>4.9 Programmable Logic Devices (PLD)</vt:lpstr>
      <vt:lpstr>4.10  Complex Programmable Logic Devices (CPLD)</vt:lpstr>
      <vt:lpstr>4.10  Complex Programmable Logic Devices (CPLD)</vt:lpstr>
      <vt:lpstr>4.11  Field Programmable Gate Arrays (FPGA)</vt:lpstr>
      <vt:lpstr>4.11  Field Programmable Gate Arrays (FPGA)</vt:lpstr>
      <vt:lpstr>PowerPoint 프레젠테이션</vt:lpstr>
      <vt:lpstr>Summary</vt:lpstr>
      <vt:lpstr>PowerPoint 프레젠테이션</vt:lpstr>
    </vt:vector>
  </TitlesOfParts>
  <Company>Inje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디지털 시스템 및 마이크로컴퓨터 4주차 강의 파일</dc:title>
  <dc:creator>Jongman Cho</dc:creator>
  <cp:lastModifiedBy>조종만</cp:lastModifiedBy>
  <cp:revision>358</cp:revision>
  <dcterms:created xsi:type="dcterms:W3CDTF">2003-08-14T08:31:30Z</dcterms:created>
  <dcterms:modified xsi:type="dcterms:W3CDTF">2021-03-22T02:18:35Z</dcterms:modified>
</cp:coreProperties>
</file>