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51"/>
  </p:notesMasterIdLst>
  <p:sldIdLst>
    <p:sldId id="359" r:id="rId3"/>
    <p:sldId id="360" r:id="rId4"/>
    <p:sldId id="286" r:id="rId5"/>
    <p:sldId id="323" r:id="rId6"/>
    <p:sldId id="338" r:id="rId7"/>
    <p:sldId id="339" r:id="rId8"/>
    <p:sldId id="365" r:id="rId9"/>
    <p:sldId id="361" r:id="rId10"/>
    <p:sldId id="366" r:id="rId11"/>
    <p:sldId id="340" r:id="rId12"/>
    <p:sldId id="362" r:id="rId13"/>
    <p:sldId id="342" r:id="rId14"/>
    <p:sldId id="343" r:id="rId15"/>
    <p:sldId id="344" r:id="rId16"/>
    <p:sldId id="345" r:id="rId17"/>
    <p:sldId id="346" r:id="rId18"/>
    <p:sldId id="347" r:id="rId19"/>
    <p:sldId id="348" r:id="rId20"/>
    <p:sldId id="349" r:id="rId21"/>
    <p:sldId id="351" r:id="rId22"/>
    <p:sldId id="350" r:id="rId23"/>
    <p:sldId id="352" r:id="rId24"/>
    <p:sldId id="353" r:id="rId25"/>
    <p:sldId id="354" r:id="rId26"/>
    <p:sldId id="364" r:id="rId27"/>
    <p:sldId id="330" r:id="rId28"/>
    <p:sldId id="306" r:id="rId29"/>
    <p:sldId id="307" r:id="rId30"/>
    <p:sldId id="356" r:id="rId31"/>
    <p:sldId id="324" r:id="rId32"/>
    <p:sldId id="311" r:id="rId33"/>
    <p:sldId id="331" r:id="rId34"/>
    <p:sldId id="312" r:id="rId35"/>
    <p:sldId id="290" r:id="rId36"/>
    <p:sldId id="313" r:id="rId37"/>
    <p:sldId id="314" r:id="rId38"/>
    <p:sldId id="367" r:id="rId39"/>
    <p:sldId id="317" r:id="rId40"/>
    <p:sldId id="335" r:id="rId41"/>
    <p:sldId id="291" r:id="rId42"/>
    <p:sldId id="336" r:id="rId43"/>
    <p:sldId id="318" r:id="rId44"/>
    <p:sldId id="319" r:id="rId45"/>
    <p:sldId id="363" r:id="rId46"/>
    <p:sldId id="357" r:id="rId47"/>
    <p:sldId id="358" r:id="rId48"/>
    <p:sldId id="293" r:id="rId49"/>
    <p:sldId id="325" r:id="rId50"/>
  </p:sldIdLst>
  <p:sldSz cx="12192000" cy="6858000"/>
  <p:notesSz cx="6858000" cy="9144000"/>
  <p:defaultTextStyle>
    <a:defPPr>
      <a:defRPr lang="ko-KR"/>
    </a:defPPr>
    <a:lvl1pPr algn="l" rtl="0" eaLnBrk="0" fontAlgn="base" hangingPunct="0">
      <a:spcBef>
        <a:spcPct val="0"/>
      </a:spcBef>
      <a:spcAft>
        <a:spcPct val="0"/>
      </a:spcAft>
      <a:defRPr kumimoji="1" sz="1600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1600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1600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1600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1600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5pPr>
    <a:lvl6pPr marL="2286000" algn="l" defTabSz="914400" rtl="0" eaLnBrk="1" latinLnBrk="1" hangingPunct="1">
      <a:defRPr kumimoji="1" sz="1600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6pPr>
    <a:lvl7pPr marL="2743200" algn="l" defTabSz="914400" rtl="0" eaLnBrk="1" latinLnBrk="1" hangingPunct="1">
      <a:defRPr kumimoji="1" sz="1600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7pPr>
    <a:lvl8pPr marL="3200400" algn="l" defTabSz="914400" rtl="0" eaLnBrk="1" latinLnBrk="1" hangingPunct="1">
      <a:defRPr kumimoji="1" sz="1600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8pPr>
    <a:lvl9pPr marL="3657600" algn="l" defTabSz="914400" rtl="0" eaLnBrk="1" latinLnBrk="1" hangingPunct="1">
      <a:defRPr kumimoji="1" sz="1600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1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EDBD"/>
    <a:srgbClr val="FF0000"/>
    <a:srgbClr val="3333FF"/>
    <a:srgbClr val="66FF33"/>
    <a:srgbClr val="983D0A"/>
    <a:srgbClr val="0066FF"/>
    <a:srgbClr val="EDF0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0" autoAdjust="0"/>
    <p:restoredTop sz="97341" autoAdjust="0"/>
  </p:normalViewPr>
  <p:slideViewPr>
    <p:cSldViewPr showGuides="1">
      <p:cViewPr varScale="1">
        <p:scale>
          <a:sx n="143" d="100"/>
          <a:sy n="143" d="100"/>
        </p:scale>
        <p:origin x="132" y="294"/>
      </p:cViewPr>
      <p:guideLst>
        <p:guide orient="horz" pos="1616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5" d="100"/>
          <a:sy n="65" d="100"/>
        </p:scale>
        <p:origin x="3154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8" Type="http://schemas.openxmlformats.org/officeDocument/2006/relationships/slide" Target="slides/slide6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3C1A93-2AEE-4531-9C89-932BCE49A4C2}" type="datetimeFigureOut">
              <a:rPr lang="ko-KR" altLang="en-US" smtClean="0"/>
              <a:t>2022-04-04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E457B5-3BEF-492A-8BC1-80BE996D329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933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E457B5-3BEF-492A-8BC1-80BE996D3296}" type="slidenum">
              <a:rPr lang="ko-KR" altLang="en-US" smtClean="0"/>
              <a:t>48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04904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7D1869-16A1-4316-B94E-81F7761A7C3D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495167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3835DB-446A-4ADF-A514-8F04570BE022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845559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4E2935-AD62-4DDF-80AB-8A2DAFE8B79A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4619360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2022-04-04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76937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2022-04-04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331325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2022-04-04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69012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2022-04-04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149617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2022-04-04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97731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2022-04-04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55090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2022-04-04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34696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2022-04-04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0567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2FE291-EED2-4F44-A95C-1DB5F3F05A1E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685605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2022-04-04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57733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2022-04-04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61028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2022-04-04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25060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C63A7F-EE91-4DB2-AF97-C1B48A1E8B15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662937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398F6D-6414-4456-B65C-565800CED563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081583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4566A1-AC1E-4B3F-8D4F-35A4C23A86D8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914082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25B021-FD1A-4EC1-BDF0-0111BC748FB2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535372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199DF8-F0A7-4D93-89A6-311F37066AE6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980437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648FDB-D28B-470A-B54C-A649B450D1BD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944182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B2FE69-201D-4159-84F5-3E72C8B302E0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63500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340769"/>
            <a:ext cx="10972800" cy="4785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latinLnBrk="1" hangingPunct="1">
              <a:defRPr sz="14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latinLnBrk="1" hangingPunct="1">
              <a:defRPr sz="14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latinLnBrk="1" hangingPunct="1">
              <a:defRPr sz="1400" smtClean="0"/>
            </a:lvl1pPr>
          </a:lstStyle>
          <a:p>
            <a:pPr>
              <a:defRPr/>
            </a:pPr>
            <a:fld id="{1478B36D-DED2-492F-940A-47D91017E0B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0" y="1143000"/>
            <a:ext cx="12192000" cy="76200"/>
          </a:xfrm>
          <a:prstGeom prst="rec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1" hangingPunct="1">
              <a:defRPr/>
            </a:pPr>
            <a:endParaRPr lang="ko-KR" altLang="en-US" sz="16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Arial" charset="0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Arial" charset="0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Arial" charset="0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Arial" charset="0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Arial" charset="0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Arial" charset="0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Arial" charset="0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Arial" charset="0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16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ea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ea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ea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ea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ea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ea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ko-K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ko-K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99D777-11D5-4DF3-9B3D-AE263E5E306D}" type="slidenum">
              <a:rPr lang="en-US" altLang="ko-KR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001439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13" Type="http://schemas.openxmlformats.org/officeDocument/2006/relationships/image" Target="../media/image103.png"/><Relationship Id="rId18" Type="http://schemas.openxmlformats.org/officeDocument/2006/relationships/image" Target="../media/image108.png"/><Relationship Id="rId21" Type="http://schemas.openxmlformats.org/officeDocument/2006/relationships/image" Target="../media/image111.png"/><Relationship Id="rId7" Type="http://schemas.openxmlformats.org/officeDocument/2006/relationships/image" Target="../media/image97.png"/><Relationship Id="rId12" Type="http://schemas.openxmlformats.org/officeDocument/2006/relationships/image" Target="../media/image102.png"/><Relationship Id="rId17" Type="http://schemas.openxmlformats.org/officeDocument/2006/relationships/image" Target="../media/image107.png"/><Relationship Id="rId2" Type="http://schemas.openxmlformats.org/officeDocument/2006/relationships/image" Target="../media/image13.png"/><Relationship Id="rId16" Type="http://schemas.openxmlformats.org/officeDocument/2006/relationships/image" Target="../media/image106.png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101.png"/><Relationship Id="rId15" Type="http://schemas.openxmlformats.org/officeDocument/2006/relationships/image" Target="../media/image105.png"/><Relationship Id="rId10" Type="http://schemas.openxmlformats.org/officeDocument/2006/relationships/image" Target="../media/image100.png"/><Relationship Id="rId19" Type="http://schemas.openxmlformats.org/officeDocument/2006/relationships/image" Target="../media/image109.png"/><Relationship Id="rId9" Type="http://schemas.openxmlformats.org/officeDocument/2006/relationships/image" Target="../media/image99.png"/><Relationship Id="rId14" Type="http://schemas.openxmlformats.org/officeDocument/2006/relationships/image" Target="../media/image104.png"/><Relationship Id="rId22" Type="http://schemas.openxmlformats.org/officeDocument/2006/relationships/image" Target="../media/image112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>
            <a:extLst>
              <a:ext uri="{FF2B5EF4-FFF2-40B4-BE49-F238E27FC236}">
                <a16:creationId xmlns:a16="http://schemas.microsoft.com/office/drawing/2014/main" id="{228D2BF0-1667-42E4-83E3-745F2D6E44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552" y="1196752"/>
            <a:ext cx="8382000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디지털시스템 및 마이크로 컴퓨터 </a:t>
            </a:r>
            <a:r>
              <a:rPr kumimoji="1" lang="en-US" altLang="ko-KR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I</a:t>
            </a:r>
          </a:p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4000" b="0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Arial Narrow" pitchFamily="34" charset="0"/>
              <a:ea typeface="굴림" pitchFamily="50" charset="-127"/>
              <a:cs typeface="+mn-cs"/>
            </a:endParaRPr>
          </a:p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4000" dirty="0">
                <a:solidFill>
                  <a:srgbClr val="0033CC"/>
                </a:solidFill>
              </a:rPr>
              <a:t>5</a:t>
            </a:r>
            <a:r>
              <a:rPr kumimoji="1" lang="en-US" altLang="ko-KR" sz="40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 </a:t>
            </a:r>
            <a:r>
              <a:rPr kumimoji="1" lang="ko-KR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주차</a:t>
            </a:r>
            <a:r>
              <a:rPr kumimoji="1" lang="en-US" altLang="ko-KR" sz="40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 </a:t>
            </a:r>
            <a:r>
              <a:rPr kumimoji="1" lang="ko-KR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강의</a:t>
            </a:r>
            <a:endParaRPr kumimoji="1" lang="en-US" altLang="ko-KR" sz="4000" b="0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Arial" pitchFamily="34" charset="0"/>
              <a:ea typeface="굴림" pitchFamily="50" charset="-127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517282" y="6659374"/>
            <a:ext cx="64793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Apr.,</a:t>
            </a:r>
            <a:r>
              <a:rPr kumimoji="1" lang="en-US" altLang="ko-KR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 01</a:t>
            </a:r>
            <a:r>
              <a:rPr kumimoji="1" lang="en-US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 2021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56C006-1618-45D4-8B1E-F09588E3D123}"/>
              </a:ext>
            </a:extLst>
          </p:cNvPr>
          <p:cNvSpPr txBox="1"/>
          <p:nvPr/>
        </p:nvSpPr>
        <p:spPr>
          <a:xfrm>
            <a:off x="3883696" y="4091588"/>
            <a:ext cx="442460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3200" dirty="0"/>
              <a:t>인제대학교 의용공학부</a:t>
            </a:r>
            <a:endParaRPr lang="en-US" altLang="ko-KR" sz="3200" dirty="0"/>
          </a:p>
          <a:p>
            <a:pPr algn="ctr"/>
            <a:endParaRPr lang="en-US" altLang="ko-KR" sz="3200" dirty="0"/>
          </a:p>
          <a:p>
            <a:pPr algn="ctr"/>
            <a:r>
              <a:rPr lang="ko-KR" altLang="en-US" sz="3200" dirty="0">
                <a:solidFill>
                  <a:srgbClr val="3333FF"/>
                </a:solidFill>
              </a:rPr>
              <a:t>조 종만 교수</a:t>
            </a:r>
          </a:p>
        </p:txBody>
      </p:sp>
    </p:spTree>
    <p:extLst>
      <p:ext uri="{BB962C8B-B14F-4D97-AF65-F5344CB8AC3E}">
        <p14:creationId xmlns:p14="http://schemas.microsoft.com/office/powerpoint/2010/main" val="39784059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703389" y="274638"/>
            <a:ext cx="8785225" cy="820202"/>
          </a:xfrm>
        </p:spPr>
        <p:txBody>
          <a:bodyPr/>
          <a:lstStyle/>
          <a:p>
            <a:pPr eaLnBrk="1" hangingPunct="1"/>
            <a:r>
              <a:rPr kumimoji="0" lang="en-US" altLang="ko-KR" sz="3600" dirty="0">
                <a:solidFill>
                  <a:srgbClr val="3333FF"/>
                </a:solidFill>
              </a:rPr>
              <a:t>VHDL Modules (</a:t>
            </a:r>
            <a:r>
              <a:rPr kumimoji="0" lang="en-US" altLang="ko-KR" sz="3600" i="1" dirty="0">
                <a:solidFill>
                  <a:srgbClr val="3333FF"/>
                </a:solidFill>
              </a:rPr>
              <a:t>Architecture</a:t>
            </a:r>
            <a:r>
              <a:rPr kumimoji="0" lang="en-US" altLang="ko-KR" sz="3600" dirty="0">
                <a:solidFill>
                  <a:srgbClr val="3333FF"/>
                </a:solidFill>
              </a:rPr>
              <a:t>)</a:t>
            </a:r>
          </a:p>
        </p:txBody>
      </p:sp>
      <p:sp>
        <p:nvSpPr>
          <p:cNvPr id="19459" name="Text Box 4"/>
          <p:cNvSpPr txBox="1">
            <a:spLocks noChangeArrowheads="1"/>
          </p:cNvSpPr>
          <p:nvPr/>
        </p:nvSpPr>
        <p:spPr bwMode="auto">
          <a:xfrm>
            <a:off x="363364" y="2924944"/>
            <a:ext cx="3888234" cy="396875"/>
          </a:xfrm>
          <a:prstGeom prst="rect">
            <a:avLst/>
          </a:prstGeom>
          <a:solidFill>
            <a:srgbClr val="D6EDBD"/>
          </a:solidFill>
          <a:ln>
            <a:noFill/>
          </a:ln>
          <a:extLst/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0" lang="en-US" altLang="ko-KR" sz="1800">
                <a:solidFill>
                  <a:schemeClr val="tx2"/>
                </a:solidFill>
              </a:rPr>
              <a:t>Example: </a:t>
            </a:r>
            <a:r>
              <a:rPr kumimoji="0" lang="en-US" altLang="ko-KR">
                <a:solidFill>
                  <a:schemeClr val="tx2"/>
                </a:solidFill>
              </a:rPr>
              <a:t>Architecture</a:t>
            </a:r>
            <a:r>
              <a:rPr kumimoji="0" lang="en-US" altLang="ko-KR" sz="1800">
                <a:solidFill>
                  <a:schemeClr val="tx2"/>
                </a:solidFill>
              </a:rPr>
              <a:t> Declaration</a:t>
            </a:r>
          </a:p>
        </p:txBody>
      </p:sp>
      <p:sp>
        <p:nvSpPr>
          <p:cNvPr id="19460" name="Text Box 7"/>
          <p:cNvSpPr txBox="1">
            <a:spLocks noChangeArrowheads="1"/>
          </p:cNvSpPr>
          <p:nvPr/>
        </p:nvSpPr>
        <p:spPr bwMode="auto">
          <a:xfrm>
            <a:off x="3765274" y="1355726"/>
            <a:ext cx="7194376" cy="1477328"/>
          </a:xfrm>
          <a:prstGeom prst="rect">
            <a:avLst/>
          </a:prstGeom>
          <a:noFill/>
          <a:ln>
            <a:solidFill>
              <a:srgbClr val="92D050"/>
            </a:solidFill>
          </a:ln>
          <a:extLst/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architecture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architecture-name </a:t>
            </a: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of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entity-name </a:t>
            </a: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  [declarations]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begin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  architecture body </a:t>
            </a:r>
            <a:r>
              <a:rPr lang="en-US" altLang="ko-KR" sz="18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-- concurrent statements only</a:t>
            </a:r>
            <a:endParaRPr lang="en-US" altLang="ko-KR" sz="18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end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[architecture] [architecture-name];</a:t>
            </a:r>
          </a:p>
        </p:txBody>
      </p:sp>
      <p:sp>
        <p:nvSpPr>
          <p:cNvPr id="19461" name="Text Box 9"/>
          <p:cNvSpPr txBox="1">
            <a:spLocks noChangeArrowheads="1"/>
          </p:cNvSpPr>
          <p:nvPr/>
        </p:nvSpPr>
        <p:spPr bwMode="auto">
          <a:xfrm>
            <a:off x="263353" y="1355726"/>
            <a:ext cx="3384376" cy="396875"/>
          </a:xfrm>
          <a:prstGeom prst="rect">
            <a:avLst/>
          </a:prstGeom>
          <a:solidFill>
            <a:srgbClr val="D6EDBD"/>
          </a:solidFill>
          <a:ln>
            <a:noFill/>
          </a:ln>
          <a:extLst/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0" lang="en-US" altLang="ko-KR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architecture</a:t>
            </a:r>
            <a:r>
              <a:rPr kumimoji="0" lang="en-US" altLang="ko-KR" dirty="0">
                <a:solidFill>
                  <a:schemeClr val="tx2"/>
                </a:solidFill>
              </a:rPr>
              <a:t> declaration form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424" y="4293096"/>
            <a:ext cx="3403047" cy="1080120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F8E85455-0691-450C-A340-F747EE48F989}"/>
              </a:ext>
            </a:extLst>
          </p:cNvPr>
          <p:cNvGrpSpPr/>
          <p:nvPr/>
        </p:nvGrpSpPr>
        <p:grpSpPr>
          <a:xfrm>
            <a:off x="4799856" y="2924944"/>
            <a:ext cx="5400601" cy="3754874"/>
            <a:chOff x="4583832" y="2928126"/>
            <a:chExt cx="5400601" cy="3754874"/>
          </a:xfrm>
        </p:grpSpPr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C1FB3BD9-C991-4F85-9A81-32EC57C5D364}"/>
                </a:ext>
              </a:extLst>
            </p:cNvPr>
            <p:cNvSpPr/>
            <p:nvPr/>
          </p:nvSpPr>
          <p:spPr>
            <a:xfrm>
              <a:off x="4612953" y="5040609"/>
              <a:ext cx="5371479" cy="1616538"/>
            </a:xfrm>
            <a:prstGeom prst="rect">
              <a:avLst/>
            </a:prstGeom>
            <a:solidFill>
              <a:srgbClr val="92D05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8979798-2750-4588-855D-D5D01A982C00}"/>
                </a:ext>
              </a:extLst>
            </p:cNvPr>
            <p:cNvSpPr txBox="1"/>
            <p:nvPr/>
          </p:nvSpPr>
          <p:spPr>
            <a:xfrm>
              <a:off x="4583832" y="2928126"/>
              <a:ext cx="5400601" cy="3754874"/>
            </a:xfrm>
            <a:prstGeom prst="rect">
              <a:avLst/>
            </a:prstGeom>
            <a:noFill/>
            <a:ln>
              <a:solidFill>
                <a:srgbClr val="983D0A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700" dirty="0">
                  <a:solidFill>
                    <a:srgbClr val="7030A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library </a:t>
              </a:r>
              <a:r>
                <a:rPr lang="en-US" altLang="ko-KR" sz="1700" dirty="0" err="1">
                  <a:solidFill>
                    <a:srgbClr val="7030A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ieee</a:t>
              </a:r>
              <a:r>
                <a:rPr lang="en-US" altLang="ko-KR" sz="1700" dirty="0">
                  <a:solidFill>
                    <a:srgbClr val="7030A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;</a:t>
              </a:r>
            </a:p>
            <a:p>
              <a:r>
                <a:rPr lang="en-US" altLang="ko-KR" sz="1700" dirty="0">
                  <a:solidFill>
                    <a:srgbClr val="7030A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use ieee.std_logic_1164.all;</a:t>
              </a:r>
            </a:p>
            <a:p>
              <a:endParaRPr lang="en-US" altLang="ko-KR" sz="1700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  <a:p>
              <a:r>
                <a:rPr lang="en-US" altLang="ko-KR" sz="1700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entity</a:t>
              </a:r>
              <a:r>
                <a:rPr lang="en-US" altLang="ko-KR" sz="1700" dirty="0">
                  <a:solidFill>
                    <a:srgbClr val="0066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 </a:t>
              </a:r>
              <a:r>
                <a:rPr lang="en-US" altLang="ko-KR" sz="1700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two_gates</a:t>
              </a:r>
              <a:r>
                <a:rPr lang="en-US" altLang="ko-KR" sz="1700" dirty="0">
                  <a:latin typeface="Consolas" panose="020B0609020204030204" pitchFamily="49" charset="0"/>
                  <a:cs typeface="Consolas" panose="020B0609020204030204" pitchFamily="49" charset="0"/>
                </a:rPr>
                <a:t> </a:t>
              </a:r>
              <a:r>
                <a:rPr lang="en-US" altLang="ko-KR" sz="1700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is</a:t>
              </a:r>
            </a:p>
            <a:p>
              <a:r>
                <a:rPr lang="en-US" altLang="ko-KR" sz="1700" dirty="0">
                  <a:latin typeface="Consolas" panose="020B0609020204030204" pitchFamily="49" charset="0"/>
                  <a:cs typeface="Consolas" panose="020B0609020204030204" pitchFamily="49" charset="0"/>
                </a:rPr>
                <a:t>    </a:t>
              </a:r>
              <a:r>
                <a:rPr lang="en-US" altLang="ko-KR" sz="1700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port</a:t>
              </a:r>
              <a:r>
                <a:rPr lang="en-US" altLang="ko-KR" sz="1700" dirty="0">
                  <a:solidFill>
                    <a:srgbClr val="0066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 </a:t>
              </a:r>
              <a:r>
                <a:rPr lang="en-US" altLang="ko-KR" sz="1700" dirty="0">
                  <a:latin typeface="Consolas" panose="020B0609020204030204" pitchFamily="49" charset="0"/>
                  <a:cs typeface="Consolas" panose="020B0609020204030204" pitchFamily="49" charset="0"/>
                </a:rPr>
                <a:t>(A, B, D: </a:t>
              </a:r>
              <a:r>
                <a:rPr lang="en-US" altLang="ko-KR" sz="1700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in</a:t>
              </a:r>
              <a:r>
                <a:rPr lang="en-US" altLang="ko-KR" sz="1700" dirty="0">
                  <a:latin typeface="Consolas" panose="020B0609020204030204" pitchFamily="49" charset="0"/>
                  <a:cs typeface="Consolas" panose="020B0609020204030204" pitchFamily="49" charset="0"/>
                </a:rPr>
                <a:t>  </a:t>
              </a:r>
              <a:r>
                <a:rPr lang="en-US" altLang="ko-KR" sz="1700" dirty="0" err="1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std_logic</a:t>
              </a:r>
              <a:r>
                <a:rPr lang="en-US" altLang="ko-KR" sz="1700" dirty="0">
                  <a:latin typeface="Consolas" panose="020B0609020204030204" pitchFamily="49" charset="0"/>
                  <a:cs typeface="Consolas" panose="020B0609020204030204" pitchFamily="49" charset="0"/>
                </a:rPr>
                <a:t>;</a:t>
              </a:r>
            </a:p>
            <a:p>
              <a:r>
                <a:rPr lang="en-US" altLang="ko-KR" sz="1700" dirty="0">
                  <a:latin typeface="Consolas" panose="020B0609020204030204" pitchFamily="49" charset="0"/>
                  <a:cs typeface="Consolas" panose="020B0609020204030204" pitchFamily="49" charset="0"/>
                </a:rPr>
                <a:t>                E: </a:t>
              </a:r>
              <a:r>
                <a:rPr lang="en-US" altLang="ko-KR" sz="1700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out</a:t>
              </a:r>
              <a:r>
                <a:rPr lang="en-US" altLang="ko-KR" sz="1700" dirty="0">
                  <a:solidFill>
                    <a:srgbClr val="0066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 </a:t>
              </a:r>
              <a:r>
                <a:rPr lang="en-US" altLang="ko-KR" sz="1700" dirty="0" err="1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std_logic</a:t>
              </a:r>
              <a:r>
                <a:rPr lang="en-US" altLang="ko-KR" sz="1700" dirty="0">
                  <a:latin typeface="Consolas" panose="020B0609020204030204" pitchFamily="49" charset="0"/>
                  <a:cs typeface="Consolas" panose="020B0609020204030204" pitchFamily="49" charset="0"/>
                </a:rPr>
                <a:t>);</a:t>
              </a:r>
            </a:p>
            <a:p>
              <a:r>
                <a:rPr lang="en-US" altLang="ko-KR" sz="1700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end</a:t>
              </a:r>
              <a:r>
                <a:rPr lang="en-US" altLang="ko-KR" sz="1700" dirty="0">
                  <a:solidFill>
                    <a:srgbClr val="0066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 </a:t>
              </a:r>
              <a:r>
                <a:rPr lang="en-US" altLang="ko-KR" sz="1700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two_gates</a:t>
              </a:r>
              <a:r>
                <a:rPr lang="en-US" altLang="ko-KR" sz="1700" dirty="0">
                  <a:latin typeface="Consolas" panose="020B0609020204030204" pitchFamily="49" charset="0"/>
                  <a:cs typeface="Consolas" panose="020B0609020204030204" pitchFamily="49" charset="0"/>
                </a:rPr>
                <a:t>;</a:t>
              </a:r>
            </a:p>
            <a:p>
              <a:endParaRPr lang="en-US" altLang="ko-KR" sz="1700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  <a:p>
              <a:r>
                <a:rPr lang="en-US" altLang="ko-KR" sz="1700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architecture</a:t>
              </a:r>
              <a:r>
                <a:rPr lang="en-US" altLang="ko-KR" sz="1700" dirty="0">
                  <a:latin typeface="Consolas" panose="020B0609020204030204" pitchFamily="49" charset="0"/>
                  <a:cs typeface="Consolas" panose="020B0609020204030204" pitchFamily="49" charset="0"/>
                </a:rPr>
                <a:t> gates </a:t>
              </a:r>
              <a:r>
                <a:rPr lang="en-US" altLang="ko-KR" sz="1700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of</a:t>
              </a:r>
              <a:r>
                <a:rPr lang="en-US" altLang="ko-KR" sz="1700" dirty="0">
                  <a:latin typeface="Consolas" panose="020B0609020204030204" pitchFamily="49" charset="0"/>
                  <a:cs typeface="Consolas" panose="020B0609020204030204" pitchFamily="49" charset="0"/>
                </a:rPr>
                <a:t> </a:t>
              </a:r>
              <a:r>
                <a:rPr lang="en-US" altLang="ko-KR" sz="1700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two_gates</a:t>
              </a:r>
              <a:r>
                <a:rPr lang="en-US" altLang="ko-KR" sz="1700" dirty="0">
                  <a:latin typeface="Consolas" panose="020B0609020204030204" pitchFamily="49" charset="0"/>
                  <a:cs typeface="Consolas" panose="020B0609020204030204" pitchFamily="49" charset="0"/>
                </a:rPr>
                <a:t> </a:t>
              </a:r>
              <a:r>
                <a:rPr lang="en-US" altLang="ko-KR" sz="1700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is</a:t>
              </a:r>
            </a:p>
            <a:p>
              <a:r>
                <a:rPr lang="en-US" altLang="ko-KR" sz="1700" dirty="0">
                  <a:latin typeface="Consolas" panose="020B0609020204030204" pitchFamily="49" charset="0"/>
                  <a:cs typeface="Consolas" panose="020B0609020204030204" pitchFamily="49" charset="0"/>
                </a:rPr>
                <a:t>    </a:t>
              </a:r>
              <a:r>
                <a:rPr lang="en-US" altLang="ko-KR" sz="1700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signal</a:t>
              </a:r>
              <a:r>
                <a:rPr lang="en-US" altLang="ko-KR" sz="1700" dirty="0">
                  <a:latin typeface="Consolas" panose="020B0609020204030204" pitchFamily="49" charset="0"/>
                  <a:cs typeface="Consolas" panose="020B0609020204030204" pitchFamily="49" charset="0"/>
                </a:rPr>
                <a:t> C: </a:t>
              </a:r>
              <a:r>
                <a:rPr lang="en-US" altLang="ko-KR" sz="1700" dirty="0" err="1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std_logic</a:t>
              </a:r>
              <a:r>
                <a:rPr lang="en-US" altLang="ko-KR" sz="1700" dirty="0">
                  <a:latin typeface="Consolas" panose="020B0609020204030204" pitchFamily="49" charset="0"/>
                  <a:cs typeface="Consolas" panose="020B0609020204030204" pitchFamily="49" charset="0"/>
                </a:rPr>
                <a:t>;</a:t>
              </a:r>
            </a:p>
            <a:p>
              <a:r>
                <a:rPr lang="en-US" altLang="ko-KR" sz="1700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begin</a:t>
              </a:r>
            </a:p>
            <a:p>
              <a:r>
                <a:rPr lang="en-US" altLang="ko-KR" sz="1700" dirty="0">
                  <a:latin typeface="Consolas" panose="020B0609020204030204" pitchFamily="49" charset="0"/>
                  <a:cs typeface="Consolas" panose="020B0609020204030204" pitchFamily="49" charset="0"/>
                </a:rPr>
                <a:t>    C &lt;= A </a:t>
              </a:r>
              <a:r>
                <a:rPr lang="en-US" altLang="ko-KR" sz="1700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and</a:t>
              </a:r>
              <a:r>
                <a:rPr lang="en-US" altLang="ko-KR" sz="1700" dirty="0">
                  <a:latin typeface="Consolas" panose="020B0609020204030204" pitchFamily="49" charset="0"/>
                  <a:cs typeface="Consolas" panose="020B0609020204030204" pitchFamily="49" charset="0"/>
                </a:rPr>
                <a:t> B; </a:t>
              </a:r>
              <a:endParaRPr lang="en-US" altLang="ko-KR" sz="17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  <a:p>
              <a:r>
                <a:rPr lang="en-US" altLang="ko-KR" sz="1700" dirty="0">
                  <a:latin typeface="Consolas" panose="020B0609020204030204" pitchFamily="49" charset="0"/>
                  <a:cs typeface="Consolas" panose="020B0609020204030204" pitchFamily="49" charset="0"/>
                </a:rPr>
                <a:t>    E &lt;= C</a:t>
              </a:r>
              <a:r>
                <a:rPr lang="en-US" altLang="ko-KR" sz="1800" dirty="0">
                  <a:latin typeface="Consolas" panose="020B0609020204030204" pitchFamily="49" charset="0"/>
                  <a:cs typeface="Consolas" panose="020B0609020204030204" pitchFamily="49" charset="0"/>
                </a:rPr>
                <a:t> </a:t>
              </a:r>
              <a:r>
                <a:rPr lang="en-US" altLang="ko-KR" sz="1800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or</a:t>
              </a:r>
              <a:r>
                <a:rPr lang="en-US" altLang="ko-KR" sz="1800" dirty="0">
                  <a:latin typeface="Consolas" panose="020B0609020204030204" pitchFamily="49" charset="0"/>
                  <a:cs typeface="Consolas" panose="020B0609020204030204" pitchFamily="49" charset="0"/>
                </a:rPr>
                <a:t> D;</a:t>
              </a:r>
              <a:r>
                <a:rPr lang="en-US" altLang="ko-KR" sz="1700" dirty="0">
                  <a:latin typeface="Consolas" panose="020B0609020204030204" pitchFamily="49" charset="0"/>
                  <a:cs typeface="Consolas" panose="020B0609020204030204" pitchFamily="49" charset="0"/>
                </a:rPr>
                <a:t>       </a:t>
              </a:r>
              <a:endParaRPr lang="en-US" altLang="ko-KR" sz="17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  <a:p>
              <a:r>
                <a:rPr lang="en-US" altLang="ko-KR" sz="1700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end</a:t>
              </a:r>
              <a:r>
                <a:rPr lang="en-US" altLang="ko-KR" sz="1700" dirty="0">
                  <a:latin typeface="Consolas" panose="020B0609020204030204" pitchFamily="49" charset="0"/>
                  <a:cs typeface="Consolas" panose="020B0609020204030204" pitchFamily="49" charset="0"/>
                </a:rPr>
                <a:t> gates;</a:t>
              </a:r>
              <a:endParaRPr lang="ko-KR" altLang="en-US" sz="1700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548574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801813" y="274638"/>
            <a:ext cx="8686800" cy="778098"/>
          </a:xfrm>
        </p:spPr>
        <p:txBody>
          <a:bodyPr/>
          <a:lstStyle/>
          <a:p>
            <a:pPr eaLnBrk="1" hangingPunct="1"/>
            <a:r>
              <a:rPr kumimoji="0" lang="en-US" altLang="ko-KR" sz="31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Standard </a:t>
            </a:r>
            <a:r>
              <a:rPr kumimoji="0" lang="en-US" altLang="ko-KR" sz="31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Models</a:t>
            </a:r>
            <a:r>
              <a:rPr kumimoji="0" lang="en-US" altLang="ko-KR" sz="31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VHDL Architectures</a:t>
            </a:r>
            <a:endParaRPr kumimoji="0" lang="en-US" altLang="ko-KR" sz="3100" dirty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7368" y="1340769"/>
            <a:ext cx="11377264" cy="4374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altLang="ko-KR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architecture</a:t>
            </a: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 body can contain any or all of the following VHDL </a:t>
            </a:r>
            <a:r>
              <a:rPr lang="en-US" altLang="ko-KR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models</a:t>
            </a: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Each model can contain </a:t>
            </a:r>
            <a:r>
              <a:rPr lang="en-US" altLang="ko-KR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concurrent</a:t>
            </a:r>
            <a:r>
              <a:rPr lang="en-US" altLang="ko-K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statements and / or </a:t>
            </a:r>
            <a:r>
              <a:rPr lang="en-US" altLang="ko-KR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sequential</a:t>
            </a: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 statements.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Behavioral</a:t>
            </a: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 model</a:t>
            </a:r>
          </a:p>
          <a:p>
            <a:pPr marL="1257300" lvl="2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Highest level of </a:t>
            </a:r>
            <a:r>
              <a:rPr lang="en-US" altLang="ko-KR" sz="20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abstraction</a:t>
            </a: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257300" lvl="2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Describes a system in terms of </a:t>
            </a:r>
            <a:r>
              <a:rPr lang="en-US" altLang="ko-KR" sz="20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it does </a:t>
            </a: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(or </a:t>
            </a:r>
            <a:r>
              <a:rPr lang="en-US" altLang="ko-KR" sz="20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it behaves</a:t>
            </a: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Data-flow</a:t>
            </a: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 model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Structural</a:t>
            </a: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 model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Components</a:t>
            </a: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 from libraries are connected together.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Designs are </a:t>
            </a:r>
            <a:r>
              <a:rPr lang="en-US" altLang="ko-KR" sz="20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hierarchical</a:t>
            </a: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310338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801813" y="274638"/>
            <a:ext cx="8686800" cy="778098"/>
          </a:xfrm>
        </p:spPr>
        <p:txBody>
          <a:bodyPr/>
          <a:lstStyle/>
          <a:p>
            <a:pPr eaLnBrk="1" hangingPunct="1"/>
            <a:r>
              <a:rPr kumimoji="0" lang="en-US" altLang="ko-KR" sz="31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Concurrent</a:t>
            </a:r>
            <a:r>
              <a:rPr kumimoji="0" lang="en-US" altLang="ko-KR" sz="31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Statements</a:t>
            </a:r>
            <a:endParaRPr kumimoji="0" lang="en-US" altLang="ko-KR" sz="3100" dirty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23392" y="1556793"/>
            <a:ext cx="11017224" cy="4190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Each concurrent statement is interpreted as acting in </a:t>
            </a:r>
            <a:r>
              <a:rPr lang="en-US" altLang="ko-K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parallel</a:t>
            </a: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altLang="ko-K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concurrently</a:t>
            </a: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) to other concurrent statements.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Four types of concurrent statements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sz="2000" i="1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Concurrent</a:t>
            </a:r>
            <a:r>
              <a:rPr lang="en-US" altLang="ko-KR" sz="20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signal assignment </a:t>
            </a: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statement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sz="2000" i="1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Conditional</a:t>
            </a:r>
            <a:r>
              <a:rPr lang="en-US" altLang="ko-KR" sz="20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signal assignment </a:t>
            </a: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statement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sz="2000" i="1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Selected</a:t>
            </a:r>
            <a:r>
              <a:rPr lang="en-US" altLang="ko-KR" sz="20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signal assignment </a:t>
            </a: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statement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sz="2000" i="1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 statement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altLang="ko-KR" sz="20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 statement is a </a:t>
            </a:r>
            <a:r>
              <a:rPr lang="en-US" altLang="ko-KR" sz="20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concurrent statement </a:t>
            </a: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that contains a series of </a:t>
            </a:r>
            <a:r>
              <a:rPr lang="en-US" altLang="ko-KR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sequential statements</a:t>
            </a: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 which will be </a:t>
            </a:r>
            <a:r>
              <a:rPr lang="en-US" altLang="ko-KR" sz="20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executed in a sequential </a:t>
            </a: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manner, one after the other.</a:t>
            </a:r>
          </a:p>
        </p:txBody>
      </p:sp>
    </p:spTree>
    <p:extLst>
      <p:ext uri="{BB962C8B-B14F-4D97-AF65-F5344CB8AC3E}">
        <p14:creationId xmlns:p14="http://schemas.microsoft.com/office/powerpoint/2010/main" val="14004676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801813" y="274638"/>
            <a:ext cx="8686800" cy="778098"/>
          </a:xfrm>
        </p:spPr>
        <p:txBody>
          <a:bodyPr/>
          <a:lstStyle/>
          <a:p>
            <a:pPr eaLnBrk="1" hangingPunct="1"/>
            <a:r>
              <a:rPr kumimoji="0" lang="en-US" altLang="ko-KR" sz="31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Sequential</a:t>
            </a:r>
            <a:r>
              <a:rPr kumimoji="0" lang="en-US" altLang="ko-KR" sz="31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Statements</a:t>
            </a:r>
            <a:endParaRPr kumimoji="0" lang="en-US" altLang="ko-KR" sz="3100" dirty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67408" y="1556792"/>
            <a:ext cx="10513168" cy="2349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Statements appearing within the </a:t>
            </a:r>
            <a:r>
              <a:rPr lang="en-US" altLang="ko-KR" sz="20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 statement are sequential statements.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Three types of sequential statements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sz="20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signal assignment </a:t>
            </a: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statement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sz="20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if</a:t>
            </a:r>
            <a:r>
              <a:rPr lang="en-US" altLang="ko-KR" sz="20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statement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sz="20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case</a:t>
            </a:r>
            <a:r>
              <a:rPr lang="en-US" altLang="ko-KR" sz="20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statement</a:t>
            </a:r>
          </a:p>
        </p:txBody>
      </p:sp>
    </p:spTree>
    <p:extLst>
      <p:ext uri="{BB962C8B-B14F-4D97-AF65-F5344CB8AC3E}">
        <p14:creationId xmlns:p14="http://schemas.microsoft.com/office/powerpoint/2010/main" val="34445341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824608" y="188640"/>
            <a:ext cx="8686800" cy="864096"/>
          </a:xfrm>
        </p:spPr>
        <p:txBody>
          <a:bodyPr/>
          <a:lstStyle/>
          <a:p>
            <a:pPr eaLnBrk="1" hangingPunct="1"/>
            <a:r>
              <a:rPr kumimoji="0" lang="en-US" altLang="ko-KR" sz="3200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Concurrent Signal Assignment Statement</a:t>
            </a:r>
            <a:br>
              <a:rPr kumimoji="0" lang="en-US" altLang="ko-KR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ko-KR" sz="2000" dirty="0">
                <a:solidFill>
                  <a:srgbClr val="FF0000"/>
                </a:solidFill>
                <a:cs typeface="Times New Roman" panose="02020603050405020304" pitchFamily="18" charset="0"/>
              </a:rPr>
              <a:t>(</a:t>
            </a:r>
            <a:r>
              <a:rPr kumimoji="0" lang="en-US" altLang="ko-KR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Concurrent</a:t>
            </a:r>
            <a:r>
              <a:rPr kumimoji="0" lang="en-US" altLang="ko-KR" sz="20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Statements)</a:t>
            </a:r>
            <a:endParaRPr kumimoji="0" lang="en-US" altLang="ko-KR" sz="2800" dirty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91545" y="1234926"/>
            <a:ext cx="77768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The order of the following concurrent statement is unimportant.</a:t>
            </a: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6320" y="5229200"/>
            <a:ext cx="3323856" cy="140216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07368" y="1700809"/>
            <a:ext cx="5400600" cy="34163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800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library </a:t>
            </a:r>
            <a:r>
              <a:rPr lang="en-US" altLang="ko-KR" sz="1800" dirty="0" err="1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ieee</a:t>
            </a:r>
            <a:r>
              <a:rPr lang="en-US" altLang="ko-KR" sz="1800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altLang="ko-KR" sz="1800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use ieee.std_logic_1164.all;</a:t>
            </a:r>
            <a:endParaRPr lang="en-US" altLang="ko-KR" sz="18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entity </a:t>
            </a:r>
            <a:r>
              <a:rPr lang="en-US" altLang="ko-K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two_gates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is</a:t>
            </a:r>
          </a:p>
          <a:p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 port (A,B,D: in </a:t>
            </a:r>
            <a:r>
              <a:rPr lang="en-US" altLang="ko-K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std_logic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; </a:t>
            </a:r>
          </a:p>
          <a:p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           E: out </a:t>
            </a:r>
            <a:r>
              <a:rPr lang="en-US" altLang="ko-K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std_logic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</a:p>
          <a:p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end </a:t>
            </a:r>
            <a:r>
              <a:rPr lang="en-US" altLang="ko-K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two_gates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architecture gates of </a:t>
            </a:r>
            <a:r>
              <a:rPr lang="en-US" altLang="ko-K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two_gates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is</a:t>
            </a:r>
          </a:p>
          <a:p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 signal C: </a:t>
            </a:r>
            <a:r>
              <a:rPr lang="en-US" altLang="ko-K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std_logic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 begin</a:t>
            </a:r>
          </a:p>
          <a:p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 &lt;= A and B; </a:t>
            </a:r>
            <a:r>
              <a:rPr lang="en-US" altLang="ko-K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-- concurrent statements</a:t>
            </a:r>
            <a:endParaRPr lang="en-US" altLang="ko-KR" sz="1800" dirty="0">
              <a:solidFill>
                <a:srgbClr val="00B05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altLang="ko-KR" sz="18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 &lt;= C or D;  </a:t>
            </a:r>
            <a:r>
              <a:rPr lang="en-US" altLang="ko-KR" sz="18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-- </a:t>
            </a:r>
            <a:r>
              <a:rPr lang="en-US" altLang="ko-K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concurrent statements</a:t>
            </a:r>
            <a:endParaRPr lang="en-US" altLang="ko-KR" sz="1800" dirty="0">
              <a:solidFill>
                <a:srgbClr val="00B05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end gates;</a:t>
            </a:r>
            <a:endParaRPr lang="ko-KR" altLang="en-US" sz="18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28048" y="1700808"/>
            <a:ext cx="5256585" cy="34163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800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library </a:t>
            </a:r>
            <a:r>
              <a:rPr lang="en-US" altLang="ko-KR" sz="1800" dirty="0" err="1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ieee</a:t>
            </a:r>
            <a:r>
              <a:rPr lang="en-US" altLang="ko-KR" sz="1800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altLang="ko-KR" sz="1800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use ieee.std_logic_1164.all;</a:t>
            </a:r>
            <a:endParaRPr lang="en-US" altLang="ko-KR" sz="18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entity </a:t>
            </a:r>
            <a:r>
              <a:rPr lang="en-US" altLang="ko-K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two_gates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is</a:t>
            </a:r>
          </a:p>
          <a:p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 port (A,B,D: in </a:t>
            </a:r>
            <a:r>
              <a:rPr lang="en-US" altLang="ko-K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std_logic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; </a:t>
            </a:r>
          </a:p>
          <a:p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           E: out </a:t>
            </a:r>
            <a:r>
              <a:rPr lang="en-US" altLang="ko-K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std_logic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</a:p>
          <a:p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end </a:t>
            </a:r>
            <a:r>
              <a:rPr lang="en-US" altLang="ko-K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two_gates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architecture gates of </a:t>
            </a:r>
            <a:r>
              <a:rPr lang="en-US" altLang="ko-K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two_gates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is</a:t>
            </a:r>
          </a:p>
          <a:p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 signal C: </a:t>
            </a:r>
            <a:r>
              <a:rPr lang="en-US" altLang="ko-K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std_logic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 begin</a:t>
            </a:r>
          </a:p>
          <a:p>
            <a:r>
              <a:rPr lang="en-US" altLang="ko-KR" sz="18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E &lt;= C or D;  </a:t>
            </a:r>
            <a:r>
              <a:rPr lang="en-US" altLang="ko-K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-- concurrent statements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</a:p>
          <a:p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 &lt;= A and B;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-- concurrent statements</a:t>
            </a:r>
            <a:endParaRPr lang="en-US" altLang="ko-KR" sz="1800" dirty="0">
              <a:solidFill>
                <a:srgbClr val="00B05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end gates;</a:t>
            </a:r>
            <a:endParaRPr lang="ko-KR" altLang="en-US" sz="18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7694" y="2641310"/>
            <a:ext cx="4363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/>
              <a:t>≡</a:t>
            </a:r>
            <a:endParaRPr lang="ko-KR" altLang="en-US" b="1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C60F8567-32DF-41A4-A56C-3B3E0951AE01}"/>
              </a:ext>
            </a:extLst>
          </p:cNvPr>
          <p:cNvSpPr/>
          <p:nvPr/>
        </p:nvSpPr>
        <p:spPr>
          <a:xfrm>
            <a:off x="947428" y="4240600"/>
            <a:ext cx="1764196" cy="504000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E3F2873F-DB72-454A-A636-3249DAF045FD}"/>
              </a:ext>
            </a:extLst>
          </p:cNvPr>
          <p:cNvSpPr/>
          <p:nvPr/>
        </p:nvSpPr>
        <p:spPr>
          <a:xfrm>
            <a:off x="7032104" y="4240600"/>
            <a:ext cx="1764196" cy="504000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48328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824608" y="188640"/>
            <a:ext cx="8686800" cy="864096"/>
          </a:xfrm>
        </p:spPr>
        <p:txBody>
          <a:bodyPr/>
          <a:lstStyle/>
          <a:p>
            <a:pPr eaLnBrk="1" hangingPunct="1"/>
            <a:r>
              <a:rPr kumimoji="0" lang="en-US" altLang="ko-KR" sz="3200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Concurrent Signal Assignment </a:t>
            </a:r>
            <a:r>
              <a:rPr kumimoji="0" lang="en-US" altLang="ko-KR" sz="32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Statements</a:t>
            </a:r>
            <a:br>
              <a:rPr kumimoji="0" lang="en-US" altLang="ko-KR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ko-KR" sz="2000" dirty="0">
                <a:solidFill>
                  <a:srgbClr val="FF0000"/>
                </a:solidFill>
                <a:cs typeface="Times New Roman" panose="02020603050405020304" pitchFamily="18" charset="0"/>
              </a:rPr>
              <a:t>(</a:t>
            </a:r>
            <a:r>
              <a:rPr kumimoji="0" lang="en-US" altLang="ko-KR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Concurrent</a:t>
            </a:r>
            <a:r>
              <a:rPr kumimoji="0" lang="en-US" altLang="ko-KR" sz="20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Statements)</a:t>
            </a:r>
            <a:endParaRPr kumimoji="0" lang="en-US" altLang="ko-KR" sz="2800" dirty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7368" y="1268761"/>
            <a:ext cx="11377264" cy="707886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marL="1152000" indent="-1260000"/>
            <a:r>
              <a:rPr lang="en-US" altLang="ko-KR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</a:t>
            </a: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: Write the VHDL code that implements a </a:t>
            </a:r>
            <a:r>
              <a:rPr lang="en-US" altLang="ko-KR" sz="20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three-input NAND</a:t>
            </a: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 gate. The three input signals are named A, B and C and the output signal name is F.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91544" y="2208832"/>
            <a:ext cx="5040560" cy="369331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8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-- library declaration</a:t>
            </a:r>
          </a:p>
          <a:p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library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IEEE;</a:t>
            </a:r>
          </a:p>
          <a:p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use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IEEE.std_logic_1164.all;</a:t>
            </a:r>
          </a:p>
          <a:p>
            <a:r>
              <a:rPr lang="en-US" altLang="ko-KR" sz="18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--entity</a:t>
            </a:r>
          </a:p>
          <a:p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entity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8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nand3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is</a:t>
            </a:r>
          </a:p>
          <a:p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port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(A, B, C	: </a:t>
            </a: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altLang="ko-K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std_logic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      F	: </a:t>
            </a: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out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std_logic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</a:p>
          <a:p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end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8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nand3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altLang="ko-KR" sz="18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--architecture</a:t>
            </a:r>
          </a:p>
          <a:p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architecture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800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my_nand3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of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8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nand3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is</a:t>
            </a:r>
          </a:p>
          <a:p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begin</a:t>
            </a:r>
          </a:p>
          <a:p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  F &lt;= not (A and B and C);</a:t>
            </a:r>
          </a:p>
          <a:p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end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800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my_nand3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endParaRPr lang="ko-KR" altLang="en-US" sz="18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1C8FC420-EE4E-4BB3-A441-354BC65B3A39}"/>
              </a:ext>
            </a:extLst>
          </p:cNvPr>
          <p:cNvGrpSpPr/>
          <p:nvPr/>
        </p:nvGrpSpPr>
        <p:grpSpPr>
          <a:xfrm>
            <a:off x="7752184" y="2564904"/>
            <a:ext cx="3148051" cy="1397000"/>
            <a:chOff x="7752184" y="2564904"/>
            <a:chExt cx="3148051" cy="1397000"/>
          </a:xfrm>
        </p:grpSpPr>
        <p:pic>
          <p:nvPicPr>
            <p:cNvPr id="7" name="그림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752184" y="2564904"/>
              <a:ext cx="3148051" cy="1397000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80276661-D7E6-44BB-A799-D0114A6059AB}"/>
                </a:ext>
              </a:extLst>
            </p:cNvPr>
            <p:cNvSpPr txBox="1"/>
            <p:nvPr/>
          </p:nvSpPr>
          <p:spPr>
            <a:xfrm>
              <a:off x="8809080" y="3032571"/>
              <a:ext cx="1034257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2400" dirty="0">
                  <a:latin typeface="Consolas" panose="020B0609020204030204" pitchFamily="49" charset="0"/>
                </a:rPr>
                <a:t>nand3</a:t>
              </a:r>
              <a:endParaRPr lang="ko-KR" altLang="en-US" sz="2400" dirty="0">
                <a:latin typeface="Consolas" panose="020B0609020204030204" pitchFamily="49" charset="0"/>
              </a:endParaRPr>
            </a:p>
          </p:txBody>
        </p:sp>
      </p:grpSp>
      <p:sp>
        <p:nvSpPr>
          <p:cNvPr id="8" name="직사각형 7">
            <a:extLst>
              <a:ext uri="{FF2B5EF4-FFF2-40B4-BE49-F238E27FC236}">
                <a16:creationId xmlns:a16="http://schemas.microsoft.com/office/drawing/2014/main" id="{7A307D2E-C472-4BE5-8875-E2D42CEAC210}"/>
              </a:ext>
            </a:extLst>
          </p:cNvPr>
          <p:cNvSpPr/>
          <p:nvPr/>
        </p:nvSpPr>
        <p:spPr>
          <a:xfrm>
            <a:off x="2279576" y="5284038"/>
            <a:ext cx="3384376" cy="286540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84C34EC-4875-4C79-A9A7-7E04FAEECDE3}"/>
                  </a:ext>
                </a:extLst>
              </p:cNvPr>
              <p:cNvSpPr txBox="1"/>
              <p:nvPr/>
            </p:nvSpPr>
            <p:spPr>
              <a:xfrm>
                <a:off x="10194785" y="3592572"/>
                <a:ext cx="1410899" cy="369332"/>
              </a:xfrm>
              <a:prstGeom prst="rect">
                <a:avLst/>
              </a:prstGeom>
              <a:solidFill>
                <a:srgbClr val="D6EDBD"/>
              </a:solidFill>
              <a:ln>
                <a:solidFill>
                  <a:srgbClr val="92D05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𝐴𝐵𝐶</m:t>
                      </m:r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)′</m:t>
                      </m:r>
                    </m:oMath>
                  </m:oMathPara>
                </a14:m>
                <a:endParaRPr lang="ko-KR" altLang="en-US" sz="18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84C34EC-4875-4C79-A9A7-7E04FAEECD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94785" y="3592572"/>
                <a:ext cx="1410899" cy="369332"/>
              </a:xfrm>
              <a:prstGeom prst="rect">
                <a:avLst/>
              </a:prstGeom>
              <a:blipFill>
                <a:blip r:embed="rId3"/>
                <a:stretch>
                  <a:fillRect b="-14286"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416836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824608" y="188640"/>
            <a:ext cx="8686800" cy="864096"/>
          </a:xfrm>
        </p:spPr>
        <p:txBody>
          <a:bodyPr/>
          <a:lstStyle/>
          <a:p>
            <a:pPr eaLnBrk="1" hangingPunct="1"/>
            <a:r>
              <a:rPr kumimoji="0" lang="en-US" altLang="ko-KR" sz="3200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Concurrent Signal Assignment </a:t>
            </a:r>
            <a:r>
              <a:rPr kumimoji="0" lang="en-US" altLang="ko-KR" sz="32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Statements</a:t>
            </a:r>
            <a:br>
              <a:rPr kumimoji="0" lang="en-US" altLang="ko-KR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ko-KR" sz="2000" dirty="0">
                <a:solidFill>
                  <a:srgbClr val="FF0000"/>
                </a:solidFill>
                <a:cs typeface="Times New Roman" panose="02020603050405020304" pitchFamily="18" charset="0"/>
              </a:rPr>
              <a:t>(</a:t>
            </a:r>
            <a:r>
              <a:rPr kumimoji="0" lang="en-US" altLang="ko-KR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Concurrent</a:t>
            </a:r>
            <a:r>
              <a:rPr kumimoji="0" lang="en-US" altLang="ko-KR" sz="20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Statements)</a:t>
            </a:r>
            <a:endParaRPr kumimoji="0" lang="en-US" altLang="ko-KR" sz="2800" dirty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35360" y="1268760"/>
                <a:ext cx="11521280" cy="707886"/>
              </a:xfrm>
              <a:prstGeom prst="rect">
                <a:avLst/>
              </a:prstGeom>
              <a:noFill/>
              <a:ln>
                <a:solidFill>
                  <a:srgbClr val="92D05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1152000" indent="-1260000"/>
                <a:r>
                  <a:rPr lang="en-US" altLang="ko-KR" sz="2000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Example</a:t>
                </a:r>
                <a:r>
                  <a:rPr lang="en-US" altLang="ko-KR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: Write the VHDL code to implement the function expressed by the following logic equation:  </a:t>
                </a:r>
                <a14:m>
                  <m:oMath xmlns:m="http://schemas.openxmlformats.org/officeDocument/2006/math">
                    <m:r>
                      <a:rPr lang="en-US" altLang="ko-KR" sz="2000" i="1">
                        <a:solidFill>
                          <a:srgbClr val="3333FF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en-US" altLang="ko-KR" sz="2000" i="1">
                        <a:solidFill>
                          <a:srgbClr val="3333FF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3=</m:t>
                    </m:r>
                    <m:sSup>
                      <m:sSupPr>
                        <m:ctrlPr>
                          <a:rPr lang="en-US" altLang="ko-KR" sz="2000" i="1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altLang="ko-KR" sz="2000" i="1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𝐿</m:t>
                        </m:r>
                      </m:e>
                      <m:sup>
                        <m:r>
                          <a:rPr lang="en-US" altLang="ko-KR" sz="2000" i="1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r>
                      <a:rPr lang="en-US" altLang="ko-KR" sz="2000" i="1">
                        <a:solidFill>
                          <a:srgbClr val="3333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altLang="ko-KR" sz="2000" i="1">
                        <a:solidFill>
                          <a:srgbClr val="3333FF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  <m:r>
                      <a:rPr lang="en-US" altLang="ko-KR" sz="2000" i="1">
                        <a:solidFill>
                          <a:srgbClr val="3333FF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′∙</m:t>
                    </m:r>
                    <m:r>
                      <a:rPr lang="en-US" altLang="ko-KR" sz="2000" i="1">
                        <a:solidFill>
                          <a:srgbClr val="3333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en-US" altLang="ko-KR" sz="2000" i="1">
                        <a:solidFill>
                          <a:srgbClr val="3333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altLang="ko-KR" sz="2000" i="1">
                        <a:solidFill>
                          <a:srgbClr val="3333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𝐿</m:t>
                    </m:r>
                    <m:r>
                      <a:rPr lang="en-US" altLang="ko-KR" sz="2000" i="1">
                        <a:solidFill>
                          <a:srgbClr val="3333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altLang="ko-KR" sz="2000" i="1">
                        <a:solidFill>
                          <a:srgbClr val="3333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</m:oMath>
                </a14:m>
                <a:endParaRPr lang="en-US" altLang="ko-KR" sz="2000" dirty="0">
                  <a:solidFill>
                    <a:srgbClr val="3333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1268760"/>
                <a:ext cx="11521280" cy="707886"/>
              </a:xfrm>
              <a:prstGeom prst="rect">
                <a:avLst/>
              </a:prstGeom>
              <a:blipFill>
                <a:blip r:embed="rId2"/>
                <a:stretch>
                  <a:fillRect l="-476" t="-2542" r="-317"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839416" y="2227882"/>
            <a:ext cx="6696744" cy="369331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8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-- library declaration</a:t>
            </a:r>
          </a:p>
          <a:p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library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IEEE;</a:t>
            </a:r>
          </a:p>
          <a:p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use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IEEE.std_logic_1164.all;</a:t>
            </a:r>
          </a:p>
          <a:p>
            <a:r>
              <a:rPr lang="en-US" altLang="ko-KR" sz="18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--entity</a:t>
            </a:r>
          </a:p>
          <a:p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entity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8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ckt_f3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is</a:t>
            </a:r>
          </a:p>
          <a:p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port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(L, M, N	: </a:t>
            </a: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altLang="ko-K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std_logic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      F3	: </a:t>
            </a: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out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std_logic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</a:p>
          <a:p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end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8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ckt_f3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altLang="ko-KR" sz="18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--architecture</a:t>
            </a:r>
          </a:p>
          <a:p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architecture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800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my_ckt_f3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of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8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ckt_f3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is</a:t>
            </a:r>
          </a:p>
          <a:p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begin</a:t>
            </a:r>
          </a:p>
          <a:p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 F3 &lt;= ((not L) and (not M) and N) or (L and M);</a:t>
            </a:r>
          </a:p>
          <a:p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end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800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my_ckt_f3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endParaRPr lang="ko-KR" altLang="en-US" sz="18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9608E2E6-1BAD-47B1-90FF-316A5CB6FDE0}"/>
              </a:ext>
            </a:extLst>
          </p:cNvPr>
          <p:cNvGrpSpPr/>
          <p:nvPr/>
        </p:nvGrpSpPr>
        <p:grpSpPr>
          <a:xfrm>
            <a:off x="8328248" y="2634577"/>
            <a:ext cx="3300376" cy="1435100"/>
            <a:chOff x="8328248" y="2634577"/>
            <a:chExt cx="3300376" cy="1435100"/>
          </a:xfrm>
        </p:grpSpPr>
        <p:pic>
          <p:nvPicPr>
            <p:cNvPr id="3" name="그림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28248" y="2634577"/>
              <a:ext cx="3300376" cy="1435100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7E6EEAE-7F75-4A8E-9325-325B8DC7E4F8}"/>
                </a:ext>
              </a:extLst>
            </p:cNvPr>
            <p:cNvSpPr txBox="1"/>
            <p:nvPr/>
          </p:nvSpPr>
          <p:spPr>
            <a:xfrm>
              <a:off x="9330544" y="3083976"/>
              <a:ext cx="1204176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2400" dirty="0">
                  <a:latin typeface="Consolas" panose="020B0609020204030204" pitchFamily="49" charset="0"/>
                  <a:cs typeface="Consolas" panose="020B0609020204030204" pitchFamily="49" charset="0"/>
                </a:rPr>
                <a:t>ckt_f3</a:t>
              </a:r>
              <a:endParaRPr lang="ko-KR" altLang="en-US" sz="2400" dirty="0"/>
            </a:p>
          </p:txBody>
        </p:sp>
      </p:grpSp>
      <p:sp>
        <p:nvSpPr>
          <p:cNvPr id="9" name="직사각형 8">
            <a:extLst>
              <a:ext uri="{FF2B5EF4-FFF2-40B4-BE49-F238E27FC236}">
                <a16:creationId xmlns:a16="http://schemas.microsoft.com/office/drawing/2014/main" id="{62EF43C6-F2AD-4CFE-BBE0-AC92752319B6}"/>
              </a:ext>
            </a:extLst>
          </p:cNvPr>
          <p:cNvSpPr/>
          <p:nvPr/>
        </p:nvSpPr>
        <p:spPr>
          <a:xfrm>
            <a:off x="1127448" y="5302700"/>
            <a:ext cx="6048672" cy="286540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12006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824608" y="188640"/>
            <a:ext cx="8686800" cy="864096"/>
          </a:xfrm>
        </p:spPr>
        <p:txBody>
          <a:bodyPr/>
          <a:lstStyle/>
          <a:p>
            <a:pPr eaLnBrk="1" hangingPunct="1"/>
            <a:r>
              <a:rPr kumimoji="0" lang="en-US" altLang="ko-KR" sz="3200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Concurrent Signal Assignment </a:t>
            </a:r>
            <a:r>
              <a:rPr kumimoji="0" lang="en-US" altLang="ko-KR" sz="32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Statements</a:t>
            </a:r>
            <a:br>
              <a:rPr kumimoji="0" lang="en-US" altLang="ko-KR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ko-KR" sz="2000" dirty="0">
                <a:solidFill>
                  <a:srgbClr val="FF0000"/>
                </a:solidFill>
                <a:cs typeface="Times New Roman" panose="02020603050405020304" pitchFamily="18" charset="0"/>
              </a:rPr>
              <a:t>(</a:t>
            </a:r>
            <a:r>
              <a:rPr kumimoji="0" lang="en-US" altLang="ko-KR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Concurrent</a:t>
            </a:r>
            <a:r>
              <a:rPr kumimoji="0" lang="en-US" altLang="ko-KR" sz="20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Statements)</a:t>
            </a:r>
            <a:endParaRPr kumimoji="0" lang="en-US" altLang="ko-KR" sz="2800" dirty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79376" y="1268760"/>
                <a:ext cx="11377264" cy="707886"/>
              </a:xfrm>
              <a:prstGeom prst="rect">
                <a:avLst/>
              </a:prstGeom>
              <a:noFill/>
              <a:ln>
                <a:solidFill>
                  <a:srgbClr val="92D05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1152000" indent="-1260000"/>
                <a:r>
                  <a:rPr lang="en-US" altLang="ko-KR" sz="2000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Example</a:t>
                </a:r>
                <a:r>
                  <a:rPr lang="en-US" altLang="ko-KR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: Write the VHDL code to implement the function expressed by the following logic equation:  </a:t>
                </a:r>
                <a14:m>
                  <m:oMath xmlns:m="http://schemas.openxmlformats.org/officeDocument/2006/math">
                    <m:r>
                      <a:rPr lang="en-US" altLang="ko-KR" sz="2000" i="1">
                        <a:solidFill>
                          <a:srgbClr val="3333FF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en-US" altLang="ko-KR" sz="2000" i="1">
                        <a:solidFill>
                          <a:srgbClr val="3333FF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3=</m:t>
                    </m:r>
                    <m:sSup>
                      <m:sSupPr>
                        <m:ctrlPr>
                          <a:rPr lang="en-US" altLang="ko-KR" sz="2000" i="1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altLang="ko-KR" sz="2000" i="1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𝐿</m:t>
                        </m:r>
                      </m:e>
                      <m:sup>
                        <m:r>
                          <a:rPr lang="en-US" altLang="ko-KR" sz="2000" i="1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r>
                      <a:rPr lang="en-US" altLang="ko-KR" sz="2000" i="1">
                        <a:solidFill>
                          <a:srgbClr val="3333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altLang="ko-KR" sz="2000" i="1">
                        <a:solidFill>
                          <a:srgbClr val="3333FF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  <m:r>
                      <a:rPr lang="en-US" altLang="ko-KR" sz="2000" i="1">
                        <a:solidFill>
                          <a:srgbClr val="3333FF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′∙</m:t>
                    </m:r>
                    <m:r>
                      <a:rPr lang="en-US" altLang="ko-KR" sz="2000" i="1">
                        <a:solidFill>
                          <a:srgbClr val="3333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en-US" altLang="ko-KR" sz="2000" i="1">
                        <a:solidFill>
                          <a:srgbClr val="3333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altLang="ko-KR" sz="2000" i="1">
                        <a:solidFill>
                          <a:srgbClr val="3333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𝐿</m:t>
                    </m:r>
                    <m:r>
                      <a:rPr lang="en-US" altLang="ko-KR" sz="2000" i="1">
                        <a:solidFill>
                          <a:srgbClr val="3333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altLang="ko-KR" sz="2000" i="1">
                        <a:solidFill>
                          <a:srgbClr val="3333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</m:oMath>
                </a14:m>
                <a:endParaRPr lang="en-US" altLang="ko-KR" sz="2000" dirty="0">
                  <a:solidFill>
                    <a:srgbClr val="3333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1268760"/>
                <a:ext cx="11377264" cy="707886"/>
              </a:xfrm>
              <a:prstGeom prst="rect">
                <a:avLst/>
              </a:prstGeom>
              <a:blipFill>
                <a:blip r:embed="rId2"/>
                <a:stretch>
                  <a:fillRect l="-535" t="-2542" r="-1552"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479376" y="2060848"/>
            <a:ext cx="6624735" cy="424731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library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IEEE;</a:t>
            </a:r>
          </a:p>
          <a:p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use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IEEE.std_logic_1164.all;</a:t>
            </a:r>
          </a:p>
          <a:p>
            <a:r>
              <a:rPr lang="en-US" altLang="ko-KR" sz="18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--entity</a:t>
            </a:r>
          </a:p>
          <a:p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entity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8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ckt_f3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is</a:t>
            </a:r>
          </a:p>
          <a:p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port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(L, M, N	: </a:t>
            </a: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altLang="ko-K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std_logic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      F3	: </a:t>
            </a: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out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std_logic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</a:p>
          <a:p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end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8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ckt_f3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altLang="ko-KR" sz="18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--architecture</a:t>
            </a:r>
          </a:p>
          <a:p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architecture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800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my_ckt_f3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of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8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ckt_f3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is</a:t>
            </a:r>
          </a:p>
          <a:p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signal 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A1, A2: </a:t>
            </a:r>
            <a:r>
              <a:rPr lang="en-US" altLang="ko-K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std_logic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8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-- intermediate signals</a:t>
            </a:r>
          </a:p>
          <a:p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begin</a:t>
            </a:r>
          </a:p>
          <a:p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 A1 &lt;= ((not L) and (not M) and N);</a:t>
            </a:r>
          </a:p>
          <a:p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 A2 &lt;= L and M;</a:t>
            </a:r>
          </a:p>
          <a:p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 F3 &lt;= A1 or A2;</a:t>
            </a:r>
          </a:p>
          <a:p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end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800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my_ckt_f3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endParaRPr lang="ko-KR" altLang="en-US" sz="18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7D6C3CF0-463A-445E-B791-DCF5A4D6E509}"/>
              </a:ext>
            </a:extLst>
          </p:cNvPr>
          <p:cNvGrpSpPr/>
          <p:nvPr/>
        </p:nvGrpSpPr>
        <p:grpSpPr>
          <a:xfrm>
            <a:off x="7752184" y="2762063"/>
            <a:ext cx="3300376" cy="1435100"/>
            <a:chOff x="7752184" y="2762063"/>
            <a:chExt cx="3300376" cy="1435100"/>
          </a:xfrm>
        </p:grpSpPr>
        <p:pic>
          <p:nvPicPr>
            <p:cNvPr id="3" name="그림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752184" y="2762063"/>
              <a:ext cx="3300376" cy="1435100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E5307A8-00E7-49AB-A35B-E55B7EAEB5E0}"/>
                </a:ext>
              </a:extLst>
            </p:cNvPr>
            <p:cNvSpPr txBox="1"/>
            <p:nvPr/>
          </p:nvSpPr>
          <p:spPr>
            <a:xfrm>
              <a:off x="8760296" y="3255367"/>
              <a:ext cx="1204176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2400" dirty="0">
                  <a:latin typeface="Consolas" panose="020B0609020204030204" pitchFamily="49" charset="0"/>
                  <a:cs typeface="Consolas" panose="020B0609020204030204" pitchFamily="49" charset="0"/>
                </a:rPr>
                <a:t>ckt_f3</a:t>
              </a:r>
              <a:endParaRPr lang="ko-KR" altLang="en-US" sz="2400" dirty="0"/>
            </a:p>
          </p:txBody>
        </p:sp>
      </p:grpSp>
      <p:sp>
        <p:nvSpPr>
          <p:cNvPr id="8" name="직사각형 7">
            <a:extLst>
              <a:ext uri="{FF2B5EF4-FFF2-40B4-BE49-F238E27FC236}">
                <a16:creationId xmlns:a16="http://schemas.microsoft.com/office/drawing/2014/main" id="{57896383-F51C-42D2-8E4B-E069E0B21564}"/>
              </a:ext>
            </a:extLst>
          </p:cNvPr>
          <p:cNvSpPr/>
          <p:nvPr/>
        </p:nvSpPr>
        <p:spPr>
          <a:xfrm>
            <a:off x="767408" y="4590856"/>
            <a:ext cx="6264696" cy="278304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584677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33"/>
          <p:cNvSpPr txBox="1">
            <a:spLocks noChangeArrowheads="1"/>
          </p:cNvSpPr>
          <p:nvPr/>
        </p:nvSpPr>
        <p:spPr bwMode="auto">
          <a:xfrm>
            <a:off x="1995488" y="1916832"/>
            <a:ext cx="7416824" cy="1200329"/>
          </a:xfrm>
          <a:prstGeom prst="rect">
            <a:avLst/>
          </a:prstGeom>
          <a:noFill/>
          <a:ln>
            <a:solidFill>
              <a:srgbClr val="92D050"/>
            </a:solidFill>
          </a:ln>
          <a:extLst/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30000"/>
              </a:spcBef>
              <a:buFontTx/>
              <a:buNone/>
            </a:pPr>
            <a:r>
              <a:rPr lang="en-US" altLang="ko-KR" dirty="0" err="1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signal_name</a:t>
            </a:r>
            <a:r>
              <a:rPr lang="en-US" altLang="ko-KR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&lt;= </a:t>
            </a:r>
            <a:r>
              <a:rPr lang="en-US" altLang="ko-KR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expression1 </a:t>
            </a:r>
            <a:r>
              <a:rPr lang="en-US" altLang="ko-K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when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condition1</a:t>
            </a:r>
            <a:r>
              <a:rPr lang="en-US" altLang="ko-K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else       </a:t>
            </a:r>
          </a:p>
          <a:p>
            <a:pPr eaLnBrk="1" hangingPunct="1">
              <a:spcBef>
                <a:spcPct val="30000"/>
              </a:spcBef>
              <a:buFontTx/>
              <a:buNone/>
            </a:pPr>
            <a:r>
              <a:rPr lang="en-US" altLang="ko-K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       </a:t>
            </a:r>
            <a:r>
              <a:rPr lang="en-US" altLang="ko-KR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expression2 </a:t>
            </a:r>
            <a:r>
              <a:rPr lang="en-US" altLang="ko-K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when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condition2</a:t>
            </a:r>
            <a:r>
              <a:rPr lang="en-US" altLang="ko-K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else </a:t>
            </a:r>
          </a:p>
          <a:p>
            <a:pPr eaLnBrk="1" hangingPunct="1">
              <a:spcBef>
                <a:spcPct val="30000"/>
              </a:spcBef>
              <a:buFontTx/>
              <a:buNone/>
            </a:pPr>
            <a:r>
              <a:rPr lang="en-US" altLang="ko-K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		  </a:t>
            </a:r>
            <a:r>
              <a:rPr lang="en-US" altLang="ko-KR" dirty="0" err="1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expressionN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</p:txBody>
      </p:sp>
      <p:sp>
        <p:nvSpPr>
          <p:cNvPr id="9" name="Text Box 34"/>
          <p:cNvSpPr txBox="1">
            <a:spLocks noChangeArrowheads="1"/>
          </p:cNvSpPr>
          <p:nvPr/>
        </p:nvSpPr>
        <p:spPr bwMode="auto">
          <a:xfrm>
            <a:off x="1995488" y="1412777"/>
            <a:ext cx="7416824" cy="396875"/>
          </a:xfrm>
          <a:prstGeom prst="rect">
            <a:avLst/>
          </a:prstGeom>
          <a:solidFill>
            <a:srgbClr val="D6EDBD"/>
          </a:solidFill>
          <a:ln>
            <a:noFill/>
          </a:ln>
          <a:extLst/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dirty="0"/>
              <a:t>General form of a </a:t>
            </a:r>
            <a:r>
              <a:rPr lang="en-US" altLang="ko-KR" b="1" i="1" dirty="0">
                <a:solidFill>
                  <a:srgbClr val="3333FF"/>
                </a:solidFill>
                <a:latin typeface="Times New Roman" panose="02020603050405020304" pitchFamily="18" charset="0"/>
              </a:rPr>
              <a:t>Conditional Signal Assignment</a:t>
            </a:r>
            <a:r>
              <a:rPr lang="en-US" altLang="ko-KR" dirty="0"/>
              <a:t> statement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824608" y="188640"/>
            <a:ext cx="8686800" cy="864096"/>
          </a:xfrm>
        </p:spPr>
        <p:txBody>
          <a:bodyPr/>
          <a:lstStyle/>
          <a:p>
            <a:pPr eaLnBrk="1" hangingPunct="1"/>
            <a:r>
              <a:rPr kumimoji="0" lang="en-US" altLang="ko-KR" sz="2800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Conditional Signal Assignment </a:t>
            </a:r>
            <a:r>
              <a:rPr kumimoji="0" lang="en-US" altLang="ko-KR" sz="28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Statements </a:t>
            </a:r>
            <a:r>
              <a:rPr kumimoji="0" lang="en-US" altLang="ko-KR" sz="2800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kumimoji="0" lang="en-US" altLang="ko-KR" sz="28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when-else</a:t>
            </a:r>
            <a:br>
              <a:rPr kumimoji="0" lang="en-US" altLang="ko-KR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ko-KR" sz="1800" dirty="0">
                <a:solidFill>
                  <a:srgbClr val="FF0000"/>
                </a:solidFill>
                <a:cs typeface="Times New Roman" panose="02020603050405020304" pitchFamily="18" charset="0"/>
              </a:rPr>
              <a:t>(</a:t>
            </a:r>
            <a:r>
              <a:rPr kumimoji="0" lang="en-US" altLang="ko-KR" sz="1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Concurrent</a:t>
            </a:r>
            <a:r>
              <a:rPr kumimoji="0" lang="en-US" altLang="ko-KR" sz="18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Statements)</a:t>
            </a:r>
            <a:endParaRPr kumimoji="0" lang="en-US" altLang="ko-KR" sz="2400" dirty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29394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4607" y="1268760"/>
            <a:ext cx="8614563" cy="400110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</a:t>
            </a: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: 4-to-1 MUX</a:t>
            </a:r>
            <a:endParaRPr lang="en-US" altLang="ko-KR" sz="2000" dirty="0">
              <a:solidFill>
                <a:srgbClr val="3333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24608" y="1772816"/>
            <a:ext cx="8614563" cy="452431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-- library declaration</a:t>
            </a:r>
          </a:p>
          <a:p>
            <a:r>
              <a:rPr lang="en-US" altLang="ko-KR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library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 IEEE;</a:t>
            </a:r>
          </a:p>
          <a:p>
            <a:r>
              <a:rPr lang="en-US" altLang="ko-KR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use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 IEEE.std_logic_1164.all;</a:t>
            </a:r>
          </a:p>
          <a:p>
            <a:r>
              <a:rPr lang="en-US" altLang="ko-K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--entity</a:t>
            </a:r>
          </a:p>
          <a:p>
            <a:r>
              <a:rPr lang="en-US" altLang="ko-KR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entity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 mux4to1 </a:t>
            </a:r>
            <a:r>
              <a:rPr lang="en-US" altLang="ko-KR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is</a:t>
            </a:r>
          </a:p>
          <a:p>
            <a:r>
              <a:rPr lang="en-US" altLang="ko-KR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port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(I3, I2, I1, I0: </a:t>
            </a:r>
            <a:r>
              <a:rPr lang="en-US" altLang="ko-KR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altLang="ko-KR" dirty="0" err="1">
                <a:latin typeface="Consolas" panose="020B0609020204030204" pitchFamily="49" charset="0"/>
                <a:cs typeface="Consolas" panose="020B0609020204030204" pitchFamily="49" charset="0"/>
              </a:rPr>
              <a:t>std_logic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                  A,B: </a:t>
            </a:r>
            <a:r>
              <a:rPr lang="en-US" altLang="ko-KR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altLang="ko-KR" dirty="0" err="1">
                <a:latin typeface="Consolas" panose="020B0609020204030204" pitchFamily="49" charset="0"/>
                <a:cs typeface="Consolas" panose="020B0609020204030204" pitchFamily="49" charset="0"/>
              </a:rPr>
              <a:t>std_logic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                    F: </a:t>
            </a:r>
            <a:r>
              <a:rPr lang="en-US" altLang="ko-KR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out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dirty="0" err="1">
                <a:latin typeface="Consolas" panose="020B0609020204030204" pitchFamily="49" charset="0"/>
                <a:cs typeface="Consolas" panose="020B0609020204030204" pitchFamily="49" charset="0"/>
              </a:rPr>
              <a:t>std_logic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</a:p>
          <a:p>
            <a:r>
              <a:rPr lang="en-US" altLang="ko-KR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end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 mux4to1;</a:t>
            </a:r>
          </a:p>
          <a:p>
            <a:r>
              <a:rPr lang="en-US" altLang="ko-K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--architecture</a:t>
            </a:r>
          </a:p>
          <a:p>
            <a:r>
              <a:rPr lang="en-US" altLang="ko-KR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architecture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 my_mux4to1 </a:t>
            </a:r>
            <a:r>
              <a:rPr lang="en-US" altLang="ko-KR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of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 mux4to1 </a:t>
            </a:r>
            <a:r>
              <a:rPr lang="en-US" altLang="ko-KR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is</a:t>
            </a:r>
          </a:p>
          <a:p>
            <a:r>
              <a:rPr lang="en-US" altLang="ko-KR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begin</a:t>
            </a:r>
          </a:p>
          <a:p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  F &lt;= I0 </a:t>
            </a:r>
            <a:r>
              <a:rPr lang="en-US" altLang="ko-K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when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 A='0' and B='0' </a:t>
            </a:r>
            <a:r>
              <a:rPr lang="en-US" altLang="ko-K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else</a:t>
            </a:r>
          </a:p>
          <a:p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       I1 </a:t>
            </a:r>
            <a:r>
              <a:rPr lang="en-US" altLang="ko-K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when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 A='0' and B='1' </a:t>
            </a:r>
            <a:r>
              <a:rPr lang="en-US" altLang="ko-K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else</a:t>
            </a:r>
          </a:p>
          <a:p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       I2 </a:t>
            </a:r>
            <a:r>
              <a:rPr lang="en-US" altLang="ko-K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when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 A='1' and B='0' </a:t>
            </a:r>
            <a:r>
              <a:rPr lang="en-US" altLang="ko-K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else</a:t>
            </a:r>
          </a:p>
          <a:p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       I3 </a:t>
            </a:r>
            <a:r>
              <a:rPr lang="en-US" altLang="ko-K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when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 A='1' and B='1' </a:t>
            </a:r>
            <a:r>
              <a:rPr lang="en-US" altLang="ko-K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else</a:t>
            </a:r>
          </a:p>
          <a:p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       '0';</a:t>
            </a:r>
          </a:p>
          <a:p>
            <a:r>
              <a:rPr lang="en-US" altLang="ko-KR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end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 my_mux4to1;</a:t>
            </a:r>
            <a:endParaRPr lang="ko-KR" alt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4152" y="2388950"/>
            <a:ext cx="1973508" cy="2940527"/>
          </a:xfrm>
          <a:prstGeom prst="rect">
            <a:avLst/>
          </a:prstGeom>
        </p:spPr>
      </p:pic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824608" y="188640"/>
            <a:ext cx="8686800" cy="864096"/>
          </a:xfrm>
        </p:spPr>
        <p:txBody>
          <a:bodyPr/>
          <a:lstStyle/>
          <a:p>
            <a:pPr eaLnBrk="1" hangingPunct="1"/>
            <a:r>
              <a:rPr kumimoji="0" lang="en-US" altLang="ko-KR" sz="2800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Conditional Signal Assignment </a:t>
            </a:r>
            <a:r>
              <a:rPr kumimoji="0" lang="en-US" altLang="ko-KR" sz="28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Statements </a:t>
            </a:r>
            <a:r>
              <a:rPr kumimoji="0" lang="en-US" altLang="ko-KR" sz="2800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kumimoji="0" lang="en-US" altLang="ko-KR" sz="28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when-else</a:t>
            </a:r>
            <a:br>
              <a:rPr kumimoji="0" lang="en-US" altLang="ko-KR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ko-KR" sz="1800" dirty="0">
                <a:solidFill>
                  <a:srgbClr val="FF0000"/>
                </a:solidFill>
                <a:cs typeface="Times New Roman" panose="02020603050405020304" pitchFamily="18" charset="0"/>
              </a:rPr>
              <a:t>(</a:t>
            </a:r>
            <a:r>
              <a:rPr kumimoji="0" lang="en-US" altLang="ko-KR" sz="1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Concurrent</a:t>
            </a:r>
            <a:r>
              <a:rPr kumimoji="0" lang="en-US" altLang="ko-KR" sz="18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Statements)</a:t>
            </a:r>
            <a:endParaRPr kumimoji="0" lang="en-US" altLang="ko-KR" sz="2400" dirty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8329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>
            <a:extLst>
              <a:ext uri="{FF2B5EF4-FFF2-40B4-BE49-F238E27FC236}">
                <a16:creationId xmlns:a16="http://schemas.microsoft.com/office/drawing/2014/main" id="{228D2BF0-1667-42E4-83E3-745F2D6E44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552" y="2060849"/>
            <a:ext cx="8382000" cy="231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lvl="0" algn="ctr" eaLnBrk="1" latinLnBrk="1" hangingPunct="1"/>
            <a:r>
              <a:rPr kumimoji="1" lang="en-US" altLang="ko-KR" sz="40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Part</a:t>
            </a:r>
            <a:r>
              <a:rPr kumimoji="1" lang="ko-KR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 </a:t>
            </a:r>
            <a:r>
              <a:rPr kumimoji="1" lang="en-US" altLang="ko-KR" sz="40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1</a:t>
            </a:r>
            <a:br>
              <a:rPr kumimoji="1" lang="en-US" altLang="ko-KR" sz="4000" b="0" i="0" u="none" strike="noStrike" kern="1200" cap="none" spc="0" normalizeH="0" baseline="0" noProof="0" dirty="0">
                <a:ln>
                  <a:noFill/>
                </a:ln>
                <a:solidFill>
                  <a:srgbClr val="EC8C00"/>
                </a:solidFill>
                <a:effectLst/>
                <a:uLnTx/>
                <a:uFillTx/>
                <a:latin typeface="Arial Narrow" pitchFamily="34" charset="0"/>
                <a:ea typeface="굴림" pitchFamily="50" charset="-127"/>
                <a:cs typeface="+mn-cs"/>
              </a:rPr>
            </a:br>
            <a:br>
              <a:rPr kumimoji="1" lang="en-US" altLang="ko-KR" sz="4000" b="0" i="0" u="none" strike="noStrike" kern="1200" cap="none" spc="0" normalizeH="0" baseline="0" noProof="0" dirty="0">
                <a:ln>
                  <a:noFill/>
                </a:ln>
                <a:solidFill>
                  <a:srgbClr val="EC8C00"/>
                </a:solidFill>
                <a:effectLst/>
                <a:uLnTx/>
                <a:uFillTx/>
                <a:latin typeface="Arial Narrow" pitchFamily="34" charset="0"/>
                <a:ea typeface="굴림" pitchFamily="50" charset="-127"/>
                <a:cs typeface="+mn-cs"/>
              </a:rPr>
            </a:br>
            <a:r>
              <a:rPr lang="en-US" altLang="ko-KR" sz="4000" dirty="0"/>
              <a:t>Introduction to VHDL (1)</a:t>
            </a:r>
            <a:endParaRPr kumimoji="1" lang="en-US" altLang="ko-KR" sz="4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1570978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4607" y="1268760"/>
            <a:ext cx="5207497" cy="400110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</a:t>
            </a: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: 4-to-1 MUX (</a:t>
            </a:r>
            <a:r>
              <a:rPr lang="en-US" altLang="ko-KR" sz="20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 solution</a:t>
            </a: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altLang="ko-KR" sz="2000" dirty="0">
              <a:solidFill>
                <a:srgbClr val="3333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1824608" y="188640"/>
            <a:ext cx="8686800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Arial" charset="0"/>
                <a:ea typeface="굴림" pitchFamily="50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Arial" charset="0"/>
                <a:ea typeface="굴림" pitchFamily="50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Arial" charset="0"/>
                <a:ea typeface="굴림" pitchFamily="50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Arial" charset="0"/>
                <a:ea typeface="굴림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Arial" charset="0"/>
                <a:ea typeface="굴림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Arial" charset="0"/>
                <a:ea typeface="굴림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Arial" charset="0"/>
                <a:ea typeface="굴림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r>
              <a:rPr kumimoji="0" lang="en-US" altLang="ko-KR" sz="2800" i="1" ker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Conditional Signal Assignment </a:t>
            </a:r>
            <a:r>
              <a:rPr kumimoji="0" lang="en-US" altLang="ko-KR" sz="2800" ker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Statements </a:t>
            </a:r>
            <a:r>
              <a:rPr kumimoji="0" lang="en-US" altLang="ko-KR" sz="2800" i="1" ker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kumimoji="0" lang="en-US" altLang="ko-KR" sz="2800" ker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when-else</a:t>
            </a:r>
            <a:br>
              <a:rPr kumimoji="0" lang="en-US" altLang="ko-KR" sz="2400" i="1" ker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ko-KR" sz="1800" kern="0">
                <a:solidFill>
                  <a:srgbClr val="FF0000"/>
                </a:solidFill>
                <a:cs typeface="Times New Roman" panose="02020603050405020304" pitchFamily="18" charset="0"/>
              </a:rPr>
              <a:t>(</a:t>
            </a:r>
            <a:r>
              <a:rPr kumimoji="0" lang="en-US" altLang="ko-KR" sz="1800" i="1" ker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Concurrent</a:t>
            </a:r>
            <a:r>
              <a:rPr kumimoji="0" lang="en-US" altLang="ko-KR" sz="1800" ker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Statements)</a:t>
            </a:r>
            <a:endParaRPr kumimoji="0" lang="en-US" altLang="ko-KR" sz="2400" kern="0" dirty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0A5ACE8C-74DD-480B-A102-FEFB1178BDCE}"/>
              </a:ext>
            </a:extLst>
          </p:cNvPr>
          <p:cNvGrpSpPr/>
          <p:nvPr/>
        </p:nvGrpSpPr>
        <p:grpSpPr>
          <a:xfrm>
            <a:off x="1824607" y="1724610"/>
            <a:ext cx="8614563" cy="5016758"/>
            <a:chOff x="1824607" y="1724610"/>
            <a:chExt cx="8614563" cy="5016758"/>
          </a:xfrm>
        </p:grpSpPr>
        <p:sp>
          <p:nvSpPr>
            <p:cNvPr id="4" name="TextBox 3"/>
            <p:cNvSpPr txBox="1"/>
            <p:nvPr/>
          </p:nvSpPr>
          <p:spPr>
            <a:xfrm>
              <a:off x="1824607" y="1724610"/>
              <a:ext cx="8614563" cy="501675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dirty="0">
                  <a:solidFill>
                    <a:srgbClr val="00B05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-- library declaration</a:t>
              </a:r>
            </a:p>
            <a:p>
              <a:r>
                <a:rPr lang="en-US" altLang="ko-KR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library</a:t>
              </a:r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 IEEE;</a:t>
              </a:r>
            </a:p>
            <a:p>
              <a:r>
                <a:rPr lang="en-US" altLang="ko-KR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use</a:t>
              </a:r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 IEEE.std_logic_1164.all;</a:t>
              </a:r>
            </a:p>
            <a:p>
              <a:r>
                <a:rPr lang="en-US" altLang="ko-KR" dirty="0">
                  <a:solidFill>
                    <a:srgbClr val="00B05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--entity</a:t>
              </a:r>
            </a:p>
            <a:p>
              <a:r>
                <a:rPr lang="en-US" altLang="ko-KR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entity</a:t>
              </a:r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 mux4to1 </a:t>
              </a:r>
              <a:r>
                <a:rPr lang="en-US" altLang="ko-KR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is</a:t>
              </a:r>
            </a:p>
            <a:p>
              <a:r>
                <a:rPr lang="en-US" altLang="ko-KR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  port</a:t>
              </a:r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(I3, I2, I1, I0: </a:t>
              </a:r>
              <a:r>
                <a:rPr lang="en-US" altLang="ko-KR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in</a:t>
              </a:r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  </a:t>
              </a:r>
              <a:r>
                <a:rPr lang="en-US" altLang="ko-KR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std_logic</a:t>
              </a:r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;</a:t>
              </a:r>
            </a:p>
            <a:p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                  A,B: </a:t>
              </a:r>
              <a:r>
                <a:rPr lang="en-US" altLang="ko-KR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in</a:t>
              </a:r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  </a:t>
              </a:r>
              <a:r>
                <a:rPr lang="en-US" altLang="ko-KR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std_logic</a:t>
              </a:r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;</a:t>
              </a:r>
            </a:p>
            <a:p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                    F: </a:t>
              </a:r>
              <a:r>
                <a:rPr lang="en-US" altLang="ko-KR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out</a:t>
              </a:r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 </a:t>
              </a:r>
              <a:r>
                <a:rPr lang="en-US" altLang="ko-KR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std_logic</a:t>
              </a:r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);</a:t>
              </a:r>
            </a:p>
            <a:p>
              <a:r>
                <a:rPr lang="en-US" altLang="ko-KR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end</a:t>
              </a:r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 mux4to1;</a:t>
              </a:r>
            </a:p>
            <a:p>
              <a:r>
                <a:rPr lang="en-US" altLang="ko-KR" dirty="0">
                  <a:solidFill>
                    <a:srgbClr val="00B05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--architecture</a:t>
              </a:r>
            </a:p>
            <a:p>
              <a:r>
                <a:rPr lang="en-US" altLang="ko-KR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architecture</a:t>
              </a:r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 my_mux4to1 </a:t>
              </a:r>
              <a:r>
                <a:rPr lang="en-US" altLang="ko-KR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of</a:t>
              </a:r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 mux4to1 </a:t>
              </a:r>
              <a:r>
                <a:rPr lang="en-US" altLang="ko-KR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is</a:t>
              </a:r>
            </a:p>
            <a:p>
              <a:r>
                <a:rPr lang="en-US" altLang="ko-KR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  signal </a:t>
              </a:r>
              <a:r>
                <a:rPr lang="en-US" altLang="ko-KR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sel</a:t>
              </a:r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: </a:t>
              </a:r>
              <a:r>
                <a:rPr lang="en-US" altLang="ko-KR" i="1" dirty="0" err="1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std_logic_vector</a:t>
              </a:r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(1 </a:t>
              </a:r>
              <a:r>
                <a:rPr lang="en-US" altLang="ko-KR" dirty="0" err="1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downto</a:t>
              </a:r>
              <a:r>
                <a:rPr lang="en-US" altLang="ko-KR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 </a:t>
              </a:r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0);</a:t>
              </a:r>
            </a:p>
            <a:p>
              <a:r>
                <a:rPr lang="en-US" altLang="ko-KR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begin</a:t>
              </a:r>
            </a:p>
            <a:p>
              <a:r>
                <a:rPr lang="en-US" altLang="ko-KR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  </a:t>
              </a:r>
              <a:r>
                <a:rPr lang="en-US" altLang="ko-KR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sel</a:t>
              </a:r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 &lt;= A&amp;B;</a:t>
              </a:r>
            </a:p>
            <a:p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  F &lt;= I0 </a:t>
              </a:r>
              <a:r>
                <a:rPr lang="en-US" altLang="ko-KR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when</a:t>
              </a:r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 </a:t>
              </a:r>
              <a:r>
                <a:rPr lang="en-US" altLang="ko-KR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sel</a:t>
              </a:r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=“00” </a:t>
              </a:r>
              <a:r>
                <a:rPr lang="en-US" altLang="ko-KR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else</a:t>
              </a:r>
            </a:p>
            <a:p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       I1 </a:t>
              </a:r>
              <a:r>
                <a:rPr lang="en-US" altLang="ko-KR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when</a:t>
              </a:r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 </a:t>
              </a:r>
              <a:r>
                <a:rPr lang="en-US" altLang="ko-KR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sel</a:t>
              </a:r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=“01” </a:t>
              </a:r>
              <a:r>
                <a:rPr lang="en-US" altLang="ko-KR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else</a:t>
              </a:r>
            </a:p>
            <a:p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       I2 </a:t>
              </a:r>
              <a:r>
                <a:rPr lang="en-US" altLang="ko-KR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when</a:t>
              </a:r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 </a:t>
              </a:r>
              <a:r>
                <a:rPr lang="en-US" altLang="ko-KR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sel</a:t>
              </a:r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=“10” </a:t>
              </a:r>
              <a:r>
                <a:rPr lang="en-US" altLang="ko-KR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else</a:t>
              </a:r>
            </a:p>
            <a:p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       I3 </a:t>
              </a:r>
              <a:r>
                <a:rPr lang="en-US" altLang="ko-KR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when</a:t>
              </a:r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 </a:t>
              </a:r>
              <a:r>
                <a:rPr lang="en-US" altLang="ko-KR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sel</a:t>
              </a:r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=“11” </a:t>
              </a:r>
              <a:r>
                <a:rPr lang="en-US" altLang="ko-KR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else</a:t>
              </a:r>
            </a:p>
            <a:p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       '0';</a:t>
              </a:r>
            </a:p>
            <a:p>
              <a:r>
                <a:rPr lang="en-US" altLang="ko-KR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end</a:t>
              </a:r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 my_mux4to1;</a:t>
              </a:r>
              <a:endParaRPr lang="ko-KR" altLang="en-US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pic>
          <p:nvPicPr>
            <p:cNvPr id="6" name="그림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02010" y="2680186"/>
              <a:ext cx="1855730" cy="2765038"/>
            </a:xfrm>
            <a:prstGeom prst="rect">
              <a:avLst/>
            </a:prstGeom>
          </p:spPr>
        </p:pic>
        <p:sp>
          <p:nvSpPr>
            <p:cNvPr id="7" name="직사각형 6">
              <a:extLst>
                <a:ext uri="{FF2B5EF4-FFF2-40B4-BE49-F238E27FC236}">
                  <a16:creationId xmlns:a16="http://schemas.microsoft.com/office/drawing/2014/main" id="{39AF3046-1E29-4A38-8E59-83A32A209D00}"/>
                </a:ext>
              </a:extLst>
            </p:cNvPr>
            <p:cNvSpPr/>
            <p:nvPr/>
          </p:nvSpPr>
          <p:spPr>
            <a:xfrm>
              <a:off x="2034260" y="4456568"/>
              <a:ext cx="4781820" cy="252000"/>
            </a:xfrm>
            <a:prstGeom prst="rect">
              <a:avLst/>
            </a:prstGeom>
            <a:noFill/>
            <a:ln w="127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114A2F80-AB83-4F68-AB03-14FA668C979A}"/>
                </a:ext>
              </a:extLst>
            </p:cNvPr>
            <p:cNvSpPr/>
            <p:nvPr/>
          </p:nvSpPr>
          <p:spPr>
            <a:xfrm>
              <a:off x="2034260" y="4941168"/>
              <a:ext cx="1397444" cy="252000"/>
            </a:xfrm>
            <a:prstGeom prst="rect">
              <a:avLst/>
            </a:prstGeom>
            <a:noFill/>
            <a:ln w="127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08C92113-1101-44E6-8EA3-EAF3421B1432}"/>
                </a:ext>
              </a:extLst>
            </p:cNvPr>
            <p:cNvSpPr/>
            <p:nvPr/>
          </p:nvSpPr>
          <p:spPr>
            <a:xfrm>
              <a:off x="3998040" y="5189442"/>
              <a:ext cx="504056" cy="975862"/>
            </a:xfrm>
            <a:prstGeom prst="rect">
              <a:avLst/>
            </a:prstGeom>
            <a:noFill/>
            <a:ln w="127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83EC9A66-4FDC-4916-A839-E4CDF0FE0952}"/>
              </a:ext>
            </a:extLst>
          </p:cNvPr>
          <p:cNvSpPr txBox="1"/>
          <p:nvPr/>
        </p:nvSpPr>
        <p:spPr>
          <a:xfrm>
            <a:off x="8014971" y="1296630"/>
            <a:ext cx="2441694" cy="400110"/>
          </a:xfrm>
          <a:prstGeom prst="rect">
            <a:avLst/>
          </a:prstGeom>
          <a:solidFill>
            <a:srgbClr val="FFFF00">
              <a:alpha val="18000"/>
            </a:srgbClr>
          </a:solidFill>
          <a:ln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2000" i="1" dirty="0" err="1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std_logic_vector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1830910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919536" y="1268760"/>
                <a:ext cx="835292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152000" indent="-1260000"/>
                <a:r>
                  <a:rPr lang="en-US" altLang="ko-KR" sz="2000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Example</a:t>
                </a:r>
                <a:r>
                  <a:rPr lang="en-US" altLang="ko-KR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: Conditional signal assignment statement for the function:  </a:t>
                </a:r>
                <a14:m>
                  <m:oMath xmlns:m="http://schemas.openxmlformats.org/officeDocument/2006/math">
                    <m:r>
                      <a:rPr lang="en-US" altLang="ko-KR" sz="2000" i="1">
                        <a:solidFill>
                          <a:srgbClr val="3333FF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en-US" altLang="ko-KR" sz="2000" i="1">
                        <a:solidFill>
                          <a:srgbClr val="3333FF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3=</m:t>
                    </m:r>
                    <m:sSup>
                      <m:sSupPr>
                        <m:ctrlPr>
                          <a:rPr lang="en-US" altLang="ko-KR" sz="2000" i="1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altLang="ko-KR" sz="2000" i="1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𝐿</m:t>
                        </m:r>
                      </m:e>
                      <m:sup>
                        <m:r>
                          <a:rPr lang="en-US" altLang="ko-KR" sz="2000" i="1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r>
                      <a:rPr lang="en-US" altLang="ko-KR" sz="2000" i="1">
                        <a:solidFill>
                          <a:srgbClr val="3333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altLang="ko-KR" sz="2000" i="1">
                        <a:solidFill>
                          <a:srgbClr val="3333FF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  <m:r>
                      <a:rPr lang="en-US" altLang="ko-KR" sz="2000" i="1">
                        <a:solidFill>
                          <a:srgbClr val="3333FF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′∙</m:t>
                    </m:r>
                    <m:r>
                      <a:rPr lang="en-US" altLang="ko-KR" sz="2000" i="1">
                        <a:solidFill>
                          <a:srgbClr val="3333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en-US" altLang="ko-KR" sz="2000" i="1">
                        <a:solidFill>
                          <a:srgbClr val="3333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altLang="ko-KR" sz="2000" i="1">
                        <a:solidFill>
                          <a:srgbClr val="3333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𝐿</m:t>
                    </m:r>
                    <m:r>
                      <a:rPr lang="en-US" altLang="ko-KR" sz="2000" i="1">
                        <a:solidFill>
                          <a:srgbClr val="3333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altLang="ko-KR" sz="2000" i="1">
                        <a:solidFill>
                          <a:srgbClr val="3333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</m:oMath>
                </a14:m>
                <a:endParaRPr lang="en-US" altLang="ko-KR" sz="2000" dirty="0">
                  <a:solidFill>
                    <a:srgbClr val="3333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9536" y="1268760"/>
                <a:ext cx="8352928" cy="707886"/>
              </a:xfrm>
              <a:prstGeom prst="rect">
                <a:avLst/>
              </a:prstGeom>
              <a:blipFill>
                <a:blip r:embed="rId2"/>
                <a:stretch>
                  <a:fillRect l="-803" t="-344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919536" y="2060849"/>
            <a:ext cx="8614563" cy="42165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8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-- library declaration</a:t>
            </a:r>
          </a:p>
          <a:p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library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IEEE;</a:t>
            </a:r>
          </a:p>
          <a:p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use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IEEE.std_logic_1164.all;</a:t>
            </a:r>
          </a:p>
          <a:p>
            <a:r>
              <a:rPr lang="en-US" altLang="ko-KR" sz="18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--entity</a:t>
            </a:r>
          </a:p>
          <a:p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entity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ckt_f3 </a:t>
            </a: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is</a:t>
            </a:r>
          </a:p>
          <a:p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port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(L, M, N	: </a:t>
            </a: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altLang="ko-K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std_logic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      F3	: </a:t>
            </a: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out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std_logic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</a:p>
          <a:p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end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ckt_f3;</a:t>
            </a:r>
          </a:p>
          <a:p>
            <a:r>
              <a:rPr lang="en-US" altLang="ko-KR" sz="18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--architecture</a:t>
            </a:r>
          </a:p>
          <a:p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architecture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my_ckt_f3 </a:t>
            </a: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of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ckt_f3 </a:t>
            </a: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is</a:t>
            </a:r>
          </a:p>
          <a:p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begin</a:t>
            </a:r>
          </a:p>
          <a:p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 F3 &lt;= '1' </a:t>
            </a:r>
            <a:r>
              <a:rPr lang="en-US" altLang="ko-KR" sz="18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when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(L = '0' AND M = '0' AND N = '1') </a:t>
            </a:r>
            <a:r>
              <a:rPr lang="en-US" altLang="ko-KR" sz="18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else</a:t>
            </a:r>
          </a:p>
          <a:p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       '1' </a:t>
            </a:r>
            <a:r>
              <a:rPr lang="en-US" altLang="ko-KR" sz="18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when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(L = '1' AND M = '1') </a:t>
            </a:r>
            <a:r>
              <a:rPr lang="en-US" altLang="ko-KR" sz="18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else</a:t>
            </a:r>
          </a:p>
          <a:p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       '0';</a:t>
            </a:r>
          </a:p>
          <a:p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end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my_ckt_f3;</a:t>
            </a:r>
            <a:endParaRPr lang="ko-KR" altLang="en-US" sz="18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824608" y="188640"/>
            <a:ext cx="8686800" cy="864096"/>
          </a:xfrm>
        </p:spPr>
        <p:txBody>
          <a:bodyPr/>
          <a:lstStyle/>
          <a:p>
            <a:pPr eaLnBrk="1" hangingPunct="1"/>
            <a:r>
              <a:rPr kumimoji="0" lang="en-US" altLang="ko-KR" sz="2800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Conditional Signal Assignment </a:t>
            </a:r>
            <a:r>
              <a:rPr kumimoji="0" lang="en-US" altLang="ko-KR" sz="28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Statements </a:t>
            </a:r>
            <a:r>
              <a:rPr kumimoji="0" lang="en-US" altLang="ko-KR" sz="2800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kumimoji="0" lang="en-US" altLang="ko-KR" sz="28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when-else</a:t>
            </a:r>
            <a:br>
              <a:rPr kumimoji="0" lang="en-US" altLang="ko-KR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ko-KR" sz="1800" dirty="0">
                <a:solidFill>
                  <a:srgbClr val="FF0000"/>
                </a:solidFill>
                <a:cs typeface="Times New Roman" panose="02020603050405020304" pitchFamily="18" charset="0"/>
              </a:rPr>
              <a:t>(</a:t>
            </a:r>
            <a:r>
              <a:rPr kumimoji="0" lang="en-US" altLang="ko-KR" sz="1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Concurrent</a:t>
            </a:r>
            <a:r>
              <a:rPr kumimoji="0" lang="en-US" altLang="ko-KR" sz="18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Statements)</a:t>
            </a:r>
            <a:endParaRPr kumimoji="0" lang="en-US" altLang="ko-KR" sz="2400" dirty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26A72E36-3DBB-44A2-9738-C0CF89754243}"/>
              </a:ext>
            </a:extLst>
          </p:cNvPr>
          <p:cNvGrpSpPr/>
          <p:nvPr/>
        </p:nvGrpSpPr>
        <p:grpSpPr>
          <a:xfrm>
            <a:off x="7189267" y="2492896"/>
            <a:ext cx="3300376" cy="1435100"/>
            <a:chOff x="7189267" y="2492896"/>
            <a:chExt cx="3300376" cy="1435100"/>
          </a:xfrm>
        </p:grpSpPr>
        <p:pic>
          <p:nvPicPr>
            <p:cNvPr id="3" name="그림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89267" y="2492896"/>
              <a:ext cx="3300376" cy="1435100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4F4EC2B-0337-494C-B18D-6E3844E57AD6}"/>
                </a:ext>
              </a:extLst>
            </p:cNvPr>
            <p:cNvSpPr txBox="1"/>
            <p:nvPr/>
          </p:nvSpPr>
          <p:spPr>
            <a:xfrm>
              <a:off x="8188727" y="3000864"/>
              <a:ext cx="1204176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2400" dirty="0">
                  <a:latin typeface="Consolas" panose="020B0609020204030204" pitchFamily="49" charset="0"/>
                  <a:cs typeface="Consolas" panose="020B0609020204030204" pitchFamily="49" charset="0"/>
                </a:rPr>
                <a:t>ckt_f3</a:t>
              </a:r>
              <a:endParaRPr lang="ko-KR" alt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8029032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33"/>
          <p:cNvSpPr txBox="1">
            <a:spLocks noChangeArrowheads="1"/>
          </p:cNvSpPr>
          <p:nvPr/>
        </p:nvSpPr>
        <p:spPr bwMode="auto">
          <a:xfrm>
            <a:off x="2387588" y="1988840"/>
            <a:ext cx="7416824" cy="1600438"/>
          </a:xfrm>
          <a:prstGeom prst="rect">
            <a:avLst/>
          </a:prstGeom>
          <a:solidFill>
            <a:srgbClr val="EDF0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30000"/>
              </a:spcBef>
              <a:buFontTx/>
              <a:buNone/>
            </a:pPr>
            <a:r>
              <a:rPr lang="en-US" altLang="ko-K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with </a:t>
            </a:r>
            <a:r>
              <a:rPr lang="en-US" altLang="ko-KR" dirty="0" err="1">
                <a:latin typeface="Consolas" panose="020B0609020204030204" pitchFamily="49" charset="0"/>
                <a:cs typeface="Consolas" panose="020B0609020204030204" pitchFamily="49" charset="0"/>
              </a:rPr>
              <a:t>choose_expression</a:t>
            </a:r>
            <a:r>
              <a:rPr lang="en-US" altLang="ko-K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select</a:t>
            </a:r>
          </a:p>
          <a:p>
            <a:pPr eaLnBrk="1" hangingPunct="1">
              <a:spcBef>
                <a:spcPct val="30000"/>
              </a:spcBef>
              <a:buFontTx/>
              <a:buNone/>
            </a:pPr>
            <a:r>
              <a:rPr lang="en-US" altLang="ko-KR" dirty="0" err="1">
                <a:latin typeface="Consolas" panose="020B0609020204030204" pitchFamily="49" charset="0"/>
                <a:cs typeface="Consolas" panose="020B0609020204030204" pitchFamily="49" charset="0"/>
              </a:rPr>
              <a:t>signal_name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&lt;=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 expression1 </a:t>
            </a:r>
            <a:r>
              <a:rPr lang="en-US" altLang="ko-K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when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 choice1</a:t>
            </a:r>
            <a:r>
              <a:rPr lang="en-US" altLang="ko-K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       </a:t>
            </a:r>
          </a:p>
          <a:p>
            <a:pPr eaLnBrk="1" hangingPunct="1">
              <a:spcBef>
                <a:spcPct val="30000"/>
              </a:spcBef>
              <a:buFontTx/>
              <a:buNone/>
            </a:pPr>
            <a:r>
              <a:rPr lang="en-US" altLang="ko-K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       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expression2 </a:t>
            </a:r>
            <a:r>
              <a:rPr lang="en-US" altLang="ko-K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when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 choice2</a:t>
            </a:r>
            <a:r>
              <a:rPr lang="en-US" altLang="ko-K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 eaLnBrk="1" hangingPunct="1">
              <a:spcBef>
                <a:spcPct val="30000"/>
              </a:spcBef>
              <a:buFontTx/>
              <a:buNone/>
            </a:pPr>
            <a:r>
              <a:rPr lang="en-US" altLang="ko-K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		  </a:t>
            </a:r>
            <a:r>
              <a:rPr lang="en-US" altLang="ko-KR" dirty="0" err="1">
                <a:latin typeface="Consolas" panose="020B0609020204030204" pitchFamily="49" charset="0"/>
                <a:cs typeface="Consolas" panose="020B0609020204030204" pitchFamily="49" charset="0"/>
              </a:rPr>
              <a:t>expressionN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when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dirty="0" err="1">
                <a:latin typeface="Consolas" panose="020B0609020204030204" pitchFamily="49" charset="0"/>
                <a:cs typeface="Consolas" panose="020B0609020204030204" pitchFamily="49" charset="0"/>
              </a:rPr>
              <a:t>choiceN</a:t>
            </a:r>
            <a:r>
              <a:rPr lang="en-US" altLang="ko-K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</p:txBody>
      </p:sp>
      <p:sp>
        <p:nvSpPr>
          <p:cNvPr id="9" name="Text Box 34"/>
          <p:cNvSpPr txBox="1">
            <a:spLocks noChangeArrowheads="1"/>
          </p:cNvSpPr>
          <p:nvPr/>
        </p:nvSpPr>
        <p:spPr bwMode="auto">
          <a:xfrm>
            <a:off x="2387588" y="1484785"/>
            <a:ext cx="7416824" cy="396875"/>
          </a:xfrm>
          <a:prstGeom prst="rect">
            <a:avLst/>
          </a:prstGeom>
          <a:solidFill>
            <a:srgbClr val="D6EDBD"/>
          </a:solidFill>
          <a:ln>
            <a:noFill/>
          </a:ln>
          <a:extLst/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dirty="0"/>
              <a:t>General form of a </a:t>
            </a:r>
            <a:r>
              <a:rPr lang="en-US" altLang="ko-KR" b="1" i="1" dirty="0">
                <a:solidFill>
                  <a:srgbClr val="3333FF"/>
                </a:solidFill>
                <a:latin typeface="Times New Roman" panose="02020603050405020304" pitchFamily="18" charset="0"/>
              </a:rPr>
              <a:t>Selected Signal Assignment</a:t>
            </a:r>
            <a:r>
              <a:rPr lang="en-US" altLang="ko-KR" dirty="0"/>
              <a:t> statement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824608" y="188640"/>
            <a:ext cx="8686800" cy="864096"/>
          </a:xfrm>
        </p:spPr>
        <p:txBody>
          <a:bodyPr/>
          <a:lstStyle/>
          <a:p>
            <a:pPr eaLnBrk="1" hangingPunct="1"/>
            <a:r>
              <a:rPr kumimoji="0" lang="en-US" altLang="ko-KR" sz="2800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Selected Signal Assignment </a:t>
            </a:r>
            <a:r>
              <a:rPr kumimoji="0" lang="en-US" altLang="ko-KR" sz="28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Statements -</a:t>
            </a:r>
            <a:r>
              <a:rPr kumimoji="0" lang="en-US" altLang="ko-KR" sz="2800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ko-KR" sz="28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with select</a:t>
            </a:r>
            <a:br>
              <a:rPr kumimoji="0" lang="en-US" altLang="ko-KR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ko-KR" sz="2000" dirty="0">
                <a:solidFill>
                  <a:srgbClr val="FF0000"/>
                </a:solidFill>
                <a:cs typeface="Times New Roman" panose="02020603050405020304" pitchFamily="18" charset="0"/>
              </a:rPr>
              <a:t>(</a:t>
            </a:r>
            <a:r>
              <a:rPr kumimoji="0" lang="en-US" altLang="ko-KR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Concurrent</a:t>
            </a:r>
            <a:r>
              <a:rPr kumimoji="0" lang="en-US" altLang="ko-KR" sz="20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Statements)</a:t>
            </a:r>
            <a:endParaRPr kumimoji="0" lang="en-US" altLang="ko-KR" sz="2800" dirty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0653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899" y="1408710"/>
            <a:ext cx="2759225" cy="400110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</a:t>
            </a: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: 4-to-1 MUX </a:t>
            </a:r>
            <a:endParaRPr lang="en-US" altLang="ko-KR" sz="2000" dirty="0">
              <a:solidFill>
                <a:srgbClr val="3333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862" y="2492896"/>
            <a:ext cx="1829492" cy="2725944"/>
          </a:xfrm>
          <a:prstGeom prst="rect">
            <a:avLst/>
          </a:prstGeom>
        </p:spPr>
      </p:pic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824608" y="188640"/>
            <a:ext cx="8686800" cy="864096"/>
          </a:xfrm>
        </p:spPr>
        <p:txBody>
          <a:bodyPr/>
          <a:lstStyle/>
          <a:p>
            <a:pPr eaLnBrk="1" hangingPunct="1"/>
            <a:r>
              <a:rPr kumimoji="0" lang="en-US" altLang="ko-KR" sz="2800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Selected Signal Assignment </a:t>
            </a:r>
            <a:r>
              <a:rPr kumimoji="0" lang="en-US" altLang="ko-KR" sz="28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Statements -</a:t>
            </a:r>
            <a:r>
              <a:rPr kumimoji="0" lang="en-US" altLang="ko-KR" sz="2800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ko-KR" sz="28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with select</a:t>
            </a:r>
            <a:br>
              <a:rPr kumimoji="0" lang="en-US" altLang="ko-KR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ko-KR" sz="2000" dirty="0">
                <a:solidFill>
                  <a:srgbClr val="FF0000"/>
                </a:solidFill>
                <a:cs typeface="Times New Roman" panose="02020603050405020304" pitchFamily="18" charset="0"/>
              </a:rPr>
              <a:t>(</a:t>
            </a:r>
            <a:r>
              <a:rPr kumimoji="0" lang="en-US" altLang="ko-KR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Concurrent</a:t>
            </a:r>
            <a:r>
              <a:rPr kumimoji="0" lang="en-US" altLang="ko-KR" sz="20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Statements)</a:t>
            </a:r>
            <a:endParaRPr kumimoji="0" lang="en-US" altLang="ko-KR" sz="2800" dirty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18E3B93B-EF6D-43E7-885C-1836242A08D9}"/>
              </a:ext>
            </a:extLst>
          </p:cNvPr>
          <p:cNvGrpSpPr/>
          <p:nvPr/>
        </p:nvGrpSpPr>
        <p:grpSpPr>
          <a:xfrm>
            <a:off x="3503712" y="1406381"/>
            <a:ext cx="6984776" cy="5262979"/>
            <a:chOff x="3503712" y="1406381"/>
            <a:chExt cx="6984776" cy="5262979"/>
          </a:xfrm>
        </p:grpSpPr>
        <p:sp>
          <p:nvSpPr>
            <p:cNvPr id="4" name="TextBox 3"/>
            <p:cNvSpPr txBox="1"/>
            <p:nvPr/>
          </p:nvSpPr>
          <p:spPr>
            <a:xfrm>
              <a:off x="3503712" y="1406381"/>
              <a:ext cx="6984776" cy="526297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dirty="0">
                  <a:solidFill>
                    <a:srgbClr val="00B05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-- library declaration</a:t>
              </a:r>
            </a:p>
            <a:p>
              <a:r>
                <a:rPr lang="en-US" altLang="ko-KR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library</a:t>
              </a:r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 IEEE;</a:t>
              </a:r>
            </a:p>
            <a:p>
              <a:r>
                <a:rPr lang="en-US" altLang="ko-KR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use</a:t>
              </a:r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 IEEE.std_logic_1164.all;</a:t>
              </a:r>
            </a:p>
            <a:p>
              <a:r>
                <a:rPr lang="en-US" altLang="ko-KR" dirty="0">
                  <a:solidFill>
                    <a:srgbClr val="00B05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--entity</a:t>
              </a:r>
            </a:p>
            <a:p>
              <a:r>
                <a:rPr lang="en-US" altLang="ko-KR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entity</a:t>
              </a:r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 mux4to1 </a:t>
              </a:r>
              <a:r>
                <a:rPr lang="en-US" altLang="ko-KR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is</a:t>
              </a:r>
            </a:p>
            <a:p>
              <a:r>
                <a:rPr lang="en-US" altLang="ko-KR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  port</a:t>
              </a:r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(I3, I2, I1, I0: </a:t>
              </a:r>
              <a:r>
                <a:rPr lang="en-US" altLang="ko-KR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in</a:t>
              </a:r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  </a:t>
              </a:r>
              <a:r>
                <a:rPr lang="en-US" altLang="ko-KR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std_logic</a:t>
              </a:r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;</a:t>
              </a:r>
            </a:p>
            <a:p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                  A,B: </a:t>
              </a:r>
              <a:r>
                <a:rPr lang="en-US" altLang="ko-KR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in</a:t>
              </a:r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  </a:t>
              </a:r>
              <a:r>
                <a:rPr lang="en-US" altLang="ko-KR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std_logic</a:t>
              </a:r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;</a:t>
              </a:r>
            </a:p>
            <a:p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                    F: </a:t>
              </a:r>
              <a:r>
                <a:rPr lang="en-US" altLang="ko-KR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out</a:t>
              </a:r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 </a:t>
              </a:r>
              <a:r>
                <a:rPr lang="en-US" altLang="ko-KR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std_logic</a:t>
              </a:r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);</a:t>
              </a:r>
            </a:p>
            <a:p>
              <a:r>
                <a:rPr lang="en-US" altLang="ko-KR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end</a:t>
              </a:r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 mux4to1;</a:t>
              </a:r>
            </a:p>
            <a:p>
              <a:r>
                <a:rPr lang="en-US" altLang="ko-KR" dirty="0">
                  <a:solidFill>
                    <a:srgbClr val="00B05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--architecture</a:t>
              </a:r>
            </a:p>
            <a:p>
              <a:r>
                <a:rPr lang="en-US" altLang="ko-KR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architecture</a:t>
              </a:r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 my_mux4to1 </a:t>
              </a:r>
              <a:r>
                <a:rPr lang="en-US" altLang="ko-KR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of</a:t>
              </a:r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 mux4to1 </a:t>
              </a:r>
              <a:r>
                <a:rPr lang="en-US" altLang="ko-KR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is</a:t>
              </a:r>
            </a:p>
            <a:p>
              <a:r>
                <a:rPr lang="en-US" altLang="ko-KR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  signal </a:t>
              </a:r>
              <a:r>
                <a:rPr lang="en-US" altLang="ko-KR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sel</a:t>
              </a:r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: </a:t>
              </a:r>
              <a:r>
                <a:rPr lang="en-US" altLang="ko-KR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std_logic_vector</a:t>
              </a:r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(1 </a:t>
              </a:r>
              <a:r>
                <a:rPr lang="en-US" altLang="ko-KR" dirty="0" err="1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downto</a:t>
              </a:r>
              <a:r>
                <a:rPr lang="en-US" altLang="ko-KR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 </a:t>
              </a:r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0);</a:t>
              </a:r>
            </a:p>
            <a:p>
              <a:r>
                <a:rPr lang="en-US" altLang="ko-KR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begin</a:t>
              </a:r>
            </a:p>
            <a:p>
              <a:r>
                <a:rPr lang="en-US" altLang="ko-KR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  </a:t>
              </a:r>
              <a:r>
                <a:rPr lang="en-US" altLang="ko-KR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sel</a:t>
              </a:r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 &lt;= A&amp;B;</a:t>
              </a:r>
            </a:p>
            <a:p>
              <a:r>
                <a:rPr lang="en-US" altLang="ko-KR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with</a:t>
              </a:r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 </a:t>
              </a:r>
              <a:r>
                <a:rPr lang="en-US" altLang="ko-KR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sel</a:t>
              </a:r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 </a:t>
              </a:r>
              <a:r>
                <a:rPr lang="en-US" altLang="ko-KR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select</a:t>
              </a:r>
            </a:p>
            <a:p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  F &lt;= I0 </a:t>
              </a:r>
              <a:r>
                <a:rPr lang="en-US" altLang="ko-KR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when</a:t>
              </a:r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 "00", </a:t>
              </a:r>
            </a:p>
            <a:p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       I1 </a:t>
              </a:r>
              <a:r>
                <a:rPr lang="en-US" altLang="ko-KR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when</a:t>
              </a:r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 "01", </a:t>
              </a:r>
            </a:p>
            <a:p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       I2 </a:t>
              </a:r>
              <a:r>
                <a:rPr lang="en-US" altLang="ko-KR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when</a:t>
              </a:r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 "10", </a:t>
              </a:r>
            </a:p>
            <a:p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       I3 </a:t>
              </a:r>
              <a:r>
                <a:rPr lang="en-US" altLang="ko-KR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when</a:t>
              </a:r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 "11", </a:t>
              </a:r>
            </a:p>
            <a:p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      '0' </a:t>
              </a:r>
              <a:r>
                <a:rPr lang="en-US" altLang="ko-KR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when others</a:t>
              </a:r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;</a:t>
              </a:r>
            </a:p>
            <a:p>
              <a:r>
                <a:rPr lang="en-US" altLang="ko-KR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end</a:t>
              </a:r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 my_mux4to1;</a:t>
              </a:r>
              <a:endParaRPr lang="ko-KR" altLang="en-US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C7248DF6-C8FF-4BD7-A6D5-3E9FC7C9639E}"/>
                </a:ext>
              </a:extLst>
            </p:cNvPr>
            <p:cNvSpPr/>
            <p:nvPr/>
          </p:nvSpPr>
          <p:spPr>
            <a:xfrm>
              <a:off x="4233520" y="6087480"/>
              <a:ext cx="1836000" cy="252000"/>
            </a:xfrm>
            <a:prstGeom prst="rect">
              <a:avLst/>
            </a:prstGeom>
            <a:noFill/>
            <a:ln w="127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4092819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911424" y="1247964"/>
                <a:ext cx="10687192" cy="400110"/>
              </a:xfrm>
              <a:prstGeom prst="rect">
                <a:avLst/>
              </a:prstGeom>
              <a:noFill/>
              <a:ln>
                <a:solidFill>
                  <a:srgbClr val="92D05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2000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Example</a:t>
                </a:r>
                <a:r>
                  <a:rPr lang="en-US" altLang="ko-KR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: Selected signal assignment statement:  </a:t>
                </a:r>
                <a14:m>
                  <m:oMath xmlns:m="http://schemas.openxmlformats.org/officeDocument/2006/math">
                    <m:r>
                      <a:rPr lang="en-US" altLang="ko-KR" sz="2000" i="1">
                        <a:solidFill>
                          <a:srgbClr val="3333FF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en-US" altLang="ko-KR" sz="2000" i="1">
                        <a:solidFill>
                          <a:srgbClr val="3333FF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3=</m:t>
                    </m:r>
                    <m:sSup>
                      <m:sSupPr>
                        <m:ctrlPr>
                          <a:rPr lang="en-US" altLang="ko-KR" sz="2000" i="1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altLang="ko-KR" sz="2000" i="1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𝐿</m:t>
                        </m:r>
                      </m:e>
                      <m:sup>
                        <m:r>
                          <a:rPr lang="en-US" altLang="ko-KR" sz="2000" i="1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r>
                      <a:rPr lang="en-US" altLang="ko-KR" sz="2000" i="1">
                        <a:solidFill>
                          <a:srgbClr val="3333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altLang="ko-KR" sz="2000" i="1">
                        <a:solidFill>
                          <a:srgbClr val="3333FF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  <m:r>
                      <a:rPr lang="en-US" altLang="ko-KR" sz="2000" i="1">
                        <a:solidFill>
                          <a:srgbClr val="3333FF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′∙</m:t>
                    </m:r>
                    <m:r>
                      <a:rPr lang="en-US" altLang="ko-KR" sz="2000" i="1">
                        <a:solidFill>
                          <a:srgbClr val="3333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en-US" altLang="ko-KR" sz="2000" i="1">
                        <a:solidFill>
                          <a:srgbClr val="3333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altLang="ko-KR" sz="2000" i="1">
                        <a:solidFill>
                          <a:srgbClr val="3333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𝐿</m:t>
                    </m:r>
                    <m:r>
                      <a:rPr lang="en-US" altLang="ko-KR" sz="2000" i="1">
                        <a:solidFill>
                          <a:srgbClr val="3333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altLang="ko-KR" sz="2000" i="1">
                        <a:solidFill>
                          <a:srgbClr val="3333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</m:oMath>
                </a14:m>
                <a:endParaRPr lang="en-US" altLang="ko-KR" sz="2000" dirty="0">
                  <a:solidFill>
                    <a:srgbClr val="3333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1247964"/>
                <a:ext cx="10687192" cy="400110"/>
              </a:xfrm>
              <a:prstGeom prst="rect">
                <a:avLst/>
              </a:prstGeom>
              <a:blipFill>
                <a:blip r:embed="rId2"/>
                <a:stretch>
                  <a:fillRect l="-570" t="-5970" b="-26866"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824608" y="188640"/>
            <a:ext cx="8686800" cy="864096"/>
          </a:xfrm>
        </p:spPr>
        <p:txBody>
          <a:bodyPr/>
          <a:lstStyle/>
          <a:p>
            <a:pPr eaLnBrk="1" hangingPunct="1"/>
            <a:r>
              <a:rPr kumimoji="0" lang="en-US" altLang="ko-KR" sz="2800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Selected Signal Assignment </a:t>
            </a:r>
            <a:r>
              <a:rPr kumimoji="0" lang="en-US" altLang="ko-KR" sz="28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Statements -</a:t>
            </a:r>
            <a:r>
              <a:rPr kumimoji="0" lang="en-US" altLang="ko-KR" sz="2800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ko-KR" sz="28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with select</a:t>
            </a:r>
            <a:br>
              <a:rPr kumimoji="0" lang="en-US" altLang="ko-KR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ko-KR" sz="2000" dirty="0">
                <a:solidFill>
                  <a:srgbClr val="FF0000"/>
                </a:solidFill>
                <a:cs typeface="Times New Roman" panose="02020603050405020304" pitchFamily="18" charset="0"/>
              </a:rPr>
              <a:t>(</a:t>
            </a:r>
            <a:r>
              <a:rPr kumimoji="0" lang="en-US" altLang="ko-KR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Concurrent</a:t>
            </a:r>
            <a:r>
              <a:rPr kumimoji="0" lang="en-US" altLang="ko-KR" sz="20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Statements)</a:t>
            </a:r>
            <a:endParaRPr kumimoji="0" lang="en-US" altLang="ko-KR" sz="2800" dirty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464152" y="1797019"/>
                <a:ext cx="4134464" cy="1571841"/>
              </a:xfrm>
              <a:prstGeom prst="rect">
                <a:avLst/>
              </a:prstGeom>
              <a:noFill/>
              <a:ln>
                <a:solidFill>
                  <a:srgbClr val="FFC0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eqArr>
                        <m:eqArrPr>
                          <m:ctrlPr>
                            <a:rPr lang="en-US" altLang="ko-KR" sz="1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eqArrPr>
                        <m:e>
                          <m:r>
                            <a:rPr lang="en-US" altLang="ko-KR" sz="1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𝐹</m:t>
                          </m:r>
                          <m:r>
                            <a:rPr lang="en-US" altLang="ko-KR" sz="1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3&amp;=</m:t>
                          </m:r>
                          <m:sSup>
                            <m:sSupPr>
                              <m:ctrlPr>
                                <a:rPr lang="en-US" altLang="ko-KR" sz="18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18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𝐿</m:t>
                              </m:r>
                            </m:e>
                            <m:sup>
                              <m:r>
                                <a:rPr lang="en-US" altLang="ko-KR" sz="18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altLang="ko-KR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altLang="ko-KR" sz="18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18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𝑀</m:t>
                              </m:r>
                            </m:e>
                            <m:sup>
                              <m:r>
                                <a:rPr lang="en-US" altLang="ko-KR" sz="18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altLang="ko-KR" sz="1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altLang="ko-KR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𝑁</m:t>
                          </m:r>
                          <m:r>
                            <a:rPr lang="en-US" altLang="ko-KR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altLang="ko-KR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𝐿</m:t>
                          </m:r>
                          <m:r>
                            <a:rPr lang="en-US" altLang="ko-KR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altLang="ko-KR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𝑀</m:t>
                          </m:r>
                        </m:e>
                        <m:e>
                          <m:r>
                            <a:rPr lang="en-US" altLang="ko-KR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&amp;=</m:t>
                          </m:r>
                          <m:sSup>
                            <m:sSupPr>
                              <m:ctrlPr>
                                <a:rPr lang="en-US" altLang="ko-KR" sz="18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18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𝐿</m:t>
                              </m:r>
                            </m:e>
                            <m:sup>
                              <m:r>
                                <a:rPr lang="en-US" altLang="ko-KR" sz="18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altLang="ko-KR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altLang="ko-KR" sz="18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18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𝑀</m:t>
                              </m:r>
                            </m:e>
                            <m:sup>
                              <m:r>
                                <a:rPr lang="en-US" altLang="ko-KR" sz="18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altLang="ko-KR" sz="1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altLang="ko-KR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𝑁</m:t>
                          </m:r>
                          <m:r>
                            <a:rPr lang="en-US" altLang="ko-KR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altLang="ko-KR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𝐿</m:t>
                          </m:r>
                          <m:r>
                            <a:rPr lang="en-US" altLang="ko-KR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altLang="ko-KR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𝑀</m:t>
                          </m:r>
                          <m:d>
                            <m:dPr>
                              <m:ctrlPr>
                                <a:rPr lang="en-US" altLang="ko-KR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altLang="ko-KR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ko-KR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𝑁</m:t>
                                  </m:r>
                                </m:e>
                                <m:sup>
                                  <m:r>
                                    <a:rPr lang="en-US" altLang="ko-KR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en-US" altLang="ko-KR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altLang="ko-KR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𝑁</m:t>
                              </m:r>
                            </m:e>
                          </m:d>
                        </m:e>
                        <m:e>
                          <m:r>
                            <a:rPr lang="en-US" altLang="ko-KR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&amp;=</m:t>
                          </m:r>
                          <m:sSup>
                            <m:sSupPr>
                              <m:ctrlPr>
                                <a:rPr lang="en-US" altLang="ko-KR" sz="18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18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𝐿</m:t>
                              </m:r>
                            </m:e>
                            <m:sup>
                              <m:r>
                                <a:rPr lang="en-US" altLang="ko-KR" sz="18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altLang="ko-KR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altLang="ko-KR" sz="18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18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𝑀</m:t>
                              </m:r>
                            </m:e>
                            <m:sup>
                              <m:r>
                                <a:rPr lang="en-US" altLang="ko-KR" sz="18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altLang="ko-KR" sz="1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altLang="ko-KR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𝑁</m:t>
                          </m:r>
                          <m:r>
                            <a:rPr lang="en-US" altLang="ko-KR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altLang="ko-KR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𝐿</m:t>
                          </m:r>
                          <m:r>
                            <a:rPr lang="en-US" altLang="ko-KR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altLang="ko-KR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𝑀</m:t>
                          </m:r>
                          <m:r>
                            <a:rPr lang="en-US" altLang="ko-KR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altLang="ko-KR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𝑁</m:t>
                              </m:r>
                            </m:e>
                            <m:sup>
                              <m:r>
                                <a:rPr lang="en-US" altLang="ko-KR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altLang="ko-KR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altLang="ko-KR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𝐿</m:t>
                          </m:r>
                          <m:r>
                            <a:rPr lang="en-US" altLang="ko-KR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altLang="ko-KR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𝑀</m:t>
                          </m:r>
                          <m:r>
                            <a:rPr lang="en-US" altLang="ko-KR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altLang="ko-KR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𝑁</m:t>
                          </m:r>
                        </m:e>
                        <m:e>
                          <m:r>
                            <a:rPr lang="en-US" altLang="ko-KR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&amp;=</m:t>
                          </m:r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altLang="ko-KR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d>
                                <m:dPr>
                                  <m:ctrlPr>
                                    <a:rPr lang="en-US" altLang="ko-KR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ko-KR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1, 6, 7</m:t>
                                  </m:r>
                                </m:e>
                              </m:d>
                            </m:e>
                          </m:nary>
                        </m:e>
                      </m:eqArr>
                    </m:oMath>
                  </m:oMathPara>
                </a14:m>
                <a:endParaRPr lang="en-US" altLang="ko-KR" sz="1800" dirty="0"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4152" y="1797019"/>
                <a:ext cx="4134464" cy="15718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그룹 1">
            <a:extLst>
              <a:ext uri="{FF2B5EF4-FFF2-40B4-BE49-F238E27FC236}">
                <a16:creationId xmlns:a16="http://schemas.microsoft.com/office/drawing/2014/main" id="{1C347DD9-E23A-4EFF-AA83-CFB6AC200C66}"/>
              </a:ext>
            </a:extLst>
          </p:cNvPr>
          <p:cNvGrpSpPr/>
          <p:nvPr/>
        </p:nvGrpSpPr>
        <p:grpSpPr>
          <a:xfrm>
            <a:off x="7752184" y="3591633"/>
            <a:ext cx="3600400" cy="1565559"/>
            <a:chOff x="7896200" y="3519625"/>
            <a:chExt cx="3600400" cy="1565559"/>
          </a:xfrm>
        </p:grpSpPr>
        <p:pic>
          <p:nvPicPr>
            <p:cNvPr id="9" name="그림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6200" y="3519625"/>
              <a:ext cx="3600400" cy="1565559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B087BB7-58F2-41C7-94FC-72A6302BC61F}"/>
                </a:ext>
              </a:extLst>
            </p:cNvPr>
            <p:cNvSpPr txBox="1"/>
            <p:nvPr/>
          </p:nvSpPr>
          <p:spPr>
            <a:xfrm>
              <a:off x="9045672" y="3975895"/>
              <a:ext cx="1204176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2400" dirty="0">
                  <a:latin typeface="Consolas" panose="020B0609020204030204" pitchFamily="49" charset="0"/>
                  <a:cs typeface="Consolas" panose="020B0609020204030204" pitchFamily="49" charset="0"/>
                </a:rPr>
                <a:t>ckt_f3</a:t>
              </a:r>
              <a:endParaRPr lang="ko-KR" altLang="en-US" sz="2400" dirty="0"/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E69CEADD-6FC0-43E7-BF7E-C7140DE15F13}"/>
              </a:ext>
            </a:extLst>
          </p:cNvPr>
          <p:cNvGrpSpPr/>
          <p:nvPr/>
        </p:nvGrpSpPr>
        <p:grpSpPr>
          <a:xfrm>
            <a:off x="911424" y="1772816"/>
            <a:ext cx="6056796" cy="4539704"/>
            <a:chOff x="911424" y="1772816"/>
            <a:chExt cx="6056796" cy="4539704"/>
          </a:xfrm>
        </p:grpSpPr>
        <p:sp>
          <p:nvSpPr>
            <p:cNvPr id="4" name="TextBox 3"/>
            <p:cNvSpPr txBox="1"/>
            <p:nvPr/>
          </p:nvSpPr>
          <p:spPr>
            <a:xfrm>
              <a:off x="911424" y="1772816"/>
              <a:ext cx="6056796" cy="453970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700" dirty="0">
                  <a:solidFill>
                    <a:srgbClr val="00B05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-- library declaration</a:t>
              </a:r>
            </a:p>
            <a:p>
              <a:r>
                <a:rPr lang="en-US" altLang="ko-KR" sz="1700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library</a:t>
              </a:r>
              <a:r>
                <a:rPr lang="en-US" altLang="ko-KR" sz="1700" dirty="0">
                  <a:latin typeface="Consolas" panose="020B0609020204030204" pitchFamily="49" charset="0"/>
                  <a:cs typeface="Consolas" panose="020B0609020204030204" pitchFamily="49" charset="0"/>
                </a:rPr>
                <a:t> IEEE;</a:t>
              </a:r>
            </a:p>
            <a:p>
              <a:r>
                <a:rPr lang="en-US" altLang="ko-KR" sz="1700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use</a:t>
              </a:r>
              <a:r>
                <a:rPr lang="en-US" altLang="ko-KR" sz="1700" dirty="0">
                  <a:latin typeface="Consolas" panose="020B0609020204030204" pitchFamily="49" charset="0"/>
                  <a:cs typeface="Consolas" panose="020B0609020204030204" pitchFamily="49" charset="0"/>
                </a:rPr>
                <a:t> IEEE.std_logic_1164.all;</a:t>
              </a:r>
            </a:p>
            <a:p>
              <a:r>
                <a:rPr lang="en-US" altLang="ko-KR" sz="1700" dirty="0">
                  <a:solidFill>
                    <a:srgbClr val="00B05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--entity</a:t>
              </a:r>
            </a:p>
            <a:p>
              <a:r>
                <a:rPr lang="en-US" altLang="ko-KR" sz="1700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entity</a:t>
              </a:r>
              <a:r>
                <a:rPr lang="en-US" altLang="ko-KR" sz="1700" dirty="0">
                  <a:latin typeface="Consolas" panose="020B0609020204030204" pitchFamily="49" charset="0"/>
                  <a:cs typeface="Consolas" panose="020B0609020204030204" pitchFamily="49" charset="0"/>
                </a:rPr>
                <a:t> ckt_f3 </a:t>
              </a:r>
              <a:r>
                <a:rPr lang="en-US" altLang="ko-KR" sz="1700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is</a:t>
              </a:r>
            </a:p>
            <a:p>
              <a:r>
                <a:rPr lang="en-US" altLang="ko-KR" sz="1700" dirty="0">
                  <a:latin typeface="Consolas" panose="020B0609020204030204" pitchFamily="49" charset="0"/>
                  <a:cs typeface="Consolas" panose="020B0609020204030204" pitchFamily="49" charset="0"/>
                </a:rPr>
                <a:t>  </a:t>
              </a:r>
              <a:r>
                <a:rPr lang="en-US" altLang="ko-KR" sz="1700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port(L</a:t>
              </a:r>
              <a:r>
                <a:rPr lang="en-US" altLang="ko-KR" sz="1700" dirty="0">
                  <a:latin typeface="Consolas" panose="020B0609020204030204" pitchFamily="49" charset="0"/>
                  <a:cs typeface="Consolas" panose="020B0609020204030204" pitchFamily="49" charset="0"/>
                </a:rPr>
                <a:t>, M, N: </a:t>
              </a:r>
              <a:r>
                <a:rPr lang="en-US" altLang="ko-KR" sz="1700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in</a:t>
              </a:r>
              <a:r>
                <a:rPr lang="en-US" altLang="ko-KR" sz="1700" dirty="0">
                  <a:latin typeface="Consolas" panose="020B0609020204030204" pitchFamily="49" charset="0"/>
                  <a:cs typeface="Consolas" panose="020B0609020204030204" pitchFamily="49" charset="0"/>
                </a:rPr>
                <a:t>  </a:t>
              </a:r>
              <a:r>
                <a:rPr lang="en-US" altLang="ko-KR" sz="1700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std_logic</a:t>
              </a:r>
              <a:r>
                <a:rPr lang="en-US" altLang="ko-KR" sz="1700" dirty="0">
                  <a:latin typeface="Consolas" panose="020B0609020204030204" pitchFamily="49" charset="0"/>
                  <a:cs typeface="Consolas" panose="020B0609020204030204" pitchFamily="49" charset="0"/>
                </a:rPr>
                <a:t>;</a:t>
              </a:r>
            </a:p>
            <a:p>
              <a:r>
                <a:rPr lang="en-US" altLang="ko-KR" sz="1700" dirty="0">
                  <a:latin typeface="Consolas" panose="020B0609020204030204" pitchFamily="49" charset="0"/>
                  <a:cs typeface="Consolas" panose="020B0609020204030204" pitchFamily="49" charset="0"/>
                </a:rPr>
                <a:t>            F3: </a:t>
              </a:r>
              <a:r>
                <a:rPr lang="en-US" altLang="ko-KR" sz="1700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out</a:t>
              </a:r>
              <a:r>
                <a:rPr lang="en-US" altLang="ko-KR" sz="1700" dirty="0">
                  <a:latin typeface="Consolas" panose="020B0609020204030204" pitchFamily="49" charset="0"/>
                  <a:cs typeface="Consolas" panose="020B0609020204030204" pitchFamily="49" charset="0"/>
                </a:rPr>
                <a:t> </a:t>
              </a:r>
              <a:r>
                <a:rPr lang="en-US" altLang="ko-KR" sz="1700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std_logic</a:t>
              </a:r>
              <a:r>
                <a:rPr lang="en-US" altLang="ko-KR" sz="1700" dirty="0">
                  <a:latin typeface="Consolas" panose="020B0609020204030204" pitchFamily="49" charset="0"/>
                  <a:cs typeface="Consolas" panose="020B0609020204030204" pitchFamily="49" charset="0"/>
                </a:rPr>
                <a:t>);</a:t>
              </a:r>
            </a:p>
            <a:p>
              <a:r>
                <a:rPr lang="en-US" altLang="ko-KR" sz="1700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end</a:t>
              </a:r>
              <a:r>
                <a:rPr lang="en-US" altLang="ko-KR" sz="1700" dirty="0">
                  <a:latin typeface="Consolas" panose="020B0609020204030204" pitchFamily="49" charset="0"/>
                  <a:cs typeface="Consolas" panose="020B0609020204030204" pitchFamily="49" charset="0"/>
                </a:rPr>
                <a:t> ckt_f3;</a:t>
              </a:r>
            </a:p>
            <a:p>
              <a:r>
                <a:rPr lang="en-US" altLang="ko-KR" sz="1800" dirty="0">
                  <a:solidFill>
                    <a:srgbClr val="00B05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--architecture</a:t>
              </a:r>
              <a:endParaRPr lang="en-US" altLang="ko-KR" sz="1700" dirty="0">
                <a:solidFill>
                  <a:srgbClr val="66FF33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  <a:p>
              <a:r>
                <a:rPr lang="en-US" altLang="ko-KR" sz="1700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architecture</a:t>
              </a:r>
              <a:r>
                <a:rPr lang="en-US" altLang="ko-KR" sz="1700" dirty="0">
                  <a:latin typeface="Consolas" panose="020B0609020204030204" pitchFamily="49" charset="0"/>
                  <a:cs typeface="Consolas" panose="020B0609020204030204" pitchFamily="49" charset="0"/>
                </a:rPr>
                <a:t> my_ckt_f3 </a:t>
              </a:r>
              <a:r>
                <a:rPr lang="en-US" altLang="ko-KR" sz="1700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of</a:t>
              </a:r>
              <a:r>
                <a:rPr lang="en-US" altLang="ko-KR" sz="1700" dirty="0">
                  <a:latin typeface="Consolas" panose="020B0609020204030204" pitchFamily="49" charset="0"/>
                  <a:cs typeface="Consolas" panose="020B0609020204030204" pitchFamily="49" charset="0"/>
                </a:rPr>
                <a:t> ckt_f3 </a:t>
              </a:r>
              <a:r>
                <a:rPr lang="en-US" altLang="ko-KR" sz="1700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is</a:t>
              </a:r>
            </a:p>
            <a:p>
              <a:r>
                <a:rPr lang="en-US" altLang="ko-KR" sz="1700" dirty="0">
                  <a:latin typeface="Consolas" panose="020B0609020204030204" pitchFamily="49" charset="0"/>
                  <a:cs typeface="Consolas" panose="020B0609020204030204" pitchFamily="49" charset="0"/>
                </a:rPr>
                <a:t> </a:t>
              </a:r>
              <a:r>
                <a:rPr lang="en-US" altLang="ko-KR" sz="1700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signal</a:t>
              </a:r>
              <a:r>
                <a:rPr lang="en-US" altLang="ko-KR" sz="1700" dirty="0">
                  <a:latin typeface="Consolas" panose="020B0609020204030204" pitchFamily="49" charset="0"/>
                  <a:cs typeface="Consolas" panose="020B0609020204030204" pitchFamily="49" charset="0"/>
                </a:rPr>
                <a:t> sig: </a:t>
              </a:r>
              <a:r>
                <a:rPr lang="en-US" altLang="ko-KR" sz="1700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std_logic_vector</a:t>
              </a:r>
              <a:r>
                <a:rPr lang="en-US" altLang="ko-KR" sz="1700" dirty="0">
                  <a:latin typeface="Consolas" panose="020B0609020204030204" pitchFamily="49" charset="0"/>
                  <a:cs typeface="Consolas" panose="020B0609020204030204" pitchFamily="49" charset="0"/>
                </a:rPr>
                <a:t>(2 </a:t>
              </a:r>
              <a:r>
                <a:rPr lang="en-US" altLang="ko-KR" sz="1700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downto</a:t>
              </a:r>
              <a:r>
                <a:rPr lang="en-US" altLang="ko-KR" sz="1700" dirty="0">
                  <a:latin typeface="Consolas" panose="020B0609020204030204" pitchFamily="49" charset="0"/>
                  <a:cs typeface="Consolas" panose="020B0609020204030204" pitchFamily="49" charset="0"/>
                </a:rPr>
                <a:t> 0); </a:t>
              </a:r>
            </a:p>
            <a:p>
              <a:r>
                <a:rPr lang="en-US" altLang="ko-KR" sz="1700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begin</a:t>
              </a:r>
            </a:p>
            <a:p>
              <a:r>
                <a:rPr lang="en-US" altLang="ko-KR" sz="1700" dirty="0">
                  <a:latin typeface="Consolas" panose="020B0609020204030204" pitchFamily="49" charset="0"/>
                  <a:cs typeface="Consolas" panose="020B0609020204030204" pitchFamily="49" charset="0"/>
                </a:rPr>
                <a:t>   sig &lt;= L &amp; M &amp; N; </a:t>
              </a:r>
              <a:r>
                <a:rPr lang="en-US" altLang="ko-KR" sz="1700" dirty="0">
                  <a:solidFill>
                    <a:srgbClr val="00B05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-- concatenation operator</a:t>
              </a:r>
            </a:p>
            <a:p>
              <a:r>
                <a:rPr lang="en-US" altLang="ko-KR" sz="1700" dirty="0">
                  <a:latin typeface="Consolas" panose="020B0609020204030204" pitchFamily="49" charset="0"/>
                  <a:cs typeface="Consolas" panose="020B0609020204030204" pitchFamily="49" charset="0"/>
                </a:rPr>
                <a:t>   </a:t>
              </a:r>
              <a:r>
                <a:rPr lang="en-US" altLang="ko-KR" sz="1700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with</a:t>
              </a:r>
              <a:r>
                <a:rPr lang="en-US" altLang="ko-KR" sz="1700" dirty="0">
                  <a:latin typeface="Consolas" panose="020B0609020204030204" pitchFamily="49" charset="0"/>
                  <a:cs typeface="Consolas" panose="020B0609020204030204" pitchFamily="49" charset="0"/>
                </a:rPr>
                <a:t> sig </a:t>
              </a:r>
              <a:r>
                <a:rPr lang="en-US" altLang="ko-KR" sz="1700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select</a:t>
              </a:r>
            </a:p>
            <a:p>
              <a:r>
                <a:rPr lang="en-US" altLang="ko-KR" sz="1700" dirty="0">
                  <a:latin typeface="Consolas" panose="020B0609020204030204" pitchFamily="49" charset="0"/>
                  <a:cs typeface="Consolas" panose="020B0609020204030204" pitchFamily="49" charset="0"/>
                </a:rPr>
                <a:t>   F3 &lt;= '1' </a:t>
              </a:r>
              <a:r>
                <a:rPr lang="en-US" altLang="ko-KR" sz="1700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when</a:t>
              </a:r>
              <a:r>
                <a:rPr lang="en-US" altLang="ko-KR" sz="1700" dirty="0">
                  <a:latin typeface="Consolas" panose="020B0609020204030204" pitchFamily="49" charset="0"/>
                  <a:cs typeface="Consolas" panose="020B0609020204030204" pitchFamily="49" charset="0"/>
                </a:rPr>
                <a:t> "001" </a:t>
              </a:r>
              <a:r>
                <a:rPr lang="en-US" altLang="ko-KR" sz="1700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|</a:t>
              </a:r>
              <a:r>
                <a:rPr lang="en-US" altLang="ko-KR" sz="1700" dirty="0">
                  <a:latin typeface="Consolas" panose="020B0609020204030204" pitchFamily="49" charset="0"/>
                  <a:cs typeface="Consolas" panose="020B0609020204030204" pitchFamily="49" charset="0"/>
                </a:rPr>
                <a:t> "110" </a:t>
              </a:r>
              <a:r>
                <a:rPr lang="en-US" altLang="ko-KR" sz="1700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|</a:t>
              </a:r>
              <a:r>
                <a:rPr lang="en-US" altLang="ko-KR" sz="1700" dirty="0">
                  <a:latin typeface="Consolas" panose="020B0609020204030204" pitchFamily="49" charset="0"/>
                  <a:cs typeface="Consolas" panose="020B0609020204030204" pitchFamily="49" charset="0"/>
                </a:rPr>
                <a:t> "111"</a:t>
              </a:r>
              <a:r>
                <a:rPr lang="en-US" altLang="ko-KR" sz="1700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,</a:t>
              </a:r>
            </a:p>
            <a:p>
              <a:r>
                <a:rPr lang="en-US" altLang="ko-KR" sz="1700" dirty="0">
                  <a:latin typeface="Consolas" panose="020B0609020204030204" pitchFamily="49" charset="0"/>
                  <a:cs typeface="Consolas" panose="020B0609020204030204" pitchFamily="49" charset="0"/>
                </a:rPr>
                <a:t>         '0' </a:t>
              </a:r>
              <a:r>
                <a:rPr lang="en-US" altLang="ko-KR" sz="1700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when</a:t>
              </a:r>
              <a:r>
                <a:rPr lang="en-US" altLang="ko-KR" sz="1700" dirty="0">
                  <a:latin typeface="Consolas" panose="020B0609020204030204" pitchFamily="49" charset="0"/>
                  <a:cs typeface="Consolas" panose="020B0609020204030204" pitchFamily="49" charset="0"/>
                </a:rPr>
                <a:t> others</a:t>
              </a:r>
              <a:r>
                <a:rPr lang="en-US" altLang="ko-KR" sz="1700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;</a:t>
              </a:r>
            </a:p>
            <a:p>
              <a:r>
                <a:rPr lang="en-US" altLang="ko-KR" sz="1700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end</a:t>
              </a:r>
              <a:r>
                <a:rPr lang="en-US" altLang="ko-KR" sz="1700" dirty="0">
                  <a:latin typeface="Consolas" panose="020B0609020204030204" pitchFamily="49" charset="0"/>
                  <a:cs typeface="Consolas" panose="020B0609020204030204" pitchFamily="49" charset="0"/>
                </a:rPr>
                <a:t> my_ckt_f3;</a:t>
              </a:r>
              <a:endParaRPr lang="ko-KR" altLang="en-US" sz="1700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B1C8D374-EE74-46A3-B7BE-D00EA3784635}"/>
                </a:ext>
              </a:extLst>
            </p:cNvPr>
            <p:cNvSpPr/>
            <p:nvPr/>
          </p:nvSpPr>
          <p:spPr>
            <a:xfrm>
              <a:off x="2011000" y="5729344"/>
              <a:ext cx="2016224" cy="252000"/>
            </a:xfrm>
            <a:prstGeom prst="rect">
              <a:avLst/>
            </a:prstGeom>
            <a:noFill/>
            <a:ln w="127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CABE8082-8080-44F4-B84C-07FAA843DB29}"/>
                </a:ext>
              </a:extLst>
            </p:cNvPr>
            <p:cNvSpPr/>
            <p:nvPr/>
          </p:nvSpPr>
          <p:spPr>
            <a:xfrm>
              <a:off x="1078056" y="4423052"/>
              <a:ext cx="4945936" cy="252000"/>
            </a:xfrm>
            <a:prstGeom prst="rect">
              <a:avLst/>
            </a:prstGeom>
            <a:noFill/>
            <a:ln w="127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0153409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>
            <a:extLst>
              <a:ext uri="{FF2B5EF4-FFF2-40B4-BE49-F238E27FC236}">
                <a16:creationId xmlns:a16="http://schemas.microsoft.com/office/drawing/2014/main" id="{228D2BF0-1667-42E4-83E3-745F2D6E44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552" y="2060849"/>
            <a:ext cx="8382000" cy="231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lvl="0" algn="ctr" eaLnBrk="1" latinLnBrk="1" hangingPunct="1"/>
            <a:r>
              <a:rPr kumimoji="1" lang="en-US" altLang="ko-KR" sz="40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Part</a:t>
            </a:r>
            <a:r>
              <a:rPr kumimoji="1" lang="ko-KR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 </a:t>
            </a:r>
            <a:r>
              <a:rPr kumimoji="1" lang="en-US" altLang="ko-KR" sz="40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2</a:t>
            </a:r>
            <a:br>
              <a:rPr kumimoji="1" lang="en-US" altLang="ko-KR" sz="4000" b="0" i="0" u="none" strike="noStrike" kern="1200" cap="none" spc="0" normalizeH="0" baseline="0" noProof="0" dirty="0">
                <a:ln>
                  <a:noFill/>
                </a:ln>
                <a:solidFill>
                  <a:srgbClr val="EC8C00"/>
                </a:solidFill>
                <a:effectLst/>
                <a:uLnTx/>
                <a:uFillTx/>
                <a:latin typeface="Arial Narrow" pitchFamily="34" charset="0"/>
                <a:ea typeface="굴림" pitchFamily="50" charset="-127"/>
                <a:cs typeface="+mn-cs"/>
              </a:rPr>
            </a:br>
            <a:br>
              <a:rPr kumimoji="1" lang="en-US" altLang="ko-KR" sz="4000" b="0" i="0" u="none" strike="noStrike" kern="1200" cap="none" spc="0" normalizeH="0" baseline="0" noProof="0" dirty="0">
                <a:ln>
                  <a:noFill/>
                </a:ln>
                <a:solidFill>
                  <a:srgbClr val="EC8C00"/>
                </a:solidFill>
                <a:effectLst/>
                <a:uLnTx/>
                <a:uFillTx/>
                <a:latin typeface="Arial Narrow" pitchFamily="34" charset="0"/>
                <a:ea typeface="굴림" pitchFamily="50" charset="-127"/>
                <a:cs typeface="+mn-cs"/>
              </a:rPr>
            </a:br>
            <a:r>
              <a:rPr lang="en-US" altLang="ko-KR" sz="4000" dirty="0"/>
              <a:t>Introduction to VHDL (2)</a:t>
            </a:r>
            <a:endParaRPr kumimoji="1" lang="en-US" altLang="ko-KR" sz="4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0420955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Text Box 6"/>
          <p:cNvSpPr txBox="1">
            <a:spLocks noChangeArrowheads="1"/>
          </p:cNvSpPr>
          <p:nvPr/>
        </p:nvSpPr>
        <p:spPr bwMode="auto">
          <a:xfrm>
            <a:off x="551384" y="1399042"/>
            <a:ext cx="8380412" cy="396875"/>
          </a:xfrm>
          <a:prstGeom prst="rect">
            <a:avLst/>
          </a:prstGeom>
          <a:solidFill>
            <a:srgbClr val="D6EDBD"/>
          </a:solidFill>
          <a:ln>
            <a:noFill/>
          </a:ln>
          <a:extLst/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0" lang="en-US" altLang="ko-KR" dirty="0">
                <a:solidFill>
                  <a:schemeClr val="tx2"/>
                </a:solidFill>
              </a:rPr>
              <a:t>Example: Entity</a:t>
            </a:r>
            <a:r>
              <a:rPr kumimoji="0" lang="en-US" altLang="ko-KR" dirty="0"/>
              <a:t> and </a:t>
            </a:r>
            <a:r>
              <a:rPr kumimoji="0" lang="en-US" altLang="ko-KR" dirty="0">
                <a:solidFill>
                  <a:schemeClr val="tx2"/>
                </a:solidFill>
              </a:rPr>
              <a:t>Architecture Declaration for A </a:t>
            </a:r>
            <a:r>
              <a:rPr kumimoji="0" lang="en-US" altLang="ko-KR" dirty="0">
                <a:solidFill>
                  <a:srgbClr val="3333FF"/>
                </a:solidFill>
              </a:rPr>
              <a:t>Full Adder</a:t>
            </a:r>
            <a:r>
              <a:rPr kumimoji="0" lang="en-US" altLang="ko-KR" dirty="0">
                <a:solidFill>
                  <a:schemeClr val="tx2"/>
                </a:solidFill>
              </a:rPr>
              <a:t> Module</a:t>
            </a:r>
          </a:p>
        </p:txBody>
      </p:sp>
      <p:sp>
        <p:nvSpPr>
          <p:cNvPr id="20485" name="Text Box 7"/>
          <p:cNvSpPr txBox="1">
            <a:spLocks noChangeArrowheads="1"/>
          </p:cNvSpPr>
          <p:nvPr/>
        </p:nvSpPr>
        <p:spPr bwMode="auto">
          <a:xfrm>
            <a:off x="560235" y="3765753"/>
            <a:ext cx="6596430" cy="1698927"/>
          </a:xfrm>
          <a:prstGeom prst="rect">
            <a:avLst/>
          </a:prstGeom>
          <a:solidFill>
            <a:srgbClr val="FFFF00">
              <a:alpha val="16000"/>
            </a:srgbClr>
          </a:solidFill>
          <a:ln>
            <a:solidFill>
              <a:srgbClr val="983D0A"/>
            </a:solidFill>
          </a:ln>
          <a:extLst/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architecture 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Equations </a:t>
            </a: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of </a:t>
            </a:r>
            <a:r>
              <a:rPr lang="en-US" altLang="ko-K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FullAdder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is</a:t>
            </a:r>
          </a:p>
          <a:p>
            <a:pPr eaLnBrk="1" hangingPunct="1">
              <a:buFontTx/>
              <a:buNone/>
            </a:pP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begin</a:t>
            </a:r>
            <a:endParaRPr lang="en-US" altLang="ko-KR" sz="18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eaLnBrk="1" hangingPunct="1">
              <a:buFontTx/>
              <a:buNone/>
            </a:pP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  Sum  &lt;= X </a:t>
            </a:r>
            <a:r>
              <a:rPr lang="en-US" altLang="ko-KR" sz="1800" dirty="0" err="1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xor</a:t>
            </a: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Y </a:t>
            </a:r>
            <a:r>
              <a:rPr lang="en-US" altLang="ko-KR" sz="1800" dirty="0" err="1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xor</a:t>
            </a: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Cin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eaLnBrk="1" hangingPunct="1">
              <a:buFontTx/>
              <a:buNone/>
            </a:pP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altLang="ko-K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&lt;= (X </a:t>
            </a: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and 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Y) </a:t>
            </a: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or 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(X </a:t>
            </a: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and </a:t>
            </a:r>
            <a:r>
              <a:rPr lang="en-US" altLang="ko-K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Cin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) </a:t>
            </a: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or 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(Y </a:t>
            </a: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and </a:t>
            </a:r>
            <a:r>
              <a:rPr lang="en-US" altLang="ko-K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Cin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</a:p>
          <a:p>
            <a:pPr eaLnBrk="1" hangingPunct="1">
              <a:buFontTx/>
              <a:buNone/>
            </a:pP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end 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Equations;</a:t>
            </a: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703389" y="274638"/>
            <a:ext cx="8785225" cy="791210"/>
          </a:xfrm>
        </p:spPr>
        <p:txBody>
          <a:bodyPr/>
          <a:lstStyle/>
          <a:p>
            <a:pPr eaLnBrk="1" hangingPunct="1"/>
            <a:r>
              <a:rPr kumimoji="0" lang="en-US" altLang="ko-KR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Structural</a:t>
            </a:r>
            <a:r>
              <a:rPr kumimoji="0" lang="en-US" altLang="ko-KR" sz="3600" dirty="0">
                <a:solidFill>
                  <a:srgbClr val="FF0000"/>
                </a:solidFill>
              </a:rPr>
              <a:t> </a:t>
            </a:r>
            <a:r>
              <a:rPr kumimoji="0" lang="en-US" altLang="ko-KR" sz="3600" dirty="0">
                <a:solidFill>
                  <a:srgbClr val="3333FF"/>
                </a:solidFill>
              </a:rPr>
              <a:t>Model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5787" y="2492896"/>
            <a:ext cx="4743606" cy="1200329"/>
          </a:xfrm>
          <a:prstGeom prst="rect">
            <a:avLst/>
          </a:prstGeom>
          <a:solidFill>
            <a:schemeClr val="accent6">
              <a:lumMod val="20000"/>
              <a:lumOff val="80000"/>
              <a:alpha val="19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entity</a:t>
            </a:r>
            <a:r>
              <a:rPr lang="en-US" altLang="ko-KR" sz="1800" dirty="0">
                <a:solidFill>
                  <a:srgbClr val="0066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FullAdder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is</a:t>
            </a:r>
          </a:p>
          <a:p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port</a:t>
            </a:r>
            <a:r>
              <a:rPr lang="en-US" altLang="ko-KR" sz="1800" dirty="0">
                <a:solidFill>
                  <a:srgbClr val="0066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(X, Y, </a:t>
            </a:r>
            <a:r>
              <a:rPr lang="en-US" altLang="ko-K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Cin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: </a:t>
            </a: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altLang="ko-KR" sz="1800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std_logic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         </a:t>
            </a:r>
            <a:r>
              <a:rPr lang="en-US" altLang="ko-K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, Sum: </a:t>
            </a: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out</a:t>
            </a:r>
            <a:r>
              <a:rPr lang="en-US" altLang="ko-KR" sz="1800" dirty="0">
                <a:solidFill>
                  <a:srgbClr val="0066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800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std_logic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</a:p>
          <a:p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end</a:t>
            </a:r>
            <a:r>
              <a:rPr lang="en-US" altLang="ko-KR" sz="1800" dirty="0">
                <a:solidFill>
                  <a:srgbClr val="0066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FullAdder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</p:txBody>
      </p:sp>
      <p:grpSp>
        <p:nvGrpSpPr>
          <p:cNvPr id="6" name="그룹 5"/>
          <p:cNvGrpSpPr/>
          <p:nvPr/>
        </p:nvGrpSpPr>
        <p:grpSpPr>
          <a:xfrm>
            <a:off x="6744072" y="2356651"/>
            <a:ext cx="3873867" cy="1126115"/>
            <a:chOff x="2394519" y="5886474"/>
            <a:chExt cx="3153558" cy="782886"/>
          </a:xfrm>
        </p:grpSpPr>
        <p:sp>
          <p:nvSpPr>
            <p:cNvPr id="2" name="직사각형 1"/>
            <p:cNvSpPr/>
            <p:nvPr/>
          </p:nvSpPr>
          <p:spPr>
            <a:xfrm>
              <a:off x="3347864" y="5897610"/>
              <a:ext cx="1224136" cy="771750"/>
            </a:xfrm>
            <a:prstGeom prst="rect">
              <a:avLst/>
            </a:prstGeom>
            <a:solidFill>
              <a:srgbClr val="92D050">
                <a:alpha val="10000"/>
              </a:srgbClr>
            </a:solidFill>
            <a:ln w="12700">
              <a:solidFill>
                <a:srgbClr val="983D0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err="1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FullAdder</a:t>
              </a:r>
              <a:endParaRPr lang="ko-KR" altLang="en-US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cxnSp>
          <p:nvCxnSpPr>
            <p:cNvPr id="4" name="직선 화살표 연결선 3"/>
            <p:cNvCxnSpPr/>
            <p:nvPr/>
          </p:nvCxnSpPr>
          <p:spPr>
            <a:xfrm>
              <a:off x="2843808" y="6021288"/>
              <a:ext cx="504056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TextBox 4"/>
            <p:cNvSpPr txBox="1"/>
            <p:nvPr/>
          </p:nvSpPr>
          <p:spPr>
            <a:xfrm>
              <a:off x="2618940" y="5886474"/>
              <a:ext cx="241675" cy="23536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X</a:t>
              </a:r>
              <a:endParaRPr lang="ko-KR" altLang="en-US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cxnSp>
          <p:nvCxnSpPr>
            <p:cNvPr id="12" name="직선 화살표 연결선 11"/>
            <p:cNvCxnSpPr/>
            <p:nvPr/>
          </p:nvCxnSpPr>
          <p:spPr>
            <a:xfrm>
              <a:off x="2843808" y="6252928"/>
              <a:ext cx="504056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2618940" y="6114049"/>
              <a:ext cx="241675" cy="23536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Y</a:t>
              </a:r>
              <a:endParaRPr lang="ko-KR" altLang="en-US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cxnSp>
          <p:nvCxnSpPr>
            <p:cNvPr id="14" name="직선 화살표 연결선 13"/>
            <p:cNvCxnSpPr/>
            <p:nvPr/>
          </p:nvCxnSpPr>
          <p:spPr>
            <a:xfrm>
              <a:off x="2843808" y="6484568"/>
              <a:ext cx="504056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2394519" y="6341624"/>
              <a:ext cx="424367" cy="23536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Cin</a:t>
              </a:r>
              <a:endParaRPr lang="ko-KR" altLang="en-US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cxnSp>
          <p:nvCxnSpPr>
            <p:cNvPr id="16" name="직선 화살표 연결선 15"/>
            <p:cNvCxnSpPr/>
            <p:nvPr/>
          </p:nvCxnSpPr>
          <p:spPr>
            <a:xfrm>
              <a:off x="4572000" y="6055897"/>
              <a:ext cx="504056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직선 화살표 연결선 16"/>
            <p:cNvCxnSpPr/>
            <p:nvPr/>
          </p:nvCxnSpPr>
          <p:spPr>
            <a:xfrm>
              <a:off x="4572000" y="6525344"/>
              <a:ext cx="504056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5032365" y="5934854"/>
              <a:ext cx="515712" cy="23536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Cout</a:t>
              </a:r>
              <a:endParaRPr lang="ko-KR" altLang="en-US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032365" y="6382400"/>
              <a:ext cx="424367" cy="23536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Sum</a:t>
              </a:r>
              <a:endParaRPr lang="ko-KR" altLang="en-US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703389" y="274638"/>
            <a:ext cx="8785225" cy="800036"/>
          </a:xfrm>
        </p:spPr>
        <p:txBody>
          <a:bodyPr/>
          <a:lstStyle/>
          <a:p>
            <a:pPr eaLnBrk="1" hangingPunct="1"/>
            <a:r>
              <a:rPr kumimoji="0" lang="en-US" altLang="ko-KR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Structural</a:t>
            </a:r>
            <a:r>
              <a:rPr kumimoji="0" lang="en-US" altLang="ko-KR" sz="3600" dirty="0">
                <a:solidFill>
                  <a:srgbClr val="FF0000"/>
                </a:solidFill>
              </a:rPr>
              <a:t> </a:t>
            </a:r>
            <a:r>
              <a:rPr kumimoji="0" lang="en-US" altLang="ko-KR" sz="3600" dirty="0">
                <a:solidFill>
                  <a:srgbClr val="3333FF"/>
                </a:solidFill>
              </a:rPr>
              <a:t>Model</a:t>
            </a:r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3248713" y="1406885"/>
            <a:ext cx="5761037" cy="396875"/>
          </a:xfrm>
          <a:prstGeom prst="rect">
            <a:avLst/>
          </a:prstGeom>
          <a:solidFill>
            <a:srgbClr val="D6EDBD"/>
          </a:solidFill>
          <a:ln>
            <a:noFill/>
          </a:ln>
          <a:extLst/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0" lang="en-US" altLang="ko-KR">
                <a:solidFill>
                  <a:schemeClr val="tx2"/>
                </a:solidFill>
              </a:rPr>
              <a:t>Application of the </a:t>
            </a:r>
            <a:r>
              <a:rPr kumimoji="0" lang="en-US" altLang="ko-KR" b="1" i="1">
                <a:solidFill>
                  <a:schemeClr val="tx2"/>
                </a:solidFill>
                <a:latin typeface="Times New Roman" panose="02020603050405020304" pitchFamily="18" charset="0"/>
              </a:rPr>
              <a:t>FullAdder</a:t>
            </a:r>
            <a:r>
              <a:rPr kumimoji="0" lang="en-US" altLang="ko-KR">
                <a:solidFill>
                  <a:schemeClr val="tx2"/>
                </a:solidFill>
              </a:rPr>
              <a:t>: 4-Bit Full Adder</a:t>
            </a:r>
          </a:p>
        </p:txBody>
      </p: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CC6CEB1D-18AB-492A-B0C0-09A7B8FDFAD3}"/>
              </a:ext>
            </a:extLst>
          </p:cNvPr>
          <p:cNvGrpSpPr/>
          <p:nvPr/>
        </p:nvGrpSpPr>
        <p:grpSpPr>
          <a:xfrm>
            <a:off x="1628756" y="1988840"/>
            <a:ext cx="9147763" cy="4102371"/>
            <a:chOff x="598149" y="3027481"/>
            <a:chExt cx="7658091" cy="2961869"/>
          </a:xfrm>
        </p:grpSpPr>
        <p:sp>
          <p:nvSpPr>
            <p:cNvPr id="52" name="Line 25">
              <a:extLst>
                <a:ext uri="{FF2B5EF4-FFF2-40B4-BE49-F238E27FC236}">
                  <a16:creationId xmlns:a16="http://schemas.microsoft.com/office/drawing/2014/main" id="{20158505-DA6F-42C4-BD2E-8426A0302E0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03602" y="4515641"/>
              <a:ext cx="684213" cy="0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3" name="Line 29">
              <a:extLst>
                <a:ext uri="{FF2B5EF4-FFF2-40B4-BE49-F238E27FC236}">
                  <a16:creationId xmlns:a16="http://schemas.microsoft.com/office/drawing/2014/main" id="{0533CBF1-0B36-4BE9-A197-84641E67F2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08436" y="3976607"/>
              <a:ext cx="0" cy="1071562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4" name="Line 115">
              <a:extLst>
                <a:ext uri="{FF2B5EF4-FFF2-40B4-BE49-F238E27FC236}">
                  <a16:creationId xmlns:a16="http://schemas.microsoft.com/office/drawing/2014/main" id="{5F843125-B501-4E46-9EBB-DF359FA120F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87815" y="5063739"/>
              <a:ext cx="1368425" cy="0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DD085CDB-49D3-4F52-AC25-05B45E8BFD7C}"/>
                </a:ext>
              </a:extLst>
            </p:cNvPr>
            <p:cNvSpPr/>
            <p:nvPr/>
          </p:nvSpPr>
          <p:spPr>
            <a:xfrm rot="16200000">
              <a:off x="2999444" y="4059021"/>
              <a:ext cx="1206066" cy="936104"/>
            </a:xfrm>
            <a:prstGeom prst="rect">
              <a:avLst/>
            </a:prstGeom>
            <a:solidFill>
              <a:srgbClr val="92D050">
                <a:alpha val="46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Full</a:t>
              </a:r>
            </a:p>
            <a:p>
              <a:pPr algn="ctr"/>
              <a:r>
                <a:rPr lang="en-US" altLang="ko-KR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Adder</a:t>
              </a:r>
              <a:endParaRPr lang="ko-KR" alt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6" name="직선 화살표 연결선 55">
              <a:extLst>
                <a:ext uri="{FF2B5EF4-FFF2-40B4-BE49-F238E27FC236}">
                  <a16:creationId xmlns:a16="http://schemas.microsoft.com/office/drawing/2014/main" id="{E56B3FCE-DB4B-47E7-91CB-BD35E48F78B0}"/>
                </a:ext>
              </a:extLst>
            </p:cNvPr>
            <p:cNvCxnSpPr/>
            <p:nvPr/>
          </p:nvCxnSpPr>
          <p:spPr>
            <a:xfrm rot="16200000">
              <a:off x="3058372" y="5385570"/>
              <a:ext cx="510927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직선 화살표 연결선 56">
              <a:extLst>
                <a:ext uri="{FF2B5EF4-FFF2-40B4-BE49-F238E27FC236}">
                  <a16:creationId xmlns:a16="http://schemas.microsoft.com/office/drawing/2014/main" id="{D5897E9C-97C1-4BCB-A8F9-417DDBEE3D01}"/>
                </a:ext>
              </a:extLst>
            </p:cNvPr>
            <p:cNvCxnSpPr/>
            <p:nvPr/>
          </p:nvCxnSpPr>
          <p:spPr>
            <a:xfrm rot="16200000">
              <a:off x="3562731" y="5385570"/>
              <a:ext cx="510927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직선 화살표 연결선 57">
              <a:extLst>
                <a:ext uri="{FF2B5EF4-FFF2-40B4-BE49-F238E27FC236}">
                  <a16:creationId xmlns:a16="http://schemas.microsoft.com/office/drawing/2014/main" id="{595D67B1-0DDD-498D-854E-FF5DA7E0E28A}"/>
                </a:ext>
              </a:extLst>
            </p:cNvPr>
            <p:cNvCxnSpPr/>
            <p:nvPr/>
          </p:nvCxnSpPr>
          <p:spPr>
            <a:xfrm rot="16200000">
              <a:off x="3351990" y="3668577"/>
              <a:ext cx="510927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직사각형 58">
              <a:extLst>
                <a:ext uri="{FF2B5EF4-FFF2-40B4-BE49-F238E27FC236}">
                  <a16:creationId xmlns:a16="http://schemas.microsoft.com/office/drawing/2014/main" id="{7C92A7C5-96F4-4225-A061-D43DCCFC5CD5}"/>
                </a:ext>
              </a:extLst>
            </p:cNvPr>
            <p:cNvSpPr/>
            <p:nvPr/>
          </p:nvSpPr>
          <p:spPr>
            <a:xfrm rot="16200000">
              <a:off x="4610070" y="4059021"/>
              <a:ext cx="1206066" cy="936104"/>
            </a:xfrm>
            <a:prstGeom prst="rect">
              <a:avLst/>
            </a:prstGeom>
            <a:solidFill>
              <a:srgbClr val="92D050">
                <a:alpha val="46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Full</a:t>
              </a:r>
            </a:p>
            <a:p>
              <a:pPr algn="ctr"/>
              <a:r>
                <a:rPr lang="en-US" altLang="ko-KR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Adder</a:t>
              </a:r>
              <a:endParaRPr lang="ko-KR" alt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0" name="직선 화살표 연결선 59">
              <a:extLst>
                <a:ext uri="{FF2B5EF4-FFF2-40B4-BE49-F238E27FC236}">
                  <a16:creationId xmlns:a16="http://schemas.microsoft.com/office/drawing/2014/main" id="{591021E9-B223-487F-B676-0F415D8051AC}"/>
                </a:ext>
              </a:extLst>
            </p:cNvPr>
            <p:cNvCxnSpPr/>
            <p:nvPr/>
          </p:nvCxnSpPr>
          <p:spPr>
            <a:xfrm rot="16200000">
              <a:off x="4668998" y="5385570"/>
              <a:ext cx="510927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직선 화살표 연결선 60">
              <a:extLst>
                <a:ext uri="{FF2B5EF4-FFF2-40B4-BE49-F238E27FC236}">
                  <a16:creationId xmlns:a16="http://schemas.microsoft.com/office/drawing/2014/main" id="{F85C9300-EDB7-4E02-8467-AADBDA78A630}"/>
                </a:ext>
              </a:extLst>
            </p:cNvPr>
            <p:cNvCxnSpPr/>
            <p:nvPr/>
          </p:nvCxnSpPr>
          <p:spPr>
            <a:xfrm rot="16200000">
              <a:off x="5173357" y="5385570"/>
              <a:ext cx="510927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직선 화살표 연결선 61">
              <a:extLst>
                <a:ext uri="{FF2B5EF4-FFF2-40B4-BE49-F238E27FC236}">
                  <a16:creationId xmlns:a16="http://schemas.microsoft.com/office/drawing/2014/main" id="{4316F5EF-35A5-460B-BA43-A59E801FF515}"/>
                </a:ext>
              </a:extLst>
            </p:cNvPr>
            <p:cNvCxnSpPr/>
            <p:nvPr/>
          </p:nvCxnSpPr>
          <p:spPr>
            <a:xfrm rot="16200000">
              <a:off x="4962616" y="3668577"/>
              <a:ext cx="510927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직사각형 62">
              <a:extLst>
                <a:ext uri="{FF2B5EF4-FFF2-40B4-BE49-F238E27FC236}">
                  <a16:creationId xmlns:a16="http://schemas.microsoft.com/office/drawing/2014/main" id="{116BEB29-1665-4F64-A9A2-A7F13FC2D891}"/>
                </a:ext>
              </a:extLst>
            </p:cNvPr>
            <p:cNvSpPr/>
            <p:nvPr/>
          </p:nvSpPr>
          <p:spPr>
            <a:xfrm rot="16200000">
              <a:off x="6220697" y="4059021"/>
              <a:ext cx="1206066" cy="936104"/>
            </a:xfrm>
            <a:prstGeom prst="rect">
              <a:avLst/>
            </a:prstGeom>
            <a:solidFill>
              <a:srgbClr val="92D050">
                <a:alpha val="46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Full</a:t>
              </a:r>
            </a:p>
            <a:p>
              <a:pPr algn="ctr"/>
              <a:r>
                <a:rPr lang="en-US" altLang="ko-KR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Adder</a:t>
              </a:r>
              <a:endParaRPr lang="ko-KR" alt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4" name="직선 화살표 연결선 63">
              <a:extLst>
                <a:ext uri="{FF2B5EF4-FFF2-40B4-BE49-F238E27FC236}">
                  <a16:creationId xmlns:a16="http://schemas.microsoft.com/office/drawing/2014/main" id="{A93B6322-DF11-446F-A347-FC65DF9923E7}"/>
                </a:ext>
              </a:extLst>
            </p:cNvPr>
            <p:cNvCxnSpPr/>
            <p:nvPr/>
          </p:nvCxnSpPr>
          <p:spPr>
            <a:xfrm rot="16200000">
              <a:off x="6279625" y="5385570"/>
              <a:ext cx="510927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직선 화살표 연결선 64">
              <a:extLst>
                <a:ext uri="{FF2B5EF4-FFF2-40B4-BE49-F238E27FC236}">
                  <a16:creationId xmlns:a16="http://schemas.microsoft.com/office/drawing/2014/main" id="{A6B9961A-FA92-41C7-B63B-200B0B2BAF96}"/>
                </a:ext>
              </a:extLst>
            </p:cNvPr>
            <p:cNvCxnSpPr/>
            <p:nvPr/>
          </p:nvCxnSpPr>
          <p:spPr>
            <a:xfrm rot="16200000">
              <a:off x="6783984" y="5385570"/>
              <a:ext cx="510927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직선 화살표 연결선 65">
              <a:extLst>
                <a:ext uri="{FF2B5EF4-FFF2-40B4-BE49-F238E27FC236}">
                  <a16:creationId xmlns:a16="http://schemas.microsoft.com/office/drawing/2014/main" id="{48B2715A-9228-4E59-A219-BD0A815B7C7D}"/>
                </a:ext>
              </a:extLst>
            </p:cNvPr>
            <p:cNvCxnSpPr/>
            <p:nvPr/>
          </p:nvCxnSpPr>
          <p:spPr>
            <a:xfrm rot="16200000">
              <a:off x="6573243" y="3668577"/>
              <a:ext cx="510927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직사각형 66">
              <a:extLst>
                <a:ext uri="{FF2B5EF4-FFF2-40B4-BE49-F238E27FC236}">
                  <a16:creationId xmlns:a16="http://schemas.microsoft.com/office/drawing/2014/main" id="{D81AAACD-DDD4-44B7-BF33-87C9E810F86C}"/>
                </a:ext>
              </a:extLst>
            </p:cNvPr>
            <p:cNvSpPr/>
            <p:nvPr/>
          </p:nvSpPr>
          <p:spPr>
            <a:xfrm rot="16200000">
              <a:off x="1388818" y="4059021"/>
              <a:ext cx="1206066" cy="936104"/>
            </a:xfrm>
            <a:prstGeom prst="rect">
              <a:avLst/>
            </a:prstGeom>
            <a:solidFill>
              <a:srgbClr val="92D050">
                <a:alpha val="46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Full</a:t>
              </a:r>
            </a:p>
            <a:p>
              <a:pPr algn="ctr"/>
              <a:r>
                <a:rPr lang="en-US" altLang="ko-KR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Adder</a:t>
              </a:r>
              <a:endParaRPr lang="ko-KR" alt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8" name="직선 화살표 연결선 67">
              <a:extLst>
                <a:ext uri="{FF2B5EF4-FFF2-40B4-BE49-F238E27FC236}">
                  <a16:creationId xmlns:a16="http://schemas.microsoft.com/office/drawing/2014/main" id="{CC1135D0-825E-4B99-BB50-3593A0E912C9}"/>
                </a:ext>
              </a:extLst>
            </p:cNvPr>
            <p:cNvCxnSpPr/>
            <p:nvPr/>
          </p:nvCxnSpPr>
          <p:spPr>
            <a:xfrm rot="16200000">
              <a:off x="1447746" y="5385570"/>
              <a:ext cx="510927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직선 화살표 연결선 68">
              <a:extLst>
                <a:ext uri="{FF2B5EF4-FFF2-40B4-BE49-F238E27FC236}">
                  <a16:creationId xmlns:a16="http://schemas.microsoft.com/office/drawing/2014/main" id="{409A9451-3014-4434-918C-0F86003CF74E}"/>
                </a:ext>
              </a:extLst>
            </p:cNvPr>
            <p:cNvCxnSpPr/>
            <p:nvPr/>
          </p:nvCxnSpPr>
          <p:spPr>
            <a:xfrm rot="16200000">
              <a:off x="1952105" y="5385570"/>
              <a:ext cx="510927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직선 화살표 연결선 69">
              <a:extLst>
                <a:ext uri="{FF2B5EF4-FFF2-40B4-BE49-F238E27FC236}">
                  <a16:creationId xmlns:a16="http://schemas.microsoft.com/office/drawing/2014/main" id="{B8D7AD79-6DE2-4376-A48F-8A3AC72426C8}"/>
                </a:ext>
              </a:extLst>
            </p:cNvPr>
            <p:cNvCxnSpPr/>
            <p:nvPr/>
          </p:nvCxnSpPr>
          <p:spPr>
            <a:xfrm rot="16200000">
              <a:off x="1741364" y="3668577"/>
              <a:ext cx="510927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직선 연결선 70">
              <a:extLst>
                <a:ext uri="{FF2B5EF4-FFF2-40B4-BE49-F238E27FC236}">
                  <a16:creationId xmlns:a16="http://schemas.microsoft.com/office/drawing/2014/main" id="{1CFD9F5C-8830-4F9E-94B5-D878484C235C}"/>
                </a:ext>
              </a:extLst>
            </p:cNvPr>
            <p:cNvCxnSpPr/>
            <p:nvPr/>
          </p:nvCxnSpPr>
          <p:spPr>
            <a:xfrm flipH="1">
              <a:off x="5698854" y="4515641"/>
              <a:ext cx="648000" cy="1"/>
            </a:xfrm>
            <a:prstGeom prst="line">
              <a:avLst/>
            </a:prstGeom>
            <a:ln>
              <a:solidFill>
                <a:schemeClr val="tx1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직선 연결선 71">
              <a:extLst>
                <a:ext uri="{FF2B5EF4-FFF2-40B4-BE49-F238E27FC236}">
                  <a16:creationId xmlns:a16="http://schemas.microsoft.com/office/drawing/2014/main" id="{5D05B07F-1B92-421B-A961-2198F3D3CDEE}"/>
                </a:ext>
              </a:extLst>
            </p:cNvPr>
            <p:cNvCxnSpPr/>
            <p:nvPr/>
          </p:nvCxnSpPr>
          <p:spPr>
            <a:xfrm flipH="1">
              <a:off x="1009261" y="4515641"/>
              <a:ext cx="514537" cy="1"/>
            </a:xfrm>
            <a:prstGeom prst="line">
              <a:avLst/>
            </a:prstGeom>
            <a:ln>
              <a:solidFill>
                <a:schemeClr val="tx1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3" name="TextBox 72">
                  <a:extLst>
                    <a:ext uri="{FF2B5EF4-FFF2-40B4-BE49-F238E27FC236}">
                      <a16:creationId xmlns:a16="http://schemas.microsoft.com/office/drawing/2014/main" id="{1627D473-E3D6-4DF8-98FC-324E5F593E68}"/>
                    </a:ext>
                  </a:extLst>
                </p:cNvPr>
                <p:cNvSpPr txBox="1"/>
                <p:nvPr/>
              </p:nvSpPr>
              <p:spPr>
                <a:xfrm>
                  <a:off x="598149" y="4287634"/>
                  <a:ext cx="463396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rgbClr val="3333FF"/>
                    </a:solidFill>
                  </a:endParaRPr>
                </a:p>
              </p:txBody>
            </p:sp>
          </mc:Choice>
          <mc:Fallback xmlns="">
            <p:sp>
              <p:nvSpPr>
                <p:cNvPr id="73" name="TextBox 72">
                  <a:extLst>
                    <a:ext uri="{FF2B5EF4-FFF2-40B4-BE49-F238E27FC236}">
                      <a16:creationId xmlns:a16="http://schemas.microsoft.com/office/drawing/2014/main" id="{1627D473-E3D6-4DF8-98FC-324E5F593E6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8149" y="4287634"/>
                  <a:ext cx="463396" cy="338554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TextBox 73">
                  <a:extLst>
                    <a:ext uri="{FF2B5EF4-FFF2-40B4-BE49-F238E27FC236}">
                      <a16:creationId xmlns:a16="http://schemas.microsoft.com/office/drawing/2014/main" id="{3C0A1599-FA5F-4DA3-AEA0-44EDD4AAD910}"/>
                    </a:ext>
                  </a:extLst>
                </p:cNvPr>
                <p:cNvSpPr txBox="1"/>
                <p:nvPr/>
              </p:nvSpPr>
              <p:spPr>
                <a:xfrm>
                  <a:off x="6578823" y="3028890"/>
                  <a:ext cx="49981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73" name="TextBox 7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78823" y="3028890"/>
                  <a:ext cx="499816" cy="400110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 b="-303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5" name="TextBox 74">
                  <a:extLst>
                    <a:ext uri="{FF2B5EF4-FFF2-40B4-BE49-F238E27FC236}">
                      <a16:creationId xmlns:a16="http://schemas.microsoft.com/office/drawing/2014/main" id="{142B618C-26E0-41FE-A886-B4776F9F6A90}"/>
                    </a:ext>
                  </a:extLst>
                </p:cNvPr>
                <p:cNvSpPr txBox="1"/>
                <p:nvPr/>
              </p:nvSpPr>
              <p:spPr>
                <a:xfrm>
                  <a:off x="4969165" y="3027481"/>
                  <a:ext cx="493853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74" name="TextBox 7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69165" y="3027481"/>
                  <a:ext cx="493853" cy="400110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 b="-307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6" name="TextBox 75">
                  <a:extLst>
                    <a:ext uri="{FF2B5EF4-FFF2-40B4-BE49-F238E27FC236}">
                      <a16:creationId xmlns:a16="http://schemas.microsoft.com/office/drawing/2014/main" id="{53CCEA1A-9498-410B-9795-825383C3AFF1}"/>
                    </a:ext>
                  </a:extLst>
                </p:cNvPr>
                <p:cNvSpPr txBox="1"/>
                <p:nvPr/>
              </p:nvSpPr>
              <p:spPr>
                <a:xfrm>
                  <a:off x="3362998" y="3027481"/>
                  <a:ext cx="49981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75" name="TextBox 7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62998" y="3027481"/>
                  <a:ext cx="499816" cy="400110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 b="-461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7" name="TextBox 76">
                  <a:extLst>
                    <a:ext uri="{FF2B5EF4-FFF2-40B4-BE49-F238E27FC236}">
                      <a16:creationId xmlns:a16="http://schemas.microsoft.com/office/drawing/2014/main" id="{F5F09D84-8825-4D26-B9E4-8F394AC64340}"/>
                    </a:ext>
                  </a:extLst>
                </p:cNvPr>
                <p:cNvSpPr txBox="1"/>
                <p:nvPr/>
              </p:nvSpPr>
              <p:spPr>
                <a:xfrm>
                  <a:off x="1752372" y="3027481"/>
                  <a:ext cx="49981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76" name="TextBox 7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52372" y="3027481"/>
                  <a:ext cx="499816" cy="400110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 b="-461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8" name="TextBox 77">
                  <a:extLst>
                    <a:ext uri="{FF2B5EF4-FFF2-40B4-BE49-F238E27FC236}">
                      <a16:creationId xmlns:a16="http://schemas.microsoft.com/office/drawing/2014/main" id="{402131D9-9A1B-4B14-A2C5-83CA268D2447}"/>
                    </a:ext>
                  </a:extLst>
                </p:cNvPr>
                <p:cNvSpPr txBox="1"/>
                <p:nvPr/>
              </p:nvSpPr>
              <p:spPr>
                <a:xfrm>
                  <a:off x="6271701" y="5589240"/>
                  <a:ext cx="536749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77" name="TextBox 7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71701" y="5589240"/>
                  <a:ext cx="536749" cy="400110"/>
                </a:xfrm>
                <a:prstGeom prst="rect">
                  <a:avLst/>
                </a:prstGeom>
                <a:blipFill rotWithShape="0">
                  <a:blip r:embed="rId11"/>
                  <a:stretch>
                    <a:fillRect b="-303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9" name="TextBox 78">
                  <a:extLst>
                    <a:ext uri="{FF2B5EF4-FFF2-40B4-BE49-F238E27FC236}">
                      <a16:creationId xmlns:a16="http://schemas.microsoft.com/office/drawing/2014/main" id="{DB75B17C-667C-4D3B-8C77-473FC118A98A}"/>
                    </a:ext>
                  </a:extLst>
                </p:cNvPr>
                <p:cNvSpPr txBox="1"/>
                <p:nvPr/>
              </p:nvSpPr>
              <p:spPr>
                <a:xfrm>
                  <a:off x="4657613" y="5589240"/>
                  <a:ext cx="53078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78" name="TextBox 7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57613" y="5589240"/>
                  <a:ext cx="530786" cy="400110"/>
                </a:xfrm>
                <a:prstGeom prst="rect">
                  <a:avLst/>
                </a:prstGeom>
                <a:blipFill rotWithShape="0">
                  <a:blip r:embed="rId12"/>
                  <a:stretch>
                    <a:fillRect b="-151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0" name="TextBox 79">
                  <a:extLst>
                    <a:ext uri="{FF2B5EF4-FFF2-40B4-BE49-F238E27FC236}">
                      <a16:creationId xmlns:a16="http://schemas.microsoft.com/office/drawing/2014/main" id="{7AA3E334-813B-4E05-9165-5AA5CFA573B6}"/>
                    </a:ext>
                  </a:extLst>
                </p:cNvPr>
                <p:cNvSpPr txBox="1"/>
                <p:nvPr/>
              </p:nvSpPr>
              <p:spPr>
                <a:xfrm>
                  <a:off x="3053731" y="5589240"/>
                  <a:ext cx="536749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79" name="TextBox 7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53731" y="5589240"/>
                  <a:ext cx="536749" cy="400110"/>
                </a:xfrm>
                <a:prstGeom prst="rect">
                  <a:avLst/>
                </a:prstGeom>
                <a:blipFill rotWithShape="0">
                  <a:blip r:embed="rId13"/>
                  <a:stretch>
                    <a:fillRect b="-303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1" name="TextBox 80">
                  <a:extLst>
                    <a:ext uri="{FF2B5EF4-FFF2-40B4-BE49-F238E27FC236}">
                      <a16:creationId xmlns:a16="http://schemas.microsoft.com/office/drawing/2014/main" id="{3ED1D28B-9D6A-4829-A9BD-91ECD9FED5C3}"/>
                    </a:ext>
                  </a:extLst>
                </p:cNvPr>
                <p:cNvSpPr txBox="1"/>
                <p:nvPr/>
              </p:nvSpPr>
              <p:spPr>
                <a:xfrm>
                  <a:off x="1442744" y="5589240"/>
                  <a:ext cx="536749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80" name="TextBox 7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42744" y="5589240"/>
                  <a:ext cx="536749" cy="400110"/>
                </a:xfrm>
                <a:prstGeom prst="rect">
                  <a:avLst/>
                </a:prstGeom>
                <a:blipFill rotWithShape="0">
                  <a:blip r:embed="rId14"/>
                  <a:stretch>
                    <a:fillRect b="-303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2" name="TextBox 81">
                  <a:extLst>
                    <a:ext uri="{FF2B5EF4-FFF2-40B4-BE49-F238E27FC236}">
                      <a16:creationId xmlns:a16="http://schemas.microsoft.com/office/drawing/2014/main" id="{48B7FD99-0EDD-4C82-834B-2D49A60CD80C}"/>
                    </a:ext>
                  </a:extLst>
                </p:cNvPr>
                <p:cNvSpPr txBox="1"/>
                <p:nvPr/>
              </p:nvSpPr>
              <p:spPr>
                <a:xfrm>
                  <a:off x="6774300" y="5589240"/>
                  <a:ext cx="53187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D54E4B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D54E4B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D54E4B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rgbClr val="D54E4B"/>
                    </a:solidFill>
                  </a:endParaRPr>
                </a:p>
              </p:txBody>
            </p:sp>
          </mc:Choice>
          <mc:Fallback xmlns="">
            <p:sp>
              <p:nvSpPr>
                <p:cNvPr id="81" name="TextBox 8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74300" y="5589240"/>
                  <a:ext cx="531876" cy="400110"/>
                </a:xfrm>
                <a:prstGeom prst="rect">
                  <a:avLst/>
                </a:prstGeom>
                <a:blipFill rotWithShape="0">
                  <a:blip r:embed="rId15"/>
                  <a:stretch>
                    <a:fillRect b="-303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3" name="TextBox 82">
                  <a:extLst>
                    <a:ext uri="{FF2B5EF4-FFF2-40B4-BE49-F238E27FC236}">
                      <a16:creationId xmlns:a16="http://schemas.microsoft.com/office/drawing/2014/main" id="{2A7293E9-4BAD-4F38-8358-49BBA5C6C24D}"/>
                    </a:ext>
                  </a:extLst>
                </p:cNvPr>
                <p:cNvSpPr txBox="1"/>
                <p:nvPr/>
              </p:nvSpPr>
              <p:spPr>
                <a:xfrm>
                  <a:off x="5168167" y="5589240"/>
                  <a:ext cx="525913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D54E4B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D54E4B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D54E4B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rgbClr val="D54E4B"/>
                    </a:solidFill>
                  </a:endParaRPr>
                </a:p>
              </p:txBody>
            </p:sp>
          </mc:Choice>
          <mc:Fallback xmlns="">
            <p:sp>
              <p:nvSpPr>
                <p:cNvPr id="82" name="TextBox 8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68167" y="5589240"/>
                  <a:ext cx="525913" cy="400110"/>
                </a:xfrm>
                <a:prstGeom prst="rect">
                  <a:avLst/>
                </a:prstGeom>
                <a:blipFill rotWithShape="0">
                  <a:blip r:embed="rId16"/>
                  <a:stretch>
                    <a:fillRect b="-151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4" name="TextBox 83">
                  <a:extLst>
                    <a:ext uri="{FF2B5EF4-FFF2-40B4-BE49-F238E27FC236}">
                      <a16:creationId xmlns:a16="http://schemas.microsoft.com/office/drawing/2014/main" id="{C826F9D0-793D-49EB-8225-21BBB5148A37}"/>
                    </a:ext>
                  </a:extLst>
                </p:cNvPr>
                <p:cNvSpPr txBox="1"/>
                <p:nvPr/>
              </p:nvSpPr>
              <p:spPr>
                <a:xfrm>
                  <a:off x="3554880" y="5589240"/>
                  <a:ext cx="53187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D54E4B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D54E4B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D54E4B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rgbClr val="D54E4B"/>
                    </a:solidFill>
                  </a:endParaRPr>
                </a:p>
              </p:txBody>
            </p:sp>
          </mc:Choice>
          <mc:Fallback xmlns="">
            <p:sp>
              <p:nvSpPr>
                <p:cNvPr id="83" name="TextBox 8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54880" y="5589240"/>
                  <a:ext cx="531876" cy="400110"/>
                </a:xfrm>
                <a:prstGeom prst="rect">
                  <a:avLst/>
                </a:prstGeom>
                <a:blipFill rotWithShape="0">
                  <a:blip r:embed="rId17"/>
                  <a:stretch>
                    <a:fillRect b="-303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5" name="TextBox 84">
                  <a:extLst>
                    <a:ext uri="{FF2B5EF4-FFF2-40B4-BE49-F238E27FC236}">
                      <a16:creationId xmlns:a16="http://schemas.microsoft.com/office/drawing/2014/main" id="{5F060C0B-3DF4-4BAF-BAC0-25FF74DB6450}"/>
                    </a:ext>
                  </a:extLst>
                </p:cNvPr>
                <p:cNvSpPr txBox="1"/>
                <p:nvPr/>
              </p:nvSpPr>
              <p:spPr>
                <a:xfrm>
                  <a:off x="1942784" y="5589240"/>
                  <a:ext cx="53187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D54E4B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D54E4B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D54E4B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rgbClr val="D54E4B"/>
                    </a:solidFill>
                  </a:endParaRPr>
                </a:p>
              </p:txBody>
            </p:sp>
          </mc:Choice>
          <mc:Fallback xmlns="">
            <p:sp>
              <p:nvSpPr>
                <p:cNvPr id="84" name="TextBox 8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42784" y="5589240"/>
                  <a:ext cx="531876" cy="400110"/>
                </a:xfrm>
                <a:prstGeom prst="rect">
                  <a:avLst/>
                </a:prstGeom>
                <a:blipFill rotWithShape="0">
                  <a:blip r:embed="rId18"/>
                  <a:stretch>
                    <a:fillRect b="-303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6" name="TextBox 85">
                  <a:extLst>
                    <a:ext uri="{FF2B5EF4-FFF2-40B4-BE49-F238E27FC236}">
                      <a16:creationId xmlns:a16="http://schemas.microsoft.com/office/drawing/2014/main" id="{156A5E7B-92A4-442F-8A95-1E861D253BD2}"/>
                    </a:ext>
                  </a:extLst>
                </p:cNvPr>
                <p:cNvSpPr txBox="1"/>
                <p:nvPr/>
              </p:nvSpPr>
              <p:spPr>
                <a:xfrm>
                  <a:off x="5806914" y="4143482"/>
                  <a:ext cx="506164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rgbClr val="3333FF"/>
                    </a:solidFill>
                  </a:endParaRPr>
                </a:p>
              </p:txBody>
            </p:sp>
          </mc:Choice>
          <mc:Fallback xmlns="">
            <p:sp>
              <p:nvSpPr>
                <p:cNvPr id="85" name="TextBox 8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06914" y="4143482"/>
                  <a:ext cx="506164" cy="400110"/>
                </a:xfrm>
                <a:prstGeom prst="rect">
                  <a:avLst/>
                </a:prstGeom>
                <a:blipFill rotWithShape="0">
                  <a:blip r:embed="rId19"/>
                  <a:stretch>
                    <a:fillRect b="-307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7" name="직선 연결선 86">
              <a:extLst>
                <a:ext uri="{FF2B5EF4-FFF2-40B4-BE49-F238E27FC236}">
                  <a16:creationId xmlns:a16="http://schemas.microsoft.com/office/drawing/2014/main" id="{D7281A2D-5909-4EB0-A77F-C4CA2C1392B1}"/>
                </a:ext>
              </a:extLst>
            </p:cNvPr>
            <p:cNvCxnSpPr/>
            <p:nvPr/>
          </p:nvCxnSpPr>
          <p:spPr>
            <a:xfrm flipH="1">
              <a:off x="7311392" y="4515641"/>
              <a:ext cx="648000" cy="1"/>
            </a:xfrm>
            <a:prstGeom prst="line">
              <a:avLst/>
            </a:prstGeom>
            <a:ln>
              <a:solidFill>
                <a:schemeClr val="tx1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8" name="TextBox 87">
                  <a:extLst>
                    <a:ext uri="{FF2B5EF4-FFF2-40B4-BE49-F238E27FC236}">
                      <a16:creationId xmlns:a16="http://schemas.microsoft.com/office/drawing/2014/main" id="{CD74E934-0678-40EA-AA3A-C69962808466}"/>
                    </a:ext>
                  </a:extLst>
                </p:cNvPr>
                <p:cNvSpPr txBox="1"/>
                <p:nvPr/>
              </p:nvSpPr>
              <p:spPr>
                <a:xfrm>
                  <a:off x="7419452" y="4143482"/>
                  <a:ext cx="429990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rgbClr val="3333FF"/>
                    </a:solidFill>
                  </a:endParaRPr>
                </a:p>
              </p:txBody>
            </p:sp>
          </mc:Choice>
          <mc:Fallback xmlns="">
            <p:sp>
              <p:nvSpPr>
                <p:cNvPr id="88" name="TextBox 87">
                  <a:extLst>
                    <a:ext uri="{FF2B5EF4-FFF2-40B4-BE49-F238E27FC236}">
                      <a16:creationId xmlns:a16="http://schemas.microsoft.com/office/drawing/2014/main" id="{CD74E934-0678-40EA-AA3A-C6996280846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19452" y="4143482"/>
                  <a:ext cx="429990" cy="338554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9" name="직선 연결선 88">
              <a:extLst>
                <a:ext uri="{FF2B5EF4-FFF2-40B4-BE49-F238E27FC236}">
                  <a16:creationId xmlns:a16="http://schemas.microsoft.com/office/drawing/2014/main" id="{81032208-DE13-42A4-8C5D-6F7FA15F5055}"/>
                </a:ext>
              </a:extLst>
            </p:cNvPr>
            <p:cNvCxnSpPr/>
            <p:nvPr/>
          </p:nvCxnSpPr>
          <p:spPr>
            <a:xfrm flipH="1">
              <a:off x="4078128" y="4515641"/>
              <a:ext cx="648000" cy="1"/>
            </a:xfrm>
            <a:prstGeom prst="line">
              <a:avLst/>
            </a:prstGeom>
            <a:ln>
              <a:solidFill>
                <a:schemeClr val="tx1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0" name="TextBox 89">
                  <a:extLst>
                    <a:ext uri="{FF2B5EF4-FFF2-40B4-BE49-F238E27FC236}">
                      <a16:creationId xmlns:a16="http://schemas.microsoft.com/office/drawing/2014/main" id="{56D0C2C4-4B0A-4DD7-9C40-D17A27DB8903}"/>
                    </a:ext>
                  </a:extLst>
                </p:cNvPr>
                <p:cNvSpPr txBox="1"/>
                <p:nvPr/>
              </p:nvSpPr>
              <p:spPr>
                <a:xfrm>
                  <a:off x="4186188" y="4143482"/>
                  <a:ext cx="512128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rgbClr val="3333FF"/>
                    </a:solidFill>
                  </a:endParaRPr>
                </a:p>
              </p:txBody>
            </p:sp>
          </mc:Choice>
          <mc:Fallback xmlns="">
            <p:sp>
              <p:nvSpPr>
                <p:cNvPr id="91" name="TextBox 9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86188" y="4143482"/>
                  <a:ext cx="512128" cy="400110"/>
                </a:xfrm>
                <a:prstGeom prst="rect">
                  <a:avLst/>
                </a:prstGeom>
                <a:blipFill rotWithShape="0">
                  <a:blip r:embed="rId21"/>
                  <a:stretch>
                    <a:fillRect b="-461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91" name="직선 연결선 90">
              <a:extLst>
                <a:ext uri="{FF2B5EF4-FFF2-40B4-BE49-F238E27FC236}">
                  <a16:creationId xmlns:a16="http://schemas.microsoft.com/office/drawing/2014/main" id="{1DE9A835-D1D5-46F5-89F0-AFCDBC2D67CB}"/>
                </a:ext>
              </a:extLst>
            </p:cNvPr>
            <p:cNvCxnSpPr/>
            <p:nvPr/>
          </p:nvCxnSpPr>
          <p:spPr>
            <a:xfrm flipH="1">
              <a:off x="2467502" y="4515641"/>
              <a:ext cx="648000" cy="1"/>
            </a:xfrm>
            <a:prstGeom prst="line">
              <a:avLst/>
            </a:prstGeom>
            <a:ln>
              <a:solidFill>
                <a:schemeClr val="tx1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2" name="TextBox 91">
                  <a:extLst>
                    <a:ext uri="{FF2B5EF4-FFF2-40B4-BE49-F238E27FC236}">
                      <a16:creationId xmlns:a16="http://schemas.microsoft.com/office/drawing/2014/main" id="{503551CE-A0B7-4D40-992F-D0200683E3A0}"/>
                    </a:ext>
                  </a:extLst>
                </p:cNvPr>
                <p:cNvSpPr txBox="1"/>
                <p:nvPr/>
              </p:nvSpPr>
              <p:spPr>
                <a:xfrm>
                  <a:off x="2575562" y="4143482"/>
                  <a:ext cx="512128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rgbClr val="3333FF"/>
                    </a:solidFill>
                  </a:endParaRPr>
                </a:p>
              </p:txBody>
            </p:sp>
          </mc:Choice>
          <mc:Fallback xmlns="">
            <p:sp>
              <p:nvSpPr>
                <p:cNvPr id="93" name="TextBox 9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75562" y="4143482"/>
                  <a:ext cx="512128" cy="400110"/>
                </a:xfrm>
                <a:prstGeom prst="rect">
                  <a:avLst/>
                </a:prstGeom>
                <a:blipFill rotWithShape="0">
                  <a:blip r:embed="rId22"/>
                  <a:stretch>
                    <a:fillRect b="-461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1847850" y="1341438"/>
            <a:ext cx="6048350" cy="400110"/>
          </a:xfrm>
          <a:prstGeom prst="rect">
            <a:avLst/>
          </a:prstGeom>
          <a:solidFill>
            <a:srgbClr val="D6EDBD"/>
          </a:solidFill>
          <a:ln>
            <a:noFill/>
          </a:ln>
          <a:extLst/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0" lang="en-US" altLang="ko-KR" dirty="0">
                <a:solidFill>
                  <a:schemeClr val="tx2"/>
                </a:solidFill>
              </a:rPr>
              <a:t>Structural Description of the 4-Bit Full Adder (1 / 2)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47850" y="1916833"/>
            <a:ext cx="7416502" cy="452431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8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-- library declaration</a:t>
            </a:r>
          </a:p>
          <a:p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library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IEEE;</a:t>
            </a:r>
          </a:p>
          <a:p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use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IEEE.std_logic_1164.all;</a:t>
            </a:r>
          </a:p>
          <a:p>
            <a:endParaRPr lang="en-US" altLang="ko-KR" sz="18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altLang="ko-KR" sz="18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--entity</a:t>
            </a:r>
          </a:p>
          <a:p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entity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800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FullAdder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is</a:t>
            </a:r>
          </a:p>
          <a:p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port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(X, Y, </a:t>
            </a:r>
            <a:r>
              <a:rPr lang="en-US" altLang="ko-K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Cin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: </a:t>
            </a: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altLang="ko-K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std_logic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	 </a:t>
            </a:r>
            <a:r>
              <a:rPr lang="en-US" altLang="ko-K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, Sum: </a:t>
            </a: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out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std_logic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</a:p>
          <a:p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end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800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FullAdder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endParaRPr lang="en-US" altLang="ko-KR" sz="18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altLang="ko-KR" sz="18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--architecture</a:t>
            </a:r>
          </a:p>
          <a:p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architecture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800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my_fa</a:t>
            </a:r>
            <a:r>
              <a:rPr lang="en-US" altLang="ko-KR" sz="18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of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800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FullAdder</a:t>
            </a:r>
            <a:r>
              <a:rPr lang="en-US" altLang="ko-KR" sz="18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is</a:t>
            </a:r>
          </a:p>
          <a:p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begin</a:t>
            </a:r>
          </a:p>
          <a:p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 Sum  &lt;= X </a:t>
            </a:r>
            <a:r>
              <a:rPr lang="en-US" altLang="ko-K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xor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Y </a:t>
            </a:r>
            <a:r>
              <a:rPr lang="en-US" altLang="ko-K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xor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Cin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altLang="ko-K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&lt;= (X and Y) or (X and </a:t>
            </a:r>
            <a:r>
              <a:rPr lang="en-US" altLang="ko-K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Cin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) or (Y and </a:t>
            </a:r>
            <a:r>
              <a:rPr lang="en-US" altLang="ko-K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Cin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</a:p>
          <a:p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end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800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my_fa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endParaRPr lang="ko-KR" altLang="en-US" sz="18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4" name="Rectangle 2"/>
          <p:cNvSpPr>
            <a:spLocks noGrp="1" noChangeArrowheads="1"/>
          </p:cNvSpPr>
          <p:nvPr>
            <p:ph type="title"/>
          </p:nvPr>
        </p:nvSpPr>
        <p:spPr>
          <a:xfrm>
            <a:off x="1703389" y="274638"/>
            <a:ext cx="8785225" cy="778098"/>
          </a:xfrm>
        </p:spPr>
        <p:txBody>
          <a:bodyPr/>
          <a:lstStyle/>
          <a:p>
            <a:pPr eaLnBrk="1" hangingPunct="1"/>
            <a:r>
              <a:rPr kumimoji="0" lang="en-US" altLang="ko-KR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Structural</a:t>
            </a:r>
            <a:r>
              <a:rPr kumimoji="0" lang="en-US" altLang="ko-KR" sz="3600" dirty="0">
                <a:solidFill>
                  <a:srgbClr val="FF0000"/>
                </a:solidFill>
              </a:rPr>
              <a:t> </a:t>
            </a:r>
            <a:r>
              <a:rPr kumimoji="0" lang="en-US" altLang="ko-KR" sz="3600" dirty="0">
                <a:solidFill>
                  <a:srgbClr val="3333FF"/>
                </a:solidFill>
              </a:rPr>
              <a:t>Model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1847850" y="1341438"/>
            <a:ext cx="6048350" cy="400110"/>
          </a:xfrm>
          <a:prstGeom prst="rect">
            <a:avLst/>
          </a:prstGeom>
          <a:solidFill>
            <a:srgbClr val="D6EDBD"/>
          </a:solidFill>
          <a:ln>
            <a:noFill/>
          </a:ln>
          <a:extLst/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0" lang="en-US" altLang="ko-KR" dirty="0">
                <a:solidFill>
                  <a:schemeClr val="tx2"/>
                </a:solidFill>
              </a:rPr>
              <a:t>Structural Description of the 4-Bit Full Adder (2 / 2)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47850" y="1916832"/>
            <a:ext cx="8424614" cy="48320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-- library declaration</a:t>
            </a:r>
          </a:p>
          <a:p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library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IEEE;</a:t>
            </a:r>
          </a:p>
          <a:p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use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IEEE.std_logic_1164.all;</a:t>
            </a:r>
          </a:p>
          <a:p>
            <a:r>
              <a:rPr lang="en-US" altLang="ko-KR" sz="14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--entity for 4-bit FA</a:t>
            </a:r>
          </a:p>
          <a:p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entity </a:t>
            </a:r>
            <a:r>
              <a:rPr lang="en-US" altLang="ko-KR" sz="14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Adder4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is</a:t>
            </a:r>
          </a:p>
          <a:p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port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(A, B: </a:t>
            </a:r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altLang="ko-K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std_logic_vector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(3 </a:t>
            </a:r>
            <a:r>
              <a:rPr lang="en-US" altLang="ko-KR" sz="1400" dirty="0" err="1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downto</a:t>
            </a:r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0);    Ci: </a:t>
            </a:r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altLang="ko-K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std_logic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          S: </a:t>
            </a:r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out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std_logic_vector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(3 </a:t>
            </a:r>
            <a:r>
              <a:rPr lang="en-US" altLang="ko-KR" sz="1400" dirty="0" err="1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downto</a:t>
            </a:r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0);    Co: </a:t>
            </a:r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out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std_logic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</a:p>
          <a:p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end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4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Adder4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altLang="ko-KR" sz="14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--architecture for 4-bit FA</a:t>
            </a:r>
          </a:p>
          <a:p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architecture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my_adder4 </a:t>
            </a:r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of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4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Adder4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is</a:t>
            </a:r>
          </a:p>
          <a:p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component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400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FullAdder</a:t>
            </a:r>
            <a:endParaRPr lang="en-US" altLang="ko-KR" sz="1400" dirty="0">
              <a:solidFill>
                <a:srgbClr val="FF000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   port (X, Y, </a:t>
            </a:r>
            <a:r>
              <a:rPr lang="en-US" altLang="ko-K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Cin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: </a:t>
            </a:r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std_logic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;   </a:t>
            </a:r>
            <a:r>
              <a:rPr lang="en-US" altLang="ko-KR" sz="14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-- Inputs</a:t>
            </a:r>
          </a:p>
          <a:p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         </a:t>
            </a:r>
            <a:r>
              <a:rPr lang="en-US" altLang="ko-K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, Sum: </a:t>
            </a:r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out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std_logic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); </a:t>
            </a:r>
            <a:r>
              <a:rPr lang="en-US" altLang="ko-KR" sz="14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-- Outputs</a:t>
            </a:r>
          </a:p>
          <a:p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end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component;</a:t>
            </a:r>
          </a:p>
          <a:p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signal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C: </a:t>
            </a:r>
            <a:r>
              <a:rPr lang="en-US" altLang="ko-K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std_logic_vector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(3 </a:t>
            </a:r>
            <a:r>
              <a:rPr lang="en-US" altLang="ko-KR" sz="1400" dirty="0" err="1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downto</a:t>
            </a:r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1);</a:t>
            </a:r>
          </a:p>
          <a:p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begin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4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-- instantiate four copies of the </a:t>
            </a:r>
            <a:r>
              <a:rPr lang="en-US" altLang="ko-KR" sz="1400" dirty="0" err="1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FullAdder</a:t>
            </a:r>
            <a:endParaRPr lang="en-US" altLang="ko-KR" sz="1400" dirty="0">
              <a:solidFill>
                <a:srgbClr val="00B05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   FA0: </a:t>
            </a:r>
            <a:r>
              <a:rPr lang="en-US" altLang="ko-KR" sz="1400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FullAdder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port map 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(A(0), B(0), Ci, C(1), S(0));</a:t>
            </a:r>
          </a:p>
          <a:p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   FA1: </a:t>
            </a:r>
            <a:r>
              <a:rPr lang="en-US" altLang="ko-KR" sz="1400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FullAdder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port map 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(A(1), B(1), C(1), C(2), S(1));</a:t>
            </a:r>
          </a:p>
          <a:p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   FA2: </a:t>
            </a:r>
            <a:r>
              <a:rPr lang="en-US" altLang="ko-KR" sz="1400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FullAdder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port map 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(A(2), B(2), C(2), C(3), S(2));</a:t>
            </a:r>
          </a:p>
          <a:p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   FA3: </a:t>
            </a:r>
            <a:r>
              <a:rPr lang="en-US" altLang="ko-KR" sz="1400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FullAdder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port map 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(A(3), B(3), C(3), Co, S(3));</a:t>
            </a:r>
          </a:p>
          <a:p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end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my_adder4;</a:t>
            </a:r>
            <a:r>
              <a:rPr lang="en-US" altLang="ko-KR" sz="14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</a:p>
          <a:p>
            <a:endParaRPr lang="ko-KR" alt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703389" y="274638"/>
            <a:ext cx="8785225" cy="778098"/>
          </a:xfrm>
        </p:spPr>
        <p:txBody>
          <a:bodyPr/>
          <a:lstStyle/>
          <a:p>
            <a:pPr eaLnBrk="1" hangingPunct="1"/>
            <a:r>
              <a:rPr kumimoji="0" lang="en-US" altLang="ko-KR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Structural</a:t>
            </a:r>
            <a:r>
              <a:rPr kumimoji="0" lang="en-US" altLang="ko-KR" sz="3600" dirty="0">
                <a:solidFill>
                  <a:srgbClr val="FF0000"/>
                </a:solidFill>
              </a:rPr>
              <a:t> </a:t>
            </a:r>
            <a:r>
              <a:rPr kumimoji="0" lang="en-US" altLang="ko-KR" sz="3600" dirty="0">
                <a:solidFill>
                  <a:srgbClr val="3333FF"/>
                </a:solidFill>
              </a:rPr>
              <a:t>Model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4F7CFAE1-536E-4027-9CA2-BD187D37C321}"/>
              </a:ext>
            </a:extLst>
          </p:cNvPr>
          <p:cNvSpPr/>
          <p:nvPr/>
        </p:nvSpPr>
        <p:spPr>
          <a:xfrm>
            <a:off x="2063552" y="4109578"/>
            <a:ext cx="4680520" cy="851045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14DA2AB4-1CB2-4207-A02D-D1FA902866A7}"/>
              </a:ext>
            </a:extLst>
          </p:cNvPr>
          <p:cNvSpPr/>
          <p:nvPr/>
        </p:nvSpPr>
        <p:spPr>
          <a:xfrm>
            <a:off x="2256208" y="5390339"/>
            <a:ext cx="5567984" cy="851045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392AE79-0F39-448B-A476-AB98C263D727}"/>
              </a:ext>
            </a:extLst>
          </p:cNvPr>
          <p:cNvSpPr txBox="1"/>
          <p:nvPr/>
        </p:nvSpPr>
        <p:spPr>
          <a:xfrm>
            <a:off x="8256240" y="2204864"/>
            <a:ext cx="2895344" cy="338554"/>
          </a:xfrm>
          <a:prstGeom prst="rect">
            <a:avLst/>
          </a:prstGeom>
          <a:solidFill>
            <a:srgbClr val="D6EDBD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  <a:highlight>
                  <a:srgbClr val="D6EDBD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Adder4</a:t>
            </a:r>
            <a:r>
              <a:rPr lang="ko-KR" altLang="en-US" dirty="0">
                <a:highlight>
                  <a:srgbClr val="D6EDBD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를 </a:t>
            </a:r>
            <a:r>
              <a:rPr lang="en-US" altLang="ko-KR" dirty="0">
                <a:highlight>
                  <a:srgbClr val="D6EDBD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entity</a:t>
            </a:r>
            <a:r>
              <a:rPr lang="ko-KR" altLang="en-US" dirty="0">
                <a:highlight>
                  <a:srgbClr val="D6EDBD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로 사용할 것</a:t>
            </a:r>
            <a:r>
              <a:rPr lang="en-US" altLang="ko-KR" dirty="0">
                <a:highlight>
                  <a:srgbClr val="D6EDBD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ko-KR" altLang="en-US" dirty="0">
              <a:highlight>
                <a:srgbClr val="D6EDBD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156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60350"/>
            <a:ext cx="8229600" cy="864394"/>
          </a:xfrm>
        </p:spPr>
        <p:txBody>
          <a:bodyPr/>
          <a:lstStyle/>
          <a:p>
            <a:pPr eaLnBrk="1" hangingPunct="1"/>
            <a:r>
              <a:rPr kumimoji="0" lang="en-US" altLang="ko-KR" sz="3600" dirty="0">
                <a:solidFill>
                  <a:srgbClr val="3333FF"/>
                </a:solidFill>
              </a:rPr>
              <a:t>Objectives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B12F887-1070-4D1D-A4BC-71E98E1FC6EA}"/>
              </a:ext>
            </a:extLst>
          </p:cNvPr>
          <p:cNvSpPr txBox="1"/>
          <p:nvPr/>
        </p:nvSpPr>
        <p:spPr>
          <a:xfrm>
            <a:off x="407368" y="1484784"/>
            <a:ext cx="11377264" cy="2805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eaLnBrk="1" hangingPunct="1">
              <a:lnSpc>
                <a:spcPct val="150000"/>
              </a:lnSpc>
              <a:buFont typeface="+mj-lt"/>
              <a:buAutoNum type="arabicPeriod"/>
              <a:tabLst>
                <a:tab pos="360000" algn="l"/>
              </a:tabLst>
            </a:pPr>
            <a:r>
              <a:rPr lang="en-US" altLang="ko-KR" sz="2000" dirty="0">
                <a:latin typeface="+mn-lt"/>
              </a:rPr>
              <a:t>Represent gates and combinational logic by </a:t>
            </a:r>
            <a:r>
              <a:rPr lang="en-US" altLang="ko-KR" sz="2000" dirty="0">
                <a:solidFill>
                  <a:srgbClr val="3333FF"/>
                </a:solidFill>
                <a:latin typeface="+mn-lt"/>
              </a:rPr>
              <a:t>concurrent VHDL statements</a:t>
            </a:r>
            <a:r>
              <a:rPr lang="en-US" altLang="ko-KR" sz="2000" dirty="0">
                <a:latin typeface="+mn-lt"/>
              </a:rPr>
              <a:t>.</a:t>
            </a:r>
          </a:p>
          <a:p>
            <a:pPr marL="457200" indent="-457200" eaLnBrk="1" hangingPunct="1">
              <a:lnSpc>
                <a:spcPct val="150000"/>
              </a:lnSpc>
              <a:buFont typeface="+mj-lt"/>
              <a:buAutoNum type="arabicPeriod"/>
              <a:tabLst>
                <a:tab pos="360000" algn="l"/>
              </a:tabLst>
            </a:pPr>
            <a:r>
              <a:rPr lang="en-US" altLang="ko-KR" sz="2000" dirty="0">
                <a:latin typeface="+mn-lt"/>
              </a:rPr>
              <a:t>Given a set of concurrent VHDL statements, draw the corresponding combinational logic circuit.</a:t>
            </a:r>
          </a:p>
          <a:p>
            <a:pPr marL="457200" indent="-457200" eaLnBrk="1" hangingPunct="1">
              <a:lnSpc>
                <a:spcPct val="150000"/>
              </a:lnSpc>
              <a:buFont typeface="+mj-lt"/>
              <a:buAutoNum type="arabicPeriod"/>
              <a:tabLst>
                <a:tab pos="360000" algn="l"/>
              </a:tabLst>
            </a:pPr>
            <a:r>
              <a:rPr lang="en-US" altLang="ko-KR" sz="2000" dirty="0">
                <a:latin typeface="+mn-lt"/>
              </a:rPr>
              <a:t>Write a </a:t>
            </a:r>
            <a:r>
              <a:rPr lang="en-US" altLang="ko-KR" sz="2000" dirty="0">
                <a:solidFill>
                  <a:srgbClr val="3333FF"/>
                </a:solidFill>
                <a:latin typeface="+mn-lt"/>
              </a:rPr>
              <a:t>VHDL code </a:t>
            </a:r>
            <a:r>
              <a:rPr lang="en-US" altLang="ko-KR" sz="2000" dirty="0">
                <a:latin typeface="+mn-lt"/>
              </a:rPr>
              <a:t>for a combinational circuit.</a:t>
            </a:r>
          </a:p>
          <a:p>
            <a:pPr marL="457200" indent="-457200" eaLnBrk="1" hangingPunct="1">
              <a:lnSpc>
                <a:spcPct val="150000"/>
              </a:lnSpc>
              <a:buFont typeface="+mj-lt"/>
              <a:buAutoNum type="arabicPeriod"/>
              <a:tabLst>
                <a:tab pos="360000" algn="l"/>
              </a:tabLst>
            </a:pPr>
            <a:r>
              <a:rPr lang="en-US" altLang="ko-KR" sz="2000" dirty="0">
                <a:solidFill>
                  <a:srgbClr val="3333FF"/>
                </a:solidFill>
                <a:latin typeface="+mn-lt"/>
              </a:rPr>
              <a:t>Compile</a:t>
            </a:r>
            <a:r>
              <a:rPr lang="en-US" altLang="ko-KR" sz="2000" dirty="0">
                <a:latin typeface="+mn-lt"/>
              </a:rPr>
              <a:t> and </a:t>
            </a:r>
            <a:r>
              <a:rPr lang="en-US" altLang="ko-KR" sz="2000" dirty="0">
                <a:solidFill>
                  <a:srgbClr val="3333FF"/>
                </a:solidFill>
                <a:latin typeface="+mn-lt"/>
              </a:rPr>
              <a:t>simulate</a:t>
            </a:r>
            <a:r>
              <a:rPr lang="en-US" altLang="ko-KR" sz="2000" dirty="0">
                <a:latin typeface="+mn-lt"/>
              </a:rPr>
              <a:t> a VHDL module.</a:t>
            </a:r>
          </a:p>
          <a:p>
            <a:pPr marL="457200" indent="-457200" eaLnBrk="1" hangingPunct="1">
              <a:lnSpc>
                <a:spcPct val="150000"/>
              </a:lnSpc>
              <a:buFont typeface="+mj-lt"/>
              <a:buAutoNum type="arabicPeriod"/>
              <a:tabLst>
                <a:tab pos="360000" algn="l"/>
              </a:tabLst>
            </a:pPr>
            <a:r>
              <a:rPr lang="en-US" altLang="ko-KR" sz="2000" dirty="0">
                <a:latin typeface="+mn-lt"/>
              </a:rPr>
              <a:t>Use the basic VHDL </a:t>
            </a:r>
            <a:r>
              <a:rPr lang="en-US" altLang="ko-KR" sz="2000" dirty="0">
                <a:solidFill>
                  <a:srgbClr val="3333FF"/>
                </a:solidFill>
                <a:latin typeface="+mn-lt"/>
              </a:rPr>
              <a:t>operators</a:t>
            </a:r>
            <a:r>
              <a:rPr lang="en-US" altLang="ko-KR" sz="2000" dirty="0">
                <a:latin typeface="+mn-lt"/>
              </a:rPr>
              <a:t> and understand their order of </a:t>
            </a:r>
            <a:r>
              <a:rPr lang="en-US" altLang="ko-KR" sz="2000" dirty="0">
                <a:solidFill>
                  <a:srgbClr val="3333FF"/>
                </a:solidFill>
                <a:latin typeface="+mn-lt"/>
              </a:rPr>
              <a:t>precedence</a:t>
            </a:r>
            <a:r>
              <a:rPr lang="en-US" altLang="ko-KR" sz="2000" dirty="0">
                <a:latin typeface="+mn-lt"/>
              </a:rPr>
              <a:t>.</a:t>
            </a:r>
          </a:p>
          <a:p>
            <a:pPr marL="457200" indent="-457200" eaLnBrk="1" hangingPunct="1">
              <a:lnSpc>
                <a:spcPct val="150000"/>
              </a:lnSpc>
              <a:buFont typeface="+mj-lt"/>
              <a:buAutoNum type="arabicPeriod"/>
              <a:tabLst>
                <a:tab pos="360000" algn="l"/>
              </a:tabLst>
            </a:pPr>
            <a:r>
              <a:rPr lang="en-US" altLang="ko-KR" sz="2000" dirty="0">
                <a:latin typeface="+mn-lt"/>
              </a:rPr>
              <a:t>Use the VHDL types : </a:t>
            </a:r>
            <a:r>
              <a:rPr lang="en-US" altLang="ko-KR" sz="2000" dirty="0" err="1">
                <a:solidFill>
                  <a:srgbClr val="3333FF"/>
                </a:solidFill>
                <a:latin typeface="+mn-lt"/>
              </a:rPr>
              <a:t>std_logic</a:t>
            </a:r>
            <a:r>
              <a:rPr lang="en-US" altLang="ko-KR" sz="2000" dirty="0">
                <a:latin typeface="+mn-lt"/>
              </a:rPr>
              <a:t>, </a:t>
            </a:r>
            <a:r>
              <a:rPr lang="en-US" altLang="ko-KR" sz="2000" dirty="0" err="1">
                <a:solidFill>
                  <a:srgbClr val="3333FF"/>
                </a:solidFill>
                <a:latin typeface="+mn-lt"/>
              </a:rPr>
              <a:t>std_logic_vector</a:t>
            </a:r>
            <a:r>
              <a:rPr lang="en-US" altLang="ko-KR" sz="2000" dirty="0">
                <a:latin typeface="+mn-lt"/>
              </a:rPr>
              <a:t>, </a:t>
            </a:r>
            <a:r>
              <a:rPr lang="en-US" altLang="ko-KR" sz="2000" dirty="0">
                <a:solidFill>
                  <a:srgbClr val="3333FF"/>
                </a:solidFill>
                <a:latin typeface="+mn-lt"/>
              </a:rPr>
              <a:t>bit</a:t>
            </a:r>
            <a:r>
              <a:rPr lang="en-US" altLang="ko-KR" sz="2000" dirty="0">
                <a:latin typeface="+mn-lt"/>
              </a:rPr>
              <a:t>, </a:t>
            </a:r>
            <a:r>
              <a:rPr lang="en-US" altLang="ko-KR" sz="2000" dirty="0" err="1">
                <a:solidFill>
                  <a:srgbClr val="3333FF"/>
                </a:solidFill>
                <a:latin typeface="+mn-lt"/>
              </a:rPr>
              <a:t>bit_vector</a:t>
            </a:r>
            <a:r>
              <a:rPr lang="en-US" altLang="ko-KR" sz="2000" dirty="0">
                <a:latin typeface="+mn-lt"/>
              </a:rPr>
              <a:t>, </a:t>
            </a:r>
            <a:r>
              <a:rPr lang="en-US" altLang="ko-KR" sz="2000" dirty="0">
                <a:solidFill>
                  <a:srgbClr val="3333FF"/>
                </a:solidFill>
                <a:latin typeface="+mn-lt"/>
              </a:rPr>
              <a:t>Boolean</a:t>
            </a:r>
            <a:r>
              <a:rPr lang="en-US" altLang="ko-KR" sz="2000" dirty="0">
                <a:latin typeface="+mn-lt"/>
              </a:rPr>
              <a:t>, and </a:t>
            </a:r>
            <a:r>
              <a:rPr lang="en-US" altLang="ko-KR" sz="2000" dirty="0">
                <a:solidFill>
                  <a:srgbClr val="3333FF"/>
                </a:solidFill>
                <a:latin typeface="+mn-lt"/>
              </a:rPr>
              <a:t>integer</a:t>
            </a:r>
            <a:r>
              <a:rPr lang="en-US" altLang="ko-KR" sz="2000" dirty="0">
                <a:latin typeface="+mn-lt"/>
              </a:rPr>
              <a:t>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1199456" y="2951946"/>
            <a:ext cx="8340330" cy="1015663"/>
          </a:xfrm>
          <a:prstGeom prst="rect">
            <a:avLst/>
          </a:prstGeom>
          <a:noFill/>
          <a:ln>
            <a:solidFill>
              <a:srgbClr val="92D050"/>
            </a:solidFill>
          </a:ln>
          <a:extLst/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b="1">
                <a:latin typeface="Consolas" panose="020B0609020204030204" pitchFamily="49" charset="0"/>
                <a:cs typeface="Consolas" panose="020B0609020204030204" pitchFamily="49" charset="0"/>
              </a:rPr>
              <a:t>component</a:t>
            </a:r>
            <a:r>
              <a:rPr lang="en-US" altLang="ko-KR">
                <a:latin typeface="Consolas" panose="020B0609020204030204" pitchFamily="49" charset="0"/>
                <a:cs typeface="Consolas" panose="020B0609020204030204" pitchFamily="49" charset="0"/>
              </a:rPr>
              <a:t> component-name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altLang="ko-KR" b="1">
                <a:latin typeface="Consolas" panose="020B0609020204030204" pitchFamily="49" charset="0"/>
                <a:cs typeface="Consolas" panose="020B0609020204030204" pitchFamily="49" charset="0"/>
              </a:rPr>
              <a:t>port </a:t>
            </a:r>
            <a:r>
              <a:rPr lang="en-US" altLang="ko-KR">
                <a:latin typeface="Consolas" panose="020B0609020204030204" pitchFamily="49" charset="0"/>
                <a:cs typeface="Consolas" panose="020B0609020204030204" pitchFamily="49" charset="0"/>
              </a:rPr>
              <a:t>(list-of-interface-signals-and-their-types);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b="1">
                <a:latin typeface="Consolas" panose="020B0609020204030204" pitchFamily="49" charset="0"/>
                <a:cs typeface="Consolas" panose="020B0609020204030204" pitchFamily="49" charset="0"/>
              </a:rPr>
              <a:t>end</a:t>
            </a:r>
            <a:r>
              <a:rPr lang="en-US" altLang="ko-KR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b="1">
                <a:latin typeface="Consolas" panose="020B0609020204030204" pitchFamily="49" charset="0"/>
                <a:cs typeface="Consolas" panose="020B0609020204030204" pitchFamily="49" charset="0"/>
              </a:rPr>
              <a:t>component</a:t>
            </a:r>
            <a:r>
              <a:rPr lang="en-US" altLang="ko-KR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</p:txBody>
      </p:sp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1199455" y="4109010"/>
            <a:ext cx="8340331" cy="400110"/>
          </a:xfrm>
          <a:prstGeom prst="rect">
            <a:avLst/>
          </a:prstGeom>
          <a:noFill/>
          <a:ln>
            <a:solidFill>
              <a:srgbClr val="92D050"/>
            </a:solidFill>
          </a:ln>
          <a:extLst/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>
                <a:latin typeface="Consolas" panose="020B0609020204030204" pitchFamily="49" charset="0"/>
                <a:cs typeface="Consolas" panose="020B0609020204030204" pitchFamily="49" charset="0"/>
              </a:rPr>
              <a:t>label: component-name </a:t>
            </a:r>
            <a:r>
              <a:rPr lang="en-US" altLang="ko-KR" b="1">
                <a:latin typeface="Consolas" panose="020B0609020204030204" pitchFamily="49" charset="0"/>
                <a:cs typeface="Consolas" panose="020B0609020204030204" pitchFamily="49" charset="0"/>
              </a:rPr>
              <a:t>port</a:t>
            </a:r>
            <a:r>
              <a:rPr lang="en-US" altLang="ko-KR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b="1">
                <a:latin typeface="Consolas" panose="020B0609020204030204" pitchFamily="49" charset="0"/>
                <a:cs typeface="Consolas" panose="020B0609020204030204" pitchFamily="49" charset="0"/>
              </a:rPr>
              <a:t>map</a:t>
            </a:r>
            <a:r>
              <a:rPr lang="en-US" altLang="ko-KR">
                <a:latin typeface="Consolas" panose="020B0609020204030204" pitchFamily="49" charset="0"/>
                <a:cs typeface="Consolas" panose="020B0609020204030204" pitchFamily="49" charset="0"/>
              </a:rPr>
              <a:t> (list-of-actual-signals);</a:t>
            </a: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1981200" y="274638"/>
            <a:ext cx="8229600" cy="850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en-US" altLang="ko-KR" sz="3600" dirty="0">
                <a:solidFill>
                  <a:srgbClr val="3333FF"/>
                </a:solidFill>
              </a:rPr>
              <a:t>VHDL Modules - Component</a:t>
            </a:r>
            <a:r>
              <a:rPr kumimoji="0" lang="en-US" altLang="ko-KR" sz="3600" dirty="0">
                <a:solidFill>
                  <a:srgbClr val="3333FF"/>
                </a:solidFill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767408" y="1700214"/>
            <a:ext cx="10585176" cy="400110"/>
          </a:xfrm>
          <a:prstGeom prst="rect">
            <a:avLst/>
          </a:prstGeom>
          <a:noFill/>
          <a:ln>
            <a:solidFill>
              <a:srgbClr val="92D050"/>
            </a:solidFill>
          </a:ln>
          <a:extLst/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0" lang="en-US" altLang="ko-KR" dirty="0">
                <a:solidFill>
                  <a:schemeClr val="tx2"/>
                </a:solidFill>
              </a:rPr>
              <a:t>Components used within the architecture are declared at the </a:t>
            </a:r>
            <a:r>
              <a:rPr kumimoji="0" lang="en-US" altLang="ko-KR" i="1" dirty="0">
                <a:solidFill>
                  <a:schemeClr val="tx2"/>
                </a:solidFill>
              </a:rPr>
              <a:t>beginning</a:t>
            </a:r>
            <a:r>
              <a:rPr kumimoji="0" lang="en-US" altLang="ko-KR" dirty="0">
                <a:solidFill>
                  <a:schemeClr val="tx2"/>
                </a:solidFill>
              </a:rPr>
              <a:t> of the architecture.</a:t>
            </a:r>
          </a:p>
        </p:txBody>
      </p:sp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767408" y="2454301"/>
            <a:ext cx="4103687" cy="396875"/>
          </a:xfrm>
          <a:prstGeom prst="rect">
            <a:avLst/>
          </a:prstGeom>
          <a:solidFill>
            <a:srgbClr val="D6EDBD"/>
          </a:solidFill>
          <a:ln>
            <a:noFill/>
          </a:ln>
          <a:extLst/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0" lang="en-US" altLang="ko-KR">
                <a:solidFill>
                  <a:schemeClr val="tx2"/>
                </a:solidFill>
              </a:rPr>
              <a:t>Components Declaration Form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kumimoji="0" lang="en-US" altLang="ko-KR" sz="3600" dirty="0">
                <a:solidFill>
                  <a:srgbClr val="3333FF"/>
                </a:solidFill>
              </a:rPr>
              <a:t>Signals and Constants</a:t>
            </a:r>
          </a:p>
        </p:txBody>
      </p:sp>
      <p:sp>
        <p:nvSpPr>
          <p:cNvPr id="28678" name="Text Box 14"/>
          <p:cNvSpPr txBox="1">
            <a:spLocks noChangeArrowheads="1"/>
          </p:cNvSpPr>
          <p:nvPr/>
        </p:nvSpPr>
        <p:spPr bwMode="auto">
          <a:xfrm>
            <a:off x="335360" y="1340768"/>
            <a:ext cx="4103687" cy="396875"/>
          </a:xfrm>
          <a:prstGeom prst="rect">
            <a:avLst/>
          </a:prstGeom>
          <a:solidFill>
            <a:srgbClr val="D6EDBD"/>
          </a:solidFill>
          <a:ln>
            <a:noFill/>
          </a:ln>
          <a:extLst/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0" lang="en-US" altLang="ko-KR" dirty="0">
                <a:solidFill>
                  <a:schemeClr val="tx2"/>
                </a:solidFill>
              </a:rPr>
              <a:t>Internal </a:t>
            </a:r>
            <a:r>
              <a:rPr kumimoji="0" lang="en-US" altLang="ko-KR" dirty="0">
                <a:solidFill>
                  <a:srgbClr val="3333FF"/>
                </a:solidFill>
              </a:rPr>
              <a:t>Signal</a:t>
            </a:r>
            <a:r>
              <a:rPr kumimoji="0" lang="en-US" altLang="ko-KR" dirty="0">
                <a:solidFill>
                  <a:schemeClr val="tx2"/>
                </a:solidFill>
              </a:rPr>
              <a:t> Declaration Form</a:t>
            </a:r>
          </a:p>
        </p:txBody>
      </p:sp>
      <p:sp>
        <p:nvSpPr>
          <p:cNvPr id="28679" name="Text Box 15"/>
          <p:cNvSpPr txBox="1">
            <a:spLocks noChangeArrowheads="1"/>
          </p:cNvSpPr>
          <p:nvPr/>
        </p:nvSpPr>
        <p:spPr bwMode="auto">
          <a:xfrm>
            <a:off x="408385" y="2940968"/>
            <a:ext cx="1296987" cy="396875"/>
          </a:xfrm>
          <a:prstGeom prst="rect">
            <a:avLst/>
          </a:prstGeom>
          <a:solidFill>
            <a:srgbClr val="D6EDBD"/>
          </a:solidFill>
          <a:ln>
            <a:noFill/>
          </a:ln>
          <a:extLst/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0" lang="en-US" altLang="ko-KR" dirty="0">
                <a:solidFill>
                  <a:schemeClr val="tx2"/>
                </a:solidFill>
              </a:rPr>
              <a:t>Example</a:t>
            </a:r>
          </a:p>
        </p:txBody>
      </p:sp>
      <p:sp>
        <p:nvSpPr>
          <p:cNvPr id="9" name="Text Box 7">
            <a:extLst>
              <a:ext uri="{FF2B5EF4-FFF2-40B4-BE49-F238E27FC236}">
                <a16:creationId xmlns:a16="http://schemas.microsoft.com/office/drawing/2014/main" id="{A1233582-C617-4107-8A88-08185CA07B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1" y="1827917"/>
            <a:ext cx="10166920" cy="400110"/>
          </a:xfrm>
          <a:prstGeom prst="rect">
            <a:avLst/>
          </a:prstGeom>
          <a:noFill/>
          <a:ln>
            <a:solidFill>
              <a:srgbClr val="92D050"/>
            </a:solidFill>
          </a:ln>
          <a:extLst/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b="1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signal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dirty="0" err="1">
                <a:latin typeface="Consolas" panose="020B0609020204030204" pitchFamily="49" charset="0"/>
                <a:cs typeface="Consolas" panose="020B0609020204030204" pitchFamily="49" charset="0"/>
              </a:rPr>
              <a:t>list_of_signal_names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: </a:t>
            </a:r>
            <a:r>
              <a:rPr lang="en-US" altLang="ko-KR" dirty="0" err="1">
                <a:latin typeface="Consolas" panose="020B0609020204030204" pitchFamily="49" charset="0"/>
                <a:cs typeface="Consolas" panose="020B0609020204030204" pitchFamily="49" charset="0"/>
              </a:rPr>
              <a:t>type_name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 [</a:t>
            </a:r>
            <a:r>
              <a:rPr lang="en-US" altLang="ko-K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constraint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] [:= </a:t>
            </a:r>
            <a:r>
              <a:rPr lang="en-US" altLang="ko-KR" dirty="0" err="1">
                <a:latin typeface="Consolas" panose="020B0609020204030204" pitchFamily="49" charset="0"/>
                <a:cs typeface="Consolas" panose="020B0609020204030204" pitchFamily="49" charset="0"/>
              </a:rPr>
              <a:t>initial_value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];</a:t>
            </a:r>
          </a:p>
        </p:txBody>
      </p:sp>
      <p:sp>
        <p:nvSpPr>
          <p:cNvPr id="10" name="Text Box 8">
            <a:extLst>
              <a:ext uri="{FF2B5EF4-FFF2-40B4-BE49-F238E27FC236}">
                <a16:creationId xmlns:a16="http://schemas.microsoft.com/office/drawing/2014/main" id="{B9428AF8-5D2C-4C28-9676-7A97158739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256" y="3479400"/>
            <a:ext cx="10312280" cy="674031"/>
          </a:xfrm>
          <a:prstGeom prst="rect">
            <a:avLst/>
          </a:prstGeom>
          <a:noFill/>
          <a:ln>
            <a:solidFill>
              <a:srgbClr val="92D050"/>
            </a:solidFill>
          </a:ln>
          <a:extLst/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1800" b="1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signal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A,B,C: </a:t>
            </a:r>
            <a:r>
              <a:rPr lang="en-US" altLang="ko-K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std_logic_vector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(3 </a:t>
            </a:r>
            <a:r>
              <a:rPr lang="en-US" altLang="ko-KR" sz="18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downto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0):= “1111”;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-- A, B, and C are 4-bit vectors dimensioned 3 </a:t>
            </a:r>
            <a:r>
              <a:rPr lang="en-US" altLang="ko-K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downto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0 and initialized to 1111.</a:t>
            </a:r>
          </a:p>
        </p:txBody>
      </p:sp>
      <p:sp>
        <p:nvSpPr>
          <p:cNvPr id="11" name="Text Box 9">
            <a:extLst>
              <a:ext uri="{FF2B5EF4-FFF2-40B4-BE49-F238E27FC236}">
                <a16:creationId xmlns:a16="http://schemas.microsoft.com/office/drawing/2014/main" id="{620D08AA-7795-4462-B749-6407FB84DC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256" y="5094758"/>
            <a:ext cx="10312280" cy="646331"/>
          </a:xfrm>
          <a:prstGeom prst="rect">
            <a:avLst/>
          </a:prstGeom>
          <a:noFill/>
          <a:ln>
            <a:solidFill>
              <a:srgbClr val="92D050"/>
            </a:solidFill>
          </a:ln>
          <a:extLst/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1800" b="1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signal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E,F: integer </a:t>
            </a:r>
            <a:r>
              <a:rPr lang="en-US" altLang="ko-KR" sz="1800" b="1" dirty="0">
                <a:latin typeface="Consolas" panose="020B0609020204030204" pitchFamily="49" charset="0"/>
                <a:cs typeface="Consolas" panose="020B0609020204030204" pitchFamily="49" charset="0"/>
              </a:rPr>
              <a:t>range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0 </a:t>
            </a:r>
            <a:r>
              <a:rPr lang="en-US" altLang="ko-KR" sz="1800" b="1" dirty="0">
                <a:latin typeface="Consolas" panose="020B0609020204030204" pitchFamily="49" charset="0"/>
                <a:cs typeface="Consolas" panose="020B0609020204030204" pitchFamily="49" charset="0"/>
              </a:rPr>
              <a:t>to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15;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-- E and F are integers range from 0 to 15, initialized by default to 0.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kumimoji="0" lang="en-US" altLang="ko-KR" sz="3600" dirty="0">
                <a:solidFill>
                  <a:srgbClr val="3333FF"/>
                </a:solidFill>
              </a:rPr>
              <a:t>Signals and Constants</a:t>
            </a:r>
          </a:p>
        </p:txBody>
      </p:sp>
      <p:sp>
        <p:nvSpPr>
          <p:cNvPr id="29699" name="Text Box 6"/>
          <p:cNvSpPr txBox="1">
            <a:spLocks noChangeArrowheads="1"/>
          </p:cNvSpPr>
          <p:nvPr/>
        </p:nvSpPr>
        <p:spPr bwMode="auto">
          <a:xfrm>
            <a:off x="911425" y="1773238"/>
            <a:ext cx="9217023" cy="369332"/>
          </a:xfrm>
          <a:prstGeom prst="rect">
            <a:avLst/>
          </a:prstGeom>
          <a:noFill/>
          <a:ln>
            <a:solidFill>
              <a:srgbClr val="92D050"/>
            </a:solidFill>
          </a:ln>
          <a:extLst/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1800" b="1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constant</a:t>
            </a:r>
            <a:r>
              <a:rPr lang="en-US" altLang="ko-KR" sz="1800" b="1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constant_name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: </a:t>
            </a:r>
            <a:r>
              <a:rPr lang="en-US" altLang="ko-K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type_name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[constraint] [:=</a:t>
            </a:r>
            <a:r>
              <a:rPr lang="en-US" altLang="ko-K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constant_value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];</a:t>
            </a:r>
          </a:p>
        </p:txBody>
      </p:sp>
      <p:sp>
        <p:nvSpPr>
          <p:cNvPr id="29700" name="Text Box 7"/>
          <p:cNvSpPr txBox="1">
            <a:spLocks noChangeArrowheads="1"/>
          </p:cNvSpPr>
          <p:nvPr/>
        </p:nvSpPr>
        <p:spPr bwMode="auto">
          <a:xfrm>
            <a:off x="911423" y="2915652"/>
            <a:ext cx="9217023" cy="701731"/>
          </a:xfrm>
          <a:prstGeom prst="rect">
            <a:avLst/>
          </a:prstGeom>
          <a:noFill/>
          <a:ln>
            <a:solidFill>
              <a:srgbClr val="92D050"/>
            </a:solidFill>
          </a:ln>
          <a:extLst/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1800" b="1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constant</a:t>
            </a:r>
            <a:r>
              <a:rPr lang="en-US" altLang="ko-KR" sz="1800" b="1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800" i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limit</a:t>
            </a:r>
            <a:r>
              <a:rPr lang="en-US" altLang="ko-KR" sz="18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: integer := 17;</a:t>
            </a:r>
          </a:p>
          <a:p>
            <a:pPr eaLnBrk="1" hangingPunct="1">
              <a:buFontTx/>
              <a:buNone/>
            </a:pP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-- A constant named limit of type integer with a value of 17</a:t>
            </a:r>
          </a:p>
        </p:txBody>
      </p:sp>
      <p:sp>
        <p:nvSpPr>
          <p:cNvPr id="29701" name="Text Box 8"/>
          <p:cNvSpPr txBox="1">
            <a:spLocks noChangeArrowheads="1"/>
          </p:cNvSpPr>
          <p:nvPr/>
        </p:nvSpPr>
        <p:spPr bwMode="auto">
          <a:xfrm>
            <a:off x="911424" y="3709714"/>
            <a:ext cx="9217022" cy="784830"/>
          </a:xfrm>
          <a:prstGeom prst="rect">
            <a:avLst/>
          </a:prstGeom>
          <a:noFill/>
          <a:ln>
            <a:solidFill>
              <a:srgbClr val="92D050"/>
            </a:solidFill>
          </a:ln>
          <a:extLst/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1800" b="1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constant</a:t>
            </a:r>
            <a:r>
              <a:rPr lang="en-US" altLang="ko-KR" sz="1800" b="1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8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delay1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: time := 5 ns;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-- A constant named delay1 of type time with the value of 5 ns</a:t>
            </a:r>
          </a:p>
        </p:txBody>
      </p:sp>
      <p:sp>
        <p:nvSpPr>
          <p:cNvPr id="29702" name="Text Box 9"/>
          <p:cNvSpPr txBox="1">
            <a:spLocks noChangeArrowheads="1"/>
          </p:cNvSpPr>
          <p:nvPr/>
        </p:nvSpPr>
        <p:spPr bwMode="auto">
          <a:xfrm>
            <a:off x="984449" y="5291916"/>
            <a:ext cx="4754562" cy="369332"/>
          </a:xfrm>
          <a:prstGeom prst="rect">
            <a:avLst/>
          </a:prstGeom>
          <a:noFill/>
          <a:ln>
            <a:solidFill>
              <a:srgbClr val="92D050"/>
            </a:solidFill>
          </a:ln>
          <a:extLst/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A &lt;= B and C</a:t>
            </a:r>
            <a:r>
              <a:rPr lang="en-US" altLang="ko-KR" sz="1800" b="1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after</a:t>
            </a:r>
            <a:r>
              <a:rPr lang="en-US" altLang="ko-KR" sz="1800" b="1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800" i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delay1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</p:txBody>
      </p:sp>
      <p:sp>
        <p:nvSpPr>
          <p:cNvPr id="29703" name="Text Box 10"/>
          <p:cNvSpPr txBox="1">
            <a:spLocks noChangeArrowheads="1"/>
          </p:cNvSpPr>
          <p:nvPr/>
        </p:nvSpPr>
        <p:spPr bwMode="auto">
          <a:xfrm>
            <a:off x="478558" y="1304603"/>
            <a:ext cx="4103687" cy="396875"/>
          </a:xfrm>
          <a:prstGeom prst="rect">
            <a:avLst/>
          </a:prstGeom>
          <a:solidFill>
            <a:srgbClr val="D6EDBD"/>
          </a:solidFill>
          <a:ln>
            <a:noFill/>
          </a:ln>
          <a:extLst/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0" lang="en-US" altLang="ko-KR" dirty="0">
                <a:solidFill>
                  <a:srgbClr val="3333FF"/>
                </a:solidFill>
              </a:rPr>
              <a:t>Constant</a:t>
            </a:r>
            <a:r>
              <a:rPr kumimoji="0" lang="en-US" altLang="ko-KR" dirty="0">
                <a:solidFill>
                  <a:schemeClr val="tx2"/>
                </a:solidFill>
              </a:rPr>
              <a:t> Declaration Form</a:t>
            </a:r>
          </a:p>
        </p:txBody>
      </p:sp>
      <p:sp>
        <p:nvSpPr>
          <p:cNvPr id="29704" name="Text Box 11"/>
          <p:cNvSpPr txBox="1">
            <a:spLocks noChangeArrowheads="1"/>
          </p:cNvSpPr>
          <p:nvPr/>
        </p:nvSpPr>
        <p:spPr bwMode="auto">
          <a:xfrm>
            <a:off x="478558" y="2447017"/>
            <a:ext cx="1296987" cy="396875"/>
          </a:xfrm>
          <a:prstGeom prst="rect">
            <a:avLst/>
          </a:prstGeom>
          <a:solidFill>
            <a:srgbClr val="D6EDBD"/>
          </a:solidFill>
          <a:ln>
            <a:noFill/>
          </a:ln>
          <a:extLst/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0" lang="en-US" altLang="ko-KR">
                <a:solidFill>
                  <a:schemeClr val="tx2"/>
                </a:solidFill>
              </a:rPr>
              <a:t>Example</a:t>
            </a:r>
          </a:p>
        </p:txBody>
      </p:sp>
      <p:sp>
        <p:nvSpPr>
          <p:cNvPr id="29705" name="Text Box 12"/>
          <p:cNvSpPr txBox="1">
            <a:spLocks noChangeArrowheads="1"/>
          </p:cNvSpPr>
          <p:nvPr/>
        </p:nvSpPr>
        <p:spPr bwMode="auto">
          <a:xfrm>
            <a:off x="551582" y="4823281"/>
            <a:ext cx="4032250" cy="396875"/>
          </a:xfrm>
          <a:prstGeom prst="rect">
            <a:avLst/>
          </a:prstGeom>
          <a:solidFill>
            <a:srgbClr val="D6EDBD"/>
          </a:solidFill>
          <a:ln>
            <a:noFill/>
          </a:ln>
          <a:extLst/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0" lang="en-US" altLang="ko-KR">
                <a:solidFill>
                  <a:schemeClr val="tx2"/>
                </a:solidFill>
              </a:rPr>
              <a:t>Example: Use of Constant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kumimoji="0" lang="en-US" altLang="ko-KR" sz="3600" dirty="0">
                <a:solidFill>
                  <a:srgbClr val="3333FF"/>
                </a:solidFill>
              </a:rPr>
              <a:t>Signals and Constants</a:t>
            </a:r>
          </a:p>
        </p:txBody>
      </p:sp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911424" y="1455440"/>
            <a:ext cx="7867650" cy="396875"/>
          </a:xfrm>
          <a:prstGeom prst="rect">
            <a:avLst/>
          </a:prstGeom>
          <a:solidFill>
            <a:srgbClr val="D6EDBD"/>
          </a:solidFill>
          <a:ln>
            <a:noFill/>
          </a:ln>
          <a:extLst/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0" lang="en-US" altLang="ko-KR" dirty="0">
                <a:solidFill>
                  <a:srgbClr val="3333FF"/>
                </a:solidFill>
              </a:rPr>
              <a:t>Predefined data types </a:t>
            </a:r>
            <a:r>
              <a:rPr kumimoji="0" lang="en-US" altLang="ko-KR" dirty="0">
                <a:solidFill>
                  <a:schemeClr val="tx2"/>
                </a:solidFill>
              </a:rPr>
              <a:t>that can be used as </a:t>
            </a:r>
            <a:r>
              <a:rPr kumimoji="0" lang="en-US" altLang="ko-KR" dirty="0">
                <a:solidFill>
                  <a:srgbClr val="3333FF"/>
                </a:solidFill>
              </a:rPr>
              <a:t>signals</a:t>
            </a:r>
            <a:r>
              <a:rPr kumimoji="0" lang="en-US" altLang="ko-KR" dirty="0">
                <a:solidFill>
                  <a:schemeClr val="tx2"/>
                </a:solidFill>
              </a:rPr>
              <a:t> or </a:t>
            </a:r>
            <a:r>
              <a:rPr kumimoji="0" lang="en-US" altLang="ko-KR" dirty="0">
                <a:solidFill>
                  <a:srgbClr val="3333FF"/>
                </a:solidFill>
              </a:rPr>
              <a:t>constants</a:t>
            </a:r>
          </a:p>
        </p:txBody>
      </p:sp>
      <p:sp>
        <p:nvSpPr>
          <p:cNvPr id="30724" name="Text Box 8"/>
          <p:cNvSpPr txBox="1">
            <a:spLocks noChangeArrowheads="1"/>
          </p:cNvSpPr>
          <p:nvPr/>
        </p:nvSpPr>
        <p:spPr bwMode="auto">
          <a:xfrm>
            <a:off x="911424" y="1988840"/>
            <a:ext cx="9649072" cy="4462760"/>
          </a:xfrm>
          <a:prstGeom prst="rect">
            <a:avLst/>
          </a:prstGeom>
          <a:noFill/>
          <a:ln>
            <a:solidFill>
              <a:srgbClr val="92D050"/>
            </a:solidFill>
          </a:ln>
          <a:extLst/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ko-KR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bit	     </a:t>
            </a:r>
            <a:r>
              <a:rPr lang="en-US" altLang="ko-KR" dirty="0"/>
              <a:t>‘</a:t>
            </a:r>
            <a:r>
              <a:rPr lang="en-US" altLang="ko-KR" dirty="0">
                <a:latin typeface="Consolas" panose="020B0609020204030204" pitchFamily="49" charset="0"/>
              </a:rPr>
              <a:t>0</a:t>
            </a:r>
            <a:r>
              <a:rPr lang="en-US" altLang="ko-KR" dirty="0"/>
              <a:t>’ or ‘</a:t>
            </a:r>
            <a:r>
              <a:rPr lang="en-US" altLang="ko-KR" dirty="0">
                <a:latin typeface="Consolas" panose="020B0609020204030204" pitchFamily="49" charset="0"/>
              </a:rPr>
              <a:t>1</a:t>
            </a:r>
            <a:r>
              <a:rPr lang="en-US" altLang="ko-KR" dirty="0"/>
              <a:t>’</a:t>
            </a:r>
          </a:p>
          <a:p>
            <a:pPr eaLnBrk="1" hangingPunct="1">
              <a:buFontTx/>
              <a:buNone/>
            </a:pPr>
            <a:r>
              <a:rPr lang="en-US" altLang="ko-KR" dirty="0" err="1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bit_vector</a:t>
            </a:r>
            <a:r>
              <a:rPr lang="en-US" altLang="ko-KR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altLang="ko-KR" dirty="0"/>
              <a:t>an array with each element of type </a:t>
            </a:r>
            <a:r>
              <a:rPr lang="en-US" altLang="ko-KR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bit</a:t>
            </a:r>
          </a:p>
          <a:p>
            <a:pPr eaLnBrk="1" hangingPunct="1">
              <a:buFontTx/>
              <a:buNone/>
            </a:pPr>
            <a:r>
              <a:rPr lang="en-US" altLang="ko-KR" dirty="0" err="1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boolean</a:t>
            </a:r>
            <a:r>
              <a:rPr lang="en-US" altLang="ko-KR" dirty="0"/>
              <a:t>          </a:t>
            </a:r>
            <a:r>
              <a:rPr lang="en-US" altLang="ko-KR" dirty="0">
                <a:latin typeface="Consolas" panose="020B0609020204030204" pitchFamily="49" charset="0"/>
              </a:rPr>
              <a:t>FALSE</a:t>
            </a:r>
            <a:r>
              <a:rPr lang="en-US" altLang="ko-KR" dirty="0"/>
              <a:t> or </a:t>
            </a:r>
            <a:r>
              <a:rPr lang="en-US" altLang="ko-KR" dirty="0">
                <a:latin typeface="Consolas" panose="020B0609020204030204" pitchFamily="49" charset="0"/>
              </a:rPr>
              <a:t>TRUE</a:t>
            </a:r>
          </a:p>
          <a:p>
            <a:pPr eaLnBrk="1" hangingPunct="1">
              <a:buFontTx/>
              <a:buNone/>
            </a:pPr>
            <a:r>
              <a:rPr lang="en-US" altLang="ko-KR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integer</a:t>
            </a:r>
            <a:r>
              <a:rPr lang="en-US" altLang="ko-KR" dirty="0"/>
              <a:t>          An integer in the range -(2</a:t>
            </a:r>
            <a:r>
              <a:rPr lang="en-US" altLang="ko-KR" baseline="30000" dirty="0"/>
              <a:t>31</a:t>
            </a:r>
            <a:r>
              <a:rPr lang="en-US" altLang="ko-KR" dirty="0"/>
              <a:t> -1) to +(2</a:t>
            </a:r>
            <a:r>
              <a:rPr lang="en-US" altLang="ko-KR" baseline="30000" dirty="0"/>
              <a:t>31</a:t>
            </a:r>
            <a:r>
              <a:rPr lang="en-US" altLang="ko-KR" dirty="0"/>
              <a:t> -1)</a:t>
            </a:r>
          </a:p>
          <a:p>
            <a:pPr eaLnBrk="1" hangingPunct="1">
              <a:buFontTx/>
              <a:buNone/>
            </a:pPr>
            <a:r>
              <a:rPr lang="en-US" altLang="ko-KR" dirty="0"/>
              <a:t>                        (some implementations support a wider range)</a:t>
            </a:r>
          </a:p>
          <a:p>
            <a:pPr eaLnBrk="1" hangingPunct="1">
              <a:buFontTx/>
              <a:buNone/>
            </a:pPr>
            <a:r>
              <a:rPr lang="en-US" altLang="ko-KR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positive</a:t>
            </a:r>
            <a:r>
              <a:rPr lang="en-US" altLang="ko-KR" dirty="0"/>
              <a:t>        An integer in the range 1 to 2</a:t>
            </a:r>
            <a:r>
              <a:rPr lang="en-US" altLang="ko-KR" baseline="30000" dirty="0"/>
              <a:t>31</a:t>
            </a:r>
            <a:r>
              <a:rPr lang="en-US" altLang="ko-KR" dirty="0"/>
              <a:t>-1 (positive integers)</a:t>
            </a:r>
          </a:p>
          <a:p>
            <a:pPr eaLnBrk="1" hangingPunct="1">
              <a:buFontTx/>
              <a:buNone/>
            </a:pPr>
            <a:r>
              <a:rPr lang="en-US" altLang="ko-KR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natural</a:t>
            </a:r>
            <a:r>
              <a:rPr lang="en-US" altLang="ko-KR" dirty="0"/>
              <a:t>          An integer in the range 0 to 2</a:t>
            </a:r>
            <a:r>
              <a:rPr lang="en-US" altLang="ko-KR" baseline="30000" dirty="0"/>
              <a:t>31</a:t>
            </a:r>
            <a:r>
              <a:rPr lang="en-US" altLang="ko-KR" dirty="0"/>
              <a:t>-1 (positive integers and zero)</a:t>
            </a:r>
          </a:p>
          <a:p>
            <a:pPr eaLnBrk="1" hangingPunct="1">
              <a:buFontTx/>
              <a:buNone/>
            </a:pPr>
            <a:r>
              <a:rPr lang="en-US" altLang="ko-KR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real</a:t>
            </a:r>
            <a:r>
              <a:rPr lang="en-US" altLang="ko-KR" b="1" dirty="0">
                <a:solidFill>
                  <a:srgbClr val="3333FF"/>
                </a:solidFill>
              </a:rPr>
              <a:t> </a:t>
            </a:r>
            <a:r>
              <a:rPr lang="en-US" altLang="ko-KR" dirty="0"/>
              <a:t>               Floating-point number in the range -1.0E38 to +1.0E38</a:t>
            </a:r>
          </a:p>
          <a:p>
            <a:pPr eaLnBrk="1" hangingPunct="1">
              <a:buFontTx/>
              <a:buNone/>
            </a:pPr>
            <a:r>
              <a:rPr lang="en-US" altLang="ko-KR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character</a:t>
            </a:r>
            <a:r>
              <a:rPr lang="en-US" altLang="ko-KR" dirty="0"/>
              <a:t>      Any legal VHDL character including upper- and lower case letters, </a:t>
            </a:r>
          </a:p>
          <a:p>
            <a:pPr eaLnBrk="1" hangingPunct="1">
              <a:buFontTx/>
              <a:buNone/>
            </a:pPr>
            <a:r>
              <a:rPr lang="en-US" altLang="ko-KR" dirty="0"/>
              <a:t>                       digits, and special characters; each printable character must be</a:t>
            </a:r>
          </a:p>
          <a:p>
            <a:pPr eaLnBrk="1" hangingPunct="1">
              <a:buFontTx/>
              <a:buNone/>
            </a:pPr>
            <a:r>
              <a:rPr lang="en-US" altLang="ko-KR" dirty="0"/>
              <a:t>                       enclosed in single quotes, e.g.,’d’,’7’,’+’</a:t>
            </a:r>
          </a:p>
          <a:p>
            <a:pPr eaLnBrk="1" hangingPunct="1">
              <a:buFontTx/>
              <a:buNone/>
            </a:pPr>
            <a:r>
              <a:rPr lang="en-US" altLang="ko-KR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time</a:t>
            </a:r>
            <a:r>
              <a:rPr lang="en-US" altLang="ko-KR" b="1" dirty="0"/>
              <a:t>  </a:t>
            </a:r>
            <a:r>
              <a:rPr lang="en-US" altLang="ko-KR" dirty="0"/>
              <a:t>             An integer with units fs, </a:t>
            </a:r>
            <a:r>
              <a:rPr lang="en-US" altLang="ko-KR" dirty="0" err="1"/>
              <a:t>ps</a:t>
            </a:r>
            <a:r>
              <a:rPr lang="en-US" altLang="ko-KR" dirty="0"/>
              <a:t>, ns, us, </a:t>
            </a:r>
            <a:r>
              <a:rPr lang="en-US" altLang="ko-KR" dirty="0" err="1"/>
              <a:t>ms</a:t>
            </a:r>
            <a:r>
              <a:rPr lang="en-US" altLang="ko-KR" dirty="0"/>
              <a:t>, sec, min, or </a:t>
            </a:r>
            <a:r>
              <a:rPr lang="en-US" altLang="ko-KR" dirty="0" err="1"/>
              <a:t>hr</a:t>
            </a:r>
            <a:endParaRPr lang="en-US" altLang="ko-KR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908176" y="274638"/>
            <a:ext cx="8435975" cy="861774"/>
          </a:xfrm>
        </p:spPr>
        <p:txBody>
          <a:bodyPr/>
          <a:lstStyle/>
          <a:p>
            <a:pPr eaLnBrk="1" hangingPunct="1"/>
            <a:r>
              <a:rPr kumimoji="0" lang="en-US" altLang="ko-KR" sz="3600" dirty="0">
                <a:solidFill>
                  <a:srgbClr val="3333FF"/>
                </a:solidFill>
              </a:rPr>
              <a:t>Signals and Constants</a:t>
            </a:r>
          </a:p>
        </p:txBody>
      </p:sp>
      <p:sp>
        <p:nvSpPr>
          <p:cNvPr id="31747" name="Text Box 19"/>
          <p:cNvSpPr txBox="1">
            <a:spLocks noChangeArrowheads="1"/>
          </p:cNvSpPr>
          <p:nvPr/>
        </p:nvSpPr>
        <p:spPr bwMode="auto">
          <a:xfrm>
            <a:off x="2294930" y="2293122"/>
            <a:ext cx="6537920" cy="861774"/>
          </a:xfrm>
          <a:prstGeom prst="rect">
            <a:avLst/>
          </a:prstGeom>
          <a:noFill/>
          <a:ln>
            <a:solidFill>
              <a:srgbClr val="92D050"/>
            </a:solidFill>
          </a:ln>
          <a:extLst/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b="1">
                <a:latin typeface="Consolas" panose="020B0609020204030204" pitchFamily="49" charset="0"/>
                <a:cs typeface="Consolas" panose="020B0609020204030204" pitchFamily="49" charset="0"/>
              </a:rPr>
              <a:t>type</a:t>
            </a:r>
            <a:r>
              <a:rPr lang="en-US" altLang="ko-KR">
                <a:latin typeface="Consolas" panose="020B0609020204030204" pitchFamily="49" charset="0"/>
                <a:cs typeface="Consolas" panose="020B0609020204030204" pitchFamily="49" charset="0"/>
              </a:rPr>
              <a:t> state_type is (S0,S1,S2,S3,S4,S5);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b="1">
                <a:latin typeface="Consolas" panose="020B0609020204030204" pitchFamily="49" charset="0"/>
                <a:cs typeface="Consolas" panose="020B0609020204030204" pitchFamily="49" charset="0"/>
              </a:rPr>
              <a:t>signal</a:t>
            </a:r>
            <a:r>
              <a:rPr lang="en-US" altLang="ko-KR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state</a:t>
            </a:r>
            <a:r>
              <a:rPr lang="en-US" altLang="ko-KR">
                <a:latin typeface="Consolas" panose="020B0609020204030204" pitchFamily="49" charset="0"/>
                <a:cs typeface="Consolas" panose="020B0609020204030204" pitchFamily="49" charset="0"/>
              </a:rPr>
              <a:t> : state_type := S1;</a:t>
            </a:r>
          </a:p>
        </p:txBody>
      </p:sp>
      <p:sp>
        <p:nvSpPr>
          <p:cNvPr id="31748" name="Text Box 20"/>
          <p:cNvSpPr txBox="1">
            <a:spLocks noChangeArrowheads="1"/>
          </p:cNvSpPr>
          <p:nvPr/>
        </p:nvSpPr>
        <p:spPr bwMode="auto">
          <a:xfrm>
            <a:off x="2424113" y="3573463"/>
            <a:ext cx="2141732" cy="400110"/>
          </a:xfrm>
          <a:prstGeom prst="rect">
            <a:avLst/>
          </a:prstGeom>
          <a:solidFill>
            <a:srgbClr val="EDF0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>
                <a:latin typeface="Consolas" panose="020B0609020204030204" pitchFamily="49" charset="0"/>
                <a:cs typeface="Consolas" panose="020B0609020204030204" pitchFamily="49" charset="0"/>
              </a:rPr>
              <a:t>state &lt;= S3;</a:t>
            </a:r>
          </a:p>
        </p:txBody>
      </p:sp>
      <p:sp>
        <p:nvSpPr>
          <p:cNvPr id="31749" name="Text Box 21"/>
          <p:cNvSpPr txBox="1">
            <a:spLocks noChangeArrowheads="1"/>
          </p:cNvSpPr>
          <p:nvPr/>
        </p:nvSpPr>
        <p:spPr bwMode="auto">
          <a:xfrm>
            <a:off x="1828800" y="1600201"/>
            <a:ext cx="7004050" cy="396875"/>
          </a:xfrm>
          <a:prstGeom prst="rect">
            <a:avLst/>
          </a:prstGeom>
          <a:solidFill>
            <a:srgbClr val="D6EDBD"/>
          </a:solidFill>
          <a:ln>
            <a:noFill/>
          </a:ln>
          <a:extLst/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0" lang="en-US" altLang="ko-KR">
                <a:solidFill>
                  <a:schemeClr val="tx2"/>
                </a:solidFill>
              </a:rPr>
              <a:t>Example of </a:t>
            </a:r>
            <a:r>
              <a:rPr kumimoji="0" lang="en-US" altLang="ko-KR" i="1">
                <a:solidFill>
                  <a:srgbClr val="FF0000"/>
                </a:solidFill>
              </a:rPr>
              <a:t>User-defined Types</a:t>
            </a:r>
            <a:r>
              <a:rPr kumimoji="0" lang="en-US" altLang="ko-KR" i="1">
                <a:solidFill>
                  <a:schemeClr val="tx2"/>
                </a:solidFill>
              </a:rPr>
              <a:t> – </a:t>
            </a:r>
            <a:r>
              <a:rPr kumimoji="0" lang="en-US" altLang="ko-KR"/>
              <a:t>enumeration type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908176" y="274638"/>
            <a:ext cx="8435975" cy="828662"/>
          </a:xfrm>
        </p:spPr>
        <p:txBody>
          <a:bodyPr/>
          <a:lstStyle/>
          <a:p>
            <a:pPr eaLnBrk="1" hangingPunct="1"/>
            <a:r>
              <a:rPr kumimoji="0" lang="en-US" altLang="ko-KR" sz="3600" dirty="0">
                <a:solidFill>
                  <a:srgbClr val="3333FF"/>
                </a:solidFill>
              </a:rPr>
              <a:t>Arrays</a:t>
            </a:r>
          </a:p>
        </p:txBody>
      </p:sp>
      <p:sp>
        <p:nvSpPr>
          <p:cNvPr id="32771" name="Text Box 6"/>
          <p:cNvSpPr txBox="1">
            <a:spLocks noChangeArrowheads="1"/>
          </p:cNvSpPr>
          <p:nvPr/>
        </p:nvSpPr>
        <p:spPr bwMode="auto">
          <a:xfrm>
            <a:off x="263352" y="3059668"/>
            <a:ext cx="7848600" cy="369332"/>
          </a:xfrm>
          <a:prstGeom prst="rect">
            <a:avLst/>
          </a:prstGeom>
          <a:noFill/>
          <a:ln>
            <a:solidFill>
              <a:srgbClr val="92D050"/>
            </a:solidFill>
          </a:ln>
          <a:extLst/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1800" b="1" dirty="0">
                <a:latin typeface="Consolas" panose="020B0609020204030204" pitchFamily="49" charset="0"/>
                <a:cs typeface="Consolas" panose="020B0609020204030204" pitchFamily="49" charset="0"/>
              </a:rPr>
              <a:t>type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SHORT_WORD </a:t>
            </a:r>
            <a:r>
              <a:rPr lang="en-US" altLang="ko-KR" sz="1800" b="1" dirty="0">
                <a:latin typeface="Consolas" panose="020B0609020204030204" pitchFamily="49" charset="0"/>
                <a:cs typeface="Consolas" panose="020B0609020204030204" pitchFamily="49" charset="0"/>
              </a:rPr>
              <a:t>is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800" b="1" dirty="0">
                <a:latin typeface="Consolas" panose="020B0609020204030204" pitchFamily="49" charset="0"/>
                <a:cs typeface="Consolas" panose="020B0609020204030204" pitchFamily="49" charset="0"/>
              </a:rPr>
              <a:t>array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(15 </a:t>
            </a:r>
            <a:r>
              <a:rPr lang="en-US" altLang="ko-KR" sz="18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downto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0) </a:t>
            </a:r>
            <a:r>
              <a:rPr lang="en-US" altLang="ko-KR" sz="1800" b="1" dirty="0">
                <a:latin typeface="Consolas" panose="020B0609020204030204" pitchFamily="49" charset="0"/>
                <a:cs typeface="Consolas" panose="020B0609020204030204" pitchFamily="49" charset="0"/>
              </a:rPr>
              <a:t>of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std_logic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</p:txBody>
      </p:sp>
      <p:sp>
        <p:nvSpPr>
          <p:cNvPr id="32772" name="Text Box 7"/>
          <p:cNvSpPr txBox="1">
            <a:spLocks noChangeArrowheads="1"/>
          </p:cNvSpPr>
          <p:nvPr/>
        </p:nvSpPr>
        <p:spPr bwMode="auto">
          <a:xfrm>
            <a:off x="263352" y="4201219"/>
            <a:ext cx="11809312" cy="584775"/>
          </a:xfrm>
          <a:prstGeom prst="rect">
            <a:avLst/>
          </a:prstGeom>
          <a:noFill/>
          <a:ln>
            <a:solidFill>
              <a:srgbClr val="92D050"/>
            </a:solidFill>
          </a:ln>
          <a:extLst/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1600" b="1" dirty="0">
                <a:latin typeface="Consolas" panose="020B0609020204030204" pitchFamily="49" charset="0"/>
                <a:cs typeface="Consolas" panose="020B0609020204030204" pitchFamily="49" charset="0"/>
              </a:rPr>
              <a:t>signal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DATA_WORD: 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SHORT_WORD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-- DATA_WORD is a signal array of 16 bits, indexed 15 down to 0, initialized by default to all ‘0’ bits</a:t>
            </a:r>
          </a:p>
        </p:txBody>
      </p:sp>
      <p:sp>
        <p:nvSpPr>
          <p:cNvPr id="32773" name="Text Box 10"/>
          <p:cNvSpPr txBox="1">
            <a:spLocks noChangeArrowheads="1"/>
          </p:cNvSpPr>
          <p:nvPr/>
        </p:nvSpPr>
        <p:spPr bwMode="auto">
          <a:xfrm>
            <a:off x="263352" y="1268760"/>
            <a:ext cx="7004050" cy="1066800"/>
          </a:xfrm>
          <a:prstGeom prst="rect">
            <a:avLst/>
          </a:prstGeom>
          <a:solidFill>
            <a:srgbClr val="D6EDBD"/>
          </a:solidFill>
          <a:ln>
            <a:noFill/>
          </a:ln>
          <a:extLst/>
        </p:spPr>
        <p:txBody>
          <a:bodyPr>
            <a:spAutoFit/>
          </a:bodyPr>
          <a:lstStyle>
            <a:lvl1pPr marL="342900" indent="-342900"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800100" indent="-34290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10000"/>
              </a:spcBef>
              <a:buFontTx/>
              <a:buNone/>
            </a:pPr>
            <a:r>
              <a:rPr kumimoji="0" lang="en-US" altLang="ko-KR" dirty="0">
                <a:solidFill>
                  <a:schemeClr val="tx2"/>
                </a:solidFill>
              </a:rPr>
              <a:t>In order to use an array in VHDL</a:t>
            </a:r>
          </a:p>
          <a:p>
            <a:pPr lvl="1" eaLnBrk="1" hangingPunct="1">
              <a:spcBef>
                <a:spcPct val="10000"/>
              </a:spcBef>
              <a:buFontTx/>
              <a:buAutoNum type="arabicPeriod"/>
            </a:pPr>
            <a:r>
              <a:rPr kumimoji="0" lang="en-US" altLang="ko-KR" sz="2000" dirty="0">
                <a:solidFill>
                  <a:schemeClr val="tx2"/>
                </a:solidFill>
              </a:rPr>
              <a:t>Declare an array </a:t>
            </a:r>
            <a:r>
              <a:rPr kumimoji="0" lang="en-US" altLang="ko-KR" sz="2000" dirty="0">
                <a:solidFill>
                  <a:srgbClr val="FF0000"/>
                </a:solidFill>
              </a:rPr>
              <a:t>type</a:t>
            </a:r>
          </a:p>
          <a:p>
            <a:pPr lvl="1" eaLnBrk="1" hangingPunct="1">
              <a:spcBef>
                <a:spcPct val="10000"/>
              </a:spcBef>
              <a:buFontTx/>
              <a:buAutoNum type="arabicPeriod"/>
            </a:pPr>
            <a:r>
              <a:rPr kumimoji="0" lang="en-US" altLang="ko-KR" sz="2000" dirty="0">
                <a:solidFill>
                  <a:schemeClr val="tx2"/>
                </a:solidFill>
              </a:rPr>
              <a:t>Declare an array </a:t>
            </a:r>
            <a:r>
              <a:rPr kumimoji="0" lang="en-US" altLang="ko-KR" sz="2000" dirty="0">
                <a:solidFill>
                  <a:srgbClr val="FF0000"/>
                </a:solidFill>
              </a:rPr>
              <a:t>object</a:t>
            </a:r>
          </a:p>
        </p:txBody>
      </p:sp>
      <p:sp>
        <p:nvSpPr>
          <p:cNvPr id="32774" name="Text Box 11"/>
          <p:cNvSpPr txBox="1">
            <a:spLocks noChangeArrowheads="1"/>
          </p:cNvSpPr>
          <p:nvPr/>
        </p:nvSpPr>
        <p:spPr bwMode="auto">
          <a:xfrm>
            <a:off x="263353" y="2627869"/>
            <a:ext cx="7848600" cy="396875"/>
          </a:xfrm>
          <a:prstGeom prst="rect">
            <a:avLst/>
          </a:prstGeom>
          <a:solidFill>
            <a:srgbClr val="D6EDBD"/>
          </a:solidFill>
          <a:ln>
            <a:noFill/>
          </a:ln>
          <a:extLst/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0" lang="en-US" altLang="ko-KR" dirty="0">
                <a:solidFill>
                  <a:schemeClr val="tx2"/>
                </a:solidFill>
              </a:rPr>
              <a:t>Declaration of a one-dimensional array type named </a:t>
            </a:r>
            <a:r>
              <a:rPr kumimoji="0" lang="en-US" altLang="ko-KR" dirty="0">
                <a:solidFill>
                  <a:srgbClr val="3333FF"/>
                </a:solidFill>
                <a:latin typeface="Consolas" panose="020B0609020204030204" pitchFamily="49" charset="0"/>
              </a:rPr>
              <a:t>SHORT_WORD</a:t>
            </a:r>
          </a:p>
        </p:txBody>
      </p:sp>
      <p:sp>
        <p:nvSpPr>
          <p:cNvPr id="32775" name="Text Box 12"/>
          <p:cNvSpPr txBox="1">
            <a:spLocks noChangeArrowheads="1"/>
          </p:cNvSpPr>
          <p:nvPr/>
        </p:nvSpPr>
        <p:spPr bwMode="auto">
          <a:xfrm>
            <a:off x="263352" y="3717032"/>
            <a:ext cx="6336703" cy="396875"/>
          </a:xfrm>
          <a:prstGeom prst="rect">
            <a:avLst/>
          </a:prstGeom>
          <a:solidFill>
            <a:srgbClr val="D6EDBD"/>
          </a:solidFill>
          <a:ln>
            <a:noFill/>
          </a:ln>
          <a:extLst/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0" lang="en-US" altLang="ko-KR" dirty="0">
                <a:solidFill>
                  <a:schemeClr val="tx2"/>
                </a:solidFill>
              </a:rPr>
              <a:t>Declaration of array objects of type </a:t>
            </a:r>
            <a:r>
              <a:rPr kumimoji="0" lang="en-US" altLang="ko-KR" dirty="0">
                <a:solidFill>
                  <a:srgbClr val="3333FF"/>
                </a:solidFill>
                <a:latin typeface="Consolas" panose="020B0609020204030204" pitchFamily="49" charset="0"/>
              </a:rPr>
              <a:t>SHORT_WORD</a:t>
            </a:r>
          </a:p>
        </p:txBody>
      </p:sp>
      <p:sp>
        <p:nvSpPr>
          <p:cNvPr id="32776" name="Text Box 13"/>
          <p:cNvSpPr txBox="1">
            <a:spLocks noChangeArrowheads="1"/>
          </p:cNvSpPr>
          <p:nvPr/>
        </p:nvSpPr>
        <p:spPr bwMode="auto">
          <a:xfrm>
            <a:off x="263352" y="4951454"/>
            <a:ext cx="7992888" cy="584775"/>
          </a:xfrm>
          <a:prstGeom prst="rect">
            <a:avLst/>
          </a:prstGeom>
          <a:noFill/>
          <a:ln>
            <a:solidFill>
              <a:srgbClr val="92D050"/>
            </a:solidFill>
          </a:ln>
          <a:extLst/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ko-KR" sz="1600" b="1" dirty="0">
                <a:latin typeface="Consolas" panose="020B0609020204030204" pitchFamily="49" charset="0"/>
                <a:cs typeface="Consolas" panose="020B0609020204030204" pitchFamily="49" charset="0"/>
              </a:rPr>
              <a:t>signal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ALT_WORD: 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SHORT_WORD 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:= “0101010101010101”;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-- ALT_WORD is a signal array of 16 bits which is initialized as above</a:t>
            </a:r>
          </a:p>
        </p:txBody>
      </p:sp>
      <p:sp>
        <p:nvSpPr>
          <p:cNvPr id="32777" name="Text Box 14"/>
          <p:cNvSpPr txBox="1">
            <a:spLocks noChangeArrowheads="1"/>
          </p:cNvSpPr>
          <p:nvPr/>
        </p:nvSpPr>
        <p:spPr bwMode="auto">
          <a:xfrm>
            <a:off x="263352" y="5701216"/>
            <a:ext cx="9568297" cy="634020"/>
          </a:xfrm>
          <a:prstGeom prst="rect">
            <a:avLst/>
          </a:prstGeom>
          <a:noFill/>
          <a:ln>
            <a:solidFill>
              <a:srgbClr val="92D050"/>
            </a:solidFill>
          </a:ln>
          <a:extLst/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ko-KR" sz="1600" b="1" dirty="0">
                <a:latin typeface="Consolas" panose="020B0609020204030204" pitchFamily="49" charset="0"/>
                <a:cs typeface="Consolas" panose="020B0609020204030204" pitchFamily="49" charset="0"/>
              </a:rPr>
              <a:t>constant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ONE_WORD: 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SHORT_WORD 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:= (</a:t>
            </a:r>
            <a:r>
              <a:rPr lang="en-US" altLang="ko-KR" sz="1600" b="1" dirty="0">
                <a:latin typeface="Consolas" panose="020B0609020204030204" pitchFamily="49" charset="0"/>
                <a:cs typeface="Consolas" panose="020B0609020204030204" pitchFamily="49" charset="0"/>
              </a:rPr>
              <a:t>others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=&gt;’1’);</a:t>
            </a:r>
          </a:p>
          <a:p>
            <a:pPr eaLnBrk="1" hangingPunct="1">
              <a:buFontTx/>
              <a:buNone/>
            </a:pP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--ONE_WORD is a constant array of 16 bits; all bits are set to ‘1’ by (</a:t>
            </a:r>
            <a:r>
              <a:rPr lang="en-US" altLang="ko-KR" sz="1600" b="1" dirty="0">
                <a:latin typeface="Consolas" panose="020B0609020204030204" pitchFamily="49" charset="0"/>
                <a:cs typeface="Consolas" panose="020B0609020204030204" pitchFamily="49" charset="0"/>
              </a:rPr>
              <a:t>others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 =&gt;’1’)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908176" y="274638"/>
            <a:ext cx="8435975" cy="778098"/>
          </a:xfrm>
        </p:spPr>
        <p:txBody>
          <a:bodyPr/>
          <a:lstStyle/>
          <a:p>
            <a:pPr eaLnBrk="1" hangingPunct="1"/>
            <a:r>
              <a:rPr kumimoji="0" lang="en-US" altLang="ko-KR" sz="3600" dirty="0">
                <a:solidFill>
                  <a:srgbClr val="3333FF"/>
                </a:solidFill>
              </a:rPr>
              <a:t>Arrays</a:t>
            </a:r>
          </a:p>
        </p:txBody>
      </p:sp>
      <p:sp>
        <p:nvSpPr>
          <p:cNvPr id="33795" name="Text Box 126"/>
          <p:cNvSpPr txBox="1">
            <a:spLocks noChangeArrowheads="1"/>
          </p:cNvSpPr>
          <p:nvPr/>
        </p:nvSpPr>
        <p:spPr bwMode="auto">
          <a:xfrm>
            <a:off x="1127449" y="2349500"/>
            <a:ext cx="9865096" cy="861774"/>
          </a:xfrm>
          <a:prstGeom prst="rect">
            <a:avLst/>
          </a:prstGeom>
          <a:noFill/>
          <a:ln>
            <a:solidFill>
              <a:srgbClr val="92D050"/>
            </a:solidFill>
          </a:ln>
          <a:extLst/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b="1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type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dirty="0" err="1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array_type_name</a:t>
            </a:r>
            <a:r>
              <a:rPr lang="en-US" altLang="ko-KR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b="1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is array</a:t>
            </a:r>
            <a:r>
              <a:rPr lang="en-US" altLang="ko-KR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dirty="0" err="1">
                <a:latin typeface="Consolas" panose="020B0609020204030204" pitchFamily="49" charset="0"/>
                <a:cs typeface="Consolas" panose="020B0609020204030204" pitchFamily="49" charset="0"/>
              </a:rPr>
              <a:t>index_range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b="1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of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dirty="0" err="1">
                <a:latin typeface="Consolas" panose="020B0609020204030204" pitchFamily="49" charset="0"/>
                <a:cs typeface="Consolas" panose="020B0609020204030204" pitchFamily="49" charset="0"/>
              </a:rPr>
              <a:t>element_type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b="1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signal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dirty="0" err="1">
                <a:latin typeface="Consolas" panose="020B0609020204030204" pitchFamily="49" charset="0"/>
                <a:cs typeface="Consolas" panose="020B0609020204030204" pitchFamily="49" charset="0"/>
              </a:rPr>
              <a:t>array_name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: </a:t>
            </a:r>
            <a:r>
              <a:rPr lang="en-US" altLang="ko-KR" dirty="0" err="1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array_type_name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[:= </a:t>
            </a:r>
            <a:r>
              <a:rPr lang="en-US" altLang="ko-KR" dirty="0" err="1">
                <a:latin typeface="Consolas" panose="020B0609020204030204" pitchFamily="49" charset="0"/>
                <a:cs typeface="Consolas" panose="020B0609020204030204" pitchFamily="49" charset="0"/>
              </a:rPr>
              <a:t>initial_values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];</a:t>
            </a:r>
          </a:p>
        </p:txBody>
      </p:sp>
      <p:sp>
        <p:nvSpPr>
          <p:cNvPr id="33796" name="Text Box 132"/>
          <p:cNvSpPr txBox="1">
            <a:spLocks noChangeArrowheads="1"/>
          </p:cNvSpPr>
          <p:nvPr/>
        </p:nvSpPr>
        <p:spPr bwMode="auto">
          <a:xfrm>
            <a:off x="1123274" y="1685131"/>
            <a:ext cx="7416800" cy="396875"/>
          </a:xfrm>
          <a:prstGeom prst="rect">
            <a:avLst/>
          </a:prstGeom>
          <a:solidFill>
            <a:srgbClr val="D6EDBD"/>
          </a:solidFill>
          <a:ln>
            <a:noFill/>
          </a:ln>
          <a:extLst/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0" lang="en-US" altLang="ko-KR">
                <a:solidFill>
                  <a:schemeClr val="tx2"/>
                </a:solidFill>
              </a:rPr>
              <a:t>General Form of Array Type and Array Object Declaration</a:t>
            </a:r>
          </a:p>
        </p:txBody>
      </p:sp>
      <p:sp>
        <p:nvSpPr>
          <p:cNvPr id="33797" name="Text Box 133"/>
          <p:cNvSpPr txBox="1">
            <a:spLocks noChangeArrowheads="1"/>
          </p:cNvSpPr>
          <p:nvPr/>
        </p:nvSpPr>
        <p:spPr bwMode="auto">
          <a:xfrm>
            <a:off x="1106506" y="3478768"/>
            <a:ext cx="6477000" cy="400110"/>
          </a:xfrm>
          <a:prstGeom prst="rect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b="1" dirty="0">
                <a:solidFill>
                  <a:srgbClr val="00B050"/>
                </a:solidFill>
                <a:latin typeface="Consolas" panose="020B0609020204030204" pitchFamily="49" charset="0"/>
              </a:rPr>
              <a:t>signal</a:t>
            </a:r>
            <a:r>
              <a:rPr lang="en-US" altLang="ko-KR" dirty="0"/>
              <a:t> may be replaced with </a:t>
            </a:r>
            <a:r>
              <a:rPr lang="en-US" altLang="ko-KR" b="1" dirty="0">
                <a:solidFill>
                  <a:srgbClr val="00B050"/>
                </a:solidFill>
                <a:latin typeface="Consolas" panose="020B0609020204030204" pitchFamily="49" charset="0"/>
              </a:rPr>
              <a:t>constant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908176" y="274638"/>
            <a:ext cx="8435975" cy="778907"/>
          </a:xfrm>
        </p:spPr>
        <p:txBody>
          <a:bodyPr/>
          <a:lstStyle/>
          <a:p>
            <a:pPr eaLnBrk="1" hangingPunct="1"/>
            <a:r>
              <a:rPr kumimoji="0" lang="en-US" altLang="ko-KR" sz="3600" dirty="0">
                <a:solidFill>
                  <a:srgbClr val="3333FF"/>
                </a:solidFill>
              </a:rPr>
              <a:t>VHDL Operators</a:t>
            </a:r>
          </a:p>
        </p:txBody>
      </p:sp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119336" y="1323183"/>
            <a:ext cx="2209800" cy="396875"/>
          </a:xfrm>
          <a:prstGeom prst="rect">
            <a:avLst/>
          </a:prstGeom>
          <a:solidFill>
            <a:srgbClr val="D6EDBD"/>
          </a:solidFill>
          <a:ln>
            <a:noFill/>
          </a:ln>
          <a:extLst/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0" lang="en-US" altLang="ko-KR">
                <a:solidFill>
                  <a:schemeClr val="tx2"/>
                </a:solidFill>
              </a:rPr>
              <a:t>VHDL Operators</a:t>
            </a:r>
          </a:p>
        </p:txBody>
      </p:sp>
      <p:sp>
        <p:nvSpPr>
          <p:cNvPr id="38926" name="Text Box 8"/>
          <p:cNvSpPr txBox="1">
            <a:spLocks noChangeArrowheads="1"/>
          </p:cNvSpPr>
          <p:nvPr/>
        </p:nvSpPr>
        <p:spPr bwMode="auto">
          <a:xfrm>
            <a:off x="3082975" y="1322390"/>
            <a:ext cx="7058026" cy="2111347"/>
          </a:xfrm>
          <a:prstGeom prst="rect">
            <a:avLst/>
          </a:prstGeom>
          <a:solidFill>
            <a:srgbClr val="EDF0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en-US" altLang="ko-KR" sz="1600" dirty="0"/>
              <a:t>binary logical operators:   </a:t>
            </a:r>
            <a:r>
              <a:rPr lang="en-US" altLang="ko-KR" sz="1600" b="1" dirty="0">
                <a:solidFill>
                  <a:srgbClr val="3333FF"/>
                </a:solidFill>
                <a:latin typeface="Consolas" panose="020B0609020204030204" pitchFamily="49" charset="0"/>
              </a:rPr>
              <a:t>and  or  </a:t>
            </a:r>
            <a:r>
              <a:rPr lang="en-US" altLang="ko-KR" sz="1600" b="1" dirty="0" err="1">
                <a:solidFill>
                  <a:srgbClr val="3333FF"/>
                </a:solidFill>
                <a:latin typeface="Consolas" panose="020B0609020204030204" pitchFamily="49" charset="0"/>
              </a:rPr>
              <a:t>nand</a:t>
            </a:r>
            <a:r>
              <a:rPr lang="en-US" altLang="ko-KR" sz="1600" b="1" dirty="0">
                <a:solidFill>
                  <a:srgbClr val="3333FF"/>
                </a:solidFill>
                <a:latin typeface="Consolas" panose="020B0609020204030204" pitchFamily="49" charset="0"/>
              </a:rPr>
              <a:t>  nor  </a:t>
            </a:r>
            <a:r>
              <a:rPr lang="en-US" altLang="ko-KR" sz="1600" b="1" dirty="0" err="1">
                <a:solidFill>
                  <a:srgbClr val="3333FF"/>
                </a:solidFill>
                <a:latin typeface="Consolas" panose="020B0609020204030204" pitchFamily="49" charset="0"/>
              </a:rPr>
              <a:t>xor</a:t>
            </a:r>
            <a:r>
              <a:rPr lang="en-US" altLang="ko-KR" sz="1600" b="1" dirty="0">
                <a:solidFill>
                  <a:srgbClr val="3333FF"/>
                </a:solidFill>
                <a:latin typeface="Consolas" panose="020B0609020204030204" pitchFamily="49" charset="0"/>
              </a:rPr>
              <a:t>  </a:t>
            </a:r>
            <a:r>
              <a:rPr lang="en-US" altLang="ko-KR" sz="1600" b="1" dirty="0" err="1">
                <a:solidFill>
                  <a:srgbClr val="3333FF"/>
                </a:solidFill>
                <a:latin typeface="Consolas" panose="020B0609020204030204" pitchFamily="49" charset="0"/>
              </a:rPr>
              <a:t>xnor</a:t>
            </a:r>
            <a:endParaRPr lang="en-US" altLang="ko-KR" sz="1600" b="1" dirty="0">
              <a:solidFill>
                <a:srgbClr val="3333FF"/>
              </a:solidFill>
              <a:latin typeface="Consolas" panose="020B0609020204030204" pitchFamily="49" charset="0"/>
            </a:endParaRPr>
          </a:p>
          <a:p>
            <a:pPr eaLnBrk="1" hangingPunct="1">
              <a:buFontTx/>
              <a:buAutoNum type="arabicPeriod"/>
            </a:pPr>
            <a:r>
              <a:rPr lang="en-US" altLang="ko-KR" sz="1600" dirty="0"/>
              <a:t>relational operators:    </a:t>
            </a:r>
            <a:r>
              <a:rPr lang="en-US" altLang="ko-KR" sz="1600" b="1" dirty="0">
                <a:solidFill>
                  <a:srgbClr val="3333FF"/>
                </a:solidFill>
                <a:latin typeface="Consolas" panose="020B0609020204030204" pitchFamily="49" charset="0"/>
              </a:rPr>
              <a:t>=   /=   &lt;   &lt;=   &gt;   &gt;=</a:t>
            </a:r>
          </a:p>
          <a:p>
            <a:pPr eaLnBrk="1" hangingPunct="1">
              <a:buFontTx/>
              <a:buAutoNum type="arabicPeriod"/>
            </a:pPr>
            <a:r>
              <a:rPr lang="en-US" altLang="ko-KR" sz="1600" dirty="0"/>
              <a:t>shift operators:   </a:t>
            </a:r>
            <a:r>
              <a:rPr lang="en-US" altLang="ko-KR" sz="1600" b="1" dirty="0" err="1">
                <a:solidFill>
                  <a:srgbClr val="3333FF"/>
                </a:solidFill>
                <a:latin typeface="Consolas" panose="020B0609020204030204" pitchFamily="49" charset="0"/>
              </a:rPr>
              <a:t>sll</a:t>
            </a:r>
            <a:r>
              <a:rPr lang="en-US" altLang="ko-KR" sz="1600" b="1" dirty="0">
                <a:solidFill>
                  <a:srgbClr val="3333FF"/>
                </a:solidFill>
                <a:latin typeface="Consolas" panose="020B0609020204030204" pitchFamily="49" charset="0"/>
              </a:rPr>
              <a:t>   </a:t>
            </a:r>
            <a:r>
              <a:rPr lang="en-US" altLang="ko-KR" sz="1600" b="1" dirty="0" err="1">
                <a:solidFill>
                  <a:srgbClr val="3333FF"/>
                </a:solidFill>
                <a:latin typeface="Consolas" panose="020B0609020204030204" pitchFamily="49" charset="0"/>
              </a:rPr>
              <a:t>srl</a:t>
            </a:r>
            <a:r>
              <a:rPr lang="en-US" altLang="ko-KR" sz="1600" b="1" dirty="0">
                <a:solidFill>
                  <a:srgbClr val="3333FF"/>
                </a:solidFill>
                <a:latin typeface="Consolas" panose="020B0609020204030204" pitchFamily="49" charset="0"/>
              </a:rPr>
              <a:t>   </a:t>
            </a:r>
            <a:r>
              <a:rPr lang="en-US" altLang="ko-KR" sz="1600" b="1" dirty="0" err="1">
                <a:solidFill>
                  <a:srgbClr val="3333FF"/>
                </a:solidFill>
                <a:latin typeface="Consolas" panose="020B0609020204030204" pitchFamily="49" charset="0"/>
              </a:rPr>
              <a:t>sla</a:t>
            </a:r>
            <a:r>
              <a:rPr lang="en-US" altLang="ko-KR" sz="1600" b="1" dirty="0">
                <a:solidFill>
                  <a:srgbClr val="3333FF"/>
                </a:solidFill>
                <a:latin typeface="Consolas" panose="020B0609020204030204" pitchFamily="49" charset="0"/>
              </a:rPr>
              <a:t>   </a:t>
            </a:r>
            <a:r>
              <a:rPr lang="en-US" altLang="ko-KR" sz="1600" b="1" dirty="0" err="1">
                <a:solidFill>
                  <a:srgbClr val="3333FF"/>
                </a:solidFill>
                <a:latin typeface="Consolas" panose="020B0609020204030204" pitchFamily="49" charset="0"/>
              </a:rPr>
              <a:t>sra</a:t>
            </a:r>
            <a:r>
              <a:rPr lang="en-US" altLang="ko-KR" sz="1600" b="1" dirty="0">
                <a:solidFill>
                  <a:srgbClr val="3333FF"/>
                </a:solidFill>
                <a:latin typeface="Consolas" panose="020B0609020204030204" pitchFamily="49" charset="0"/>
              </a:rPr>
              <a:t>   </a:t>
            </a:r>
            <a:r>
              <a:rPr lang="en-US" altLang="ko-KR" sz="1600" b="1" dirty="0" err="1">
                <a:solidFill>
                  <a:srgbClr val="3333FF"/>
                </a:solidFill>
                <a:latin typeface="Consolas" panose="020B0609020204030204" pitchFamily="49" charset="0"/>
              </a:rPr>
              <a:t>rol</a:t>
            </a:r>
            <a:r>
              <a:rPr lang="en-US" altLang="ko-KR" sz="1600" b="1" dirty="0">
                <a:solidFill>
                  <a:srgbClr val="3333FF"/>
                </a:solidFill>
                <a:latin typeface="Consolas" panose="020B0609020204030204" pitchFamily="49" charset="0"/>
              </a:rPr>
              <a:t>   </a:t>
            </a:r>
            <a:r>
              <a:rPr lang="en-US" altLang="ko-KR" sz="1600" b="1" dirty="0" err="1">
                <a:solidFill>
                  <a:srgbClr val="3333FF"/>
                </a:solidFill>
                <a:latin typeface="Consolas" panose="020B0609020204030204" pitchFamily="49" charset="0"/>
              </a:rPr>
              <a:t>ror</a:t>
            </a:r>
            <a:endParaRPr lang="en-US" altLang="ko-KR" sz="1600" b="1" dirty="0">
              <a:solidFill>
                <a:srgbClr val="3333FF"/>
              </a:solidFill>
              <a:latin typeface="Consolas" panose="020B0609020204030204" pitchFamily="49" charset="0"/>
            </a:endParaRPr>
          </a:p>
          <a:p>
            <a:pPr eaLnBrk="1" hangingPunct="1">
              <a:buFontTx/>
              <a:buAutoNum type="arabicPeriod"/>
            </a:pPr>
            <a:r>
              <a:rPr lang="en-US" altLang="ko-KR" sz="1600" dirty="0"/>
              <a:t>adding operators:   </a:t>
            </a:r>
            <a:r>
              <a:rPr lang="en-US" altLang="ko-KR" sz="1600" b="1" dirty="0">
                <a:solidFill>
                  <a:srgbClr val="3333FF"/>
                </a:solidFill>
                <a:latin typeface="Consolas" panose="020B0609020204030204" pitchFamily="49" charset="0"/>
              </a:rPr>
              <a:t>+   -   &amp;</a:t>
            </a:r>
            <a:r>
              <a:rPr lang="en-US" altLang="ko-KR" sz="1600" b="1" dirty="0">
                <a:latin typeface="Consolas" panose="020B0609020204030204" pitchFamily="49" charset="0"/>
              </a:rPr>
              <a:t> </a:t>
            </a:r>
            <a:r>
              <a:rPr lang="en-US" altLang="ko-KR" sz="1600" dirty="0"/>
              <a:t>(concatenation)</a:t>
            </a:r>
          </a:p>
          <a:p>
            <a:pPr eaLnBrk="1" hangingPunct="1">
              <a:buFontTx/>
              <a:buAutoNum type="arabicPeriod"/>
            </a:pPr>
            <a:r>
              <a:rPr lang="en-US" altLang="ko-KR" sz="1600" dirty="0"/>
              <a:t>unary sign operators:   </a:t>
            </a:r>
            <a:r>
              <a:rPr lang="en-US" altLang="ko-KR" sz="1600" b="1" dirty="0">
                <a:solidFill>
                  <a:srgbClr val="3333FF"/>
                </a:solidFill>
                <a:latin typeface="Consolas" panose="020B0609020204030204" pitchFamily="49" charset="0"/>
              </a:rPr>
              <a:t>+   -</a:t>
            </a:r>
          </a:p>
          <a:p>
            <a:pPr eaLnBrk="1" hangingPunct="1">
              <a:buFontTx/>
              <a:buAutoNum type="arabicPeriod"/>
            </a:pPr>
            <a:r>
              <a:rPr lang="en-US" altLang="ko-KR" sz="1600" dirty="0"/>
              <a:t>multiplying operators:   </a:t>
            </a:r>
            <a:r>
              <a:rPr lang="en-US" altLang="ko-KR" sz="1600" b="1" dirty="0">
                <a:solidFill>
                  <a:srgbClr val="3333FF"/>
                </a:solidFill>
                <a:latin typeface="Consolas" panose="020B0609020204030204" pitchFamily="49" charset="0"/>
              </a:rPr>
              <a:t>*    /    mod    rem</a:t>
            </a:r>
          </a:p>
          <a:p>
            <a:pPr eaLnBrk="1" hangingPunct="1">
              <a:buFontTx/>
              <a:buAutoNum type="arabicPeriod"/>
            </a:pPr>
            <a:r>
              <a:rPr lang="en-US" altLang="ko-KR" sz="1600" dirty="0"/>
              <a:t>miscellaneous operators:   </a:t>
            </a:r>
            <a:r>
              <a:rPr lang="en-US" altLang="ko-KR" sz="1600" b="1" dirty="0">
                <a:solidFill>
                  <a:srgbClr val="3333FF"/>
                </a:solidFill>
                <a:latin typeface="Consolas" panose="020B0609020204030204" pitchFamily="49" charset="0"/>
              </a:rPr>
              <a:t>not   abs   **</a:t>
            </a:r>
          </a:p>
        </p:txBody>
      </p:sp>
      <p:sp>
        <p:nvSpPr>
          <p:cNvPr id="38927" name="Text Box 14"/>
          <p:cNvSpPr txBox="1">
            <a:spLocks noChangeArrowheads="1"/>
          </p:cNvSpPr>
          <p:nvPr/>
        </p:nvSpPr>
        <p:spPr bwMode="auto">
          <a:xfrm>
            <a:off x="2525703" y="1352552"/>
            <a:ext cx="400110" cy="203818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1400"/>
              <a:t>Low     </a:t>
            </a:r>
            <a:r>
              <a:rPr lang="en-US" altLang="ko-KR" sz="1400" i="1"/>
              <a:t>Priority</a:t>
            </a:r>
            <a:r>
              <a:rPr lang="en-US" altLang="ko-KR" sz="1400"/>
              <a:t>       High</a:t>
            </a:r>
          </a:p>
        </p:txBody>
      </p:sp>
      <p:sp>
        <p:nvSpPr>
          <p:cNvPr id="38922" name="Text Box 9"/>
          <p:cNvSpPr txBox="1">
            <a:spLocks noChangeArrowheads="1"/>
          </p:cNvSpPr>
          <p:nvPr/>
        </p:nvSpPr>
        <p:spPr bwMode="auto">
          <a:xfrm>
            <a:off x="1360461" y="5416188"/>
            <a:ext cx="4520530" cy="338554"/>
          </a:xfrm>
          <a:prstGeom prst="rect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1600" dirty="0">
                <a:latin typeface="Consolas" panose="020B0609020204030204" pitchFamily="49" charset="0"/>
              </a:rPr>
              <a:t>F3 &lt;= </a:t>
            </a:r>
            <a:r>
              <a:rPr lang="en-US" altLang="ko-KR" sz="1600" dirty="0">
                <a:solidFill>
                  <a:srgbClr val="FF0000"/>
                </a:solidFill>
                <a:latin typeface="Consolas" panose="020B0609020204030204" pitchFamily="49" charset="0"/>
              </a:rPr>
              <a:t>not</a:t>
            </a:r>
            <a:r>
              <a:rPr lang="en-US" altLang="ko-KR" sz="1600" dirty="0">
                <a:latin typeface="Consolas" panose="020B0609020204030204" pitchFamily="49" charset="0"/>
              </a:rPr>
              <a:t> L </a:t>
            </a:r>
            <a:r>
              <a:rPr lang="en-US" altLang="ko-KR" sz="1600" dirty="0">
                <a:solidFill>
                  <a:srgbClr val="FF0000"/>
                </a:solidFill>
                <a:latin typeface="Consolas" panose="020B0609020204030204" pitchFamily="49" charset="0"/>
              </a:rPr>
              <a:t>and</a:t>
            </a:r>
            <a:r>
              <a:rPr lang="en-US" altLang="ko-KR" sz="1600" dirty="0">
                <a:latin typeface="Consolas" panose="020B0609020204030204" pitchFamily="49" charset="0"/>
              </a:rPr>
              <a:t> </a:t>
            </a:r>
            <a:r>
              <a:rPr lang="en-US" altLang="ko-KR" sz="1600" dirty="0">
                <a:solidFill>
                  <a:srgbClr val="FF0000"/>
                </a:solidFill>
                <a:latin typeface="Consolas" panose="020B0609020204030204" pitchFamily="49" charset="0"/>
              </a:rPr>
              <a:t>not</a:t>
            </a:r>
            <a:r>
              <a:rPr lang="en-US" altLang="ko-KR" sz="1600" dirty="0">
                <a:latin typeface="Consolas" panose="020B0609020204030204" pitchFamily="49" charset="0"/>
              </a:rPr>
              <a:t> M </a:t>
            </a:r>
            <a:r>
              <a:rPr lang="en-US" altLang="ko-KR" sz="1600" dirty="0">
                <a:solidFill>
                  <a:srgbClr val="FF0000"/>
                </a:solidFill>
                <a:latin typeface="Consolas" panose="020B0609020204030204" pitchFamily="49" charset="0"/>
              </a:rPr>
              <a:t>and</a:t>
            </a:r>
            <a:r>
              <a:rPr lang="en-US" altLang="ko-KR" sz="1600" dirty="0">
                <a:latin typeface="Consolas" panose="020B0609020204030204" pitchFamily="49" charset="0"/>
              </a:rPr>
              <a:t> N </a:t>
            </a:r>
            <a:r>
              <a:rPr lang="en-US" altLang="ko-KR" sz="1600" dirty="0">
                <a:solidFill>
                  <a:srgbClr val="FF0000"/>
                </a:solidFill>
                <a:latin typeface="Consolas" panose="020B0609020204030204" pitchFamily="49" charset="0"/>
              </a:rPr>
              <a:t>or</a:t>
            </a:r>
            <a:r>
              <a:rPr lang="en-US" altLang="ko-KR" sz="1600" dirty="0">
                <a:latin typeface="Consolas" panose="020B0609020204030204" pitchFamily="49" charset="0"/>
              </a:rPr>
              <a:t> L </a:t>
            </a:r>
            <a:r>
              <a:rPr lang="en-US" altLang="ko-KR" sz="1600" dirty="0">
                <a:solidFill>
                  <a:srgbClr val="FF0000"/>
                </a:solidFill>
                <a:latin typeface="Consolas" panose="020B0609020204030204" pitchFamily="49" charset="0"/>
              </a:rPr>
              <a:t>and</a:t>
            </a:r>
            <a:r>
              <a:rPr lang="en-US" altLang="ko-KR" sz="1600" dirty="0">
                <a:latin typeface="Consolas" panose="020B0609020204030204" pitchFamily="49" charset="0"/>
              </a:rPr>
              <a:t> M;</a:t>
            </a:r>
          </a:p>
        </p:txBody>
      </p:sp>
      <p:sp>
        <p:nvSpPr>
          <p:cNvPr id="38923" name="Text Box 10"/>
          <p:cNvSpPr txBox="1">
            <a:spLocks noChangeArrowheads="1"/>
          </p:cNvSpPr>
          <p:nvPr/>
        </p:nvSpPr>
        <p:spPr bwMode="auto">
          <a:xfrm>
            <a:off x="1365280" y="5879106"/>
            <a:ext cx="4951414" cy="338554"/>
          </a:xfrm>
          <a:prstGeom prst="rect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1600" dirty="0">
                <a:latin typeface="Consolas" panose="020B0609020204030204" pitchFamily="49" charset="0"/>
              </a:rPr>
              <a:t>F3 &lt;= 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</a:rPr>
              <a:t>(</a:t>
            </a:r>
            <a:r>
              <a:rPr lang="en-US" altLang="ko-KR" sz="1600" dirty="0">
                <a:latin typeface="Consolas" panose="020B0609020204030204" pitchFamily="49" charset="0"/>
              </a:rPr>
              <a:t>not L and not M and N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</a:rPr>
              <a:t>)</a:t>
            </a:r>
            <a:r>
              <a:rPr lang="en-US" altLang="ko-KR" sz="1600" dirty="0">
                <a:latin typeface="Consolas" panose="020B0609020204030204" pitchFamily="49" charset="0"/>
              </a:rPr>
              <a:t> or 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</a:rPr>
              <a:t>(</a:t>
            </a:r>
            <a:r>
              <a:rPr lang="en-US" altLang="ko-KR" sz="1600" dirty="0">
                <a:latin typeface="Consolas" panose="020B0609020204030204" pitchFamily="49" charset="0"/>
              </a:rPr>
              <a:t>L and M</a:t>
            </a:r>
            <a:r>
              <a:rPr lang="en-US" altLang="ko-KR" sz="1600" dirty="0">
                <a:solidFill>
                  <a:srgbClr val="3333FF"/>
                </a:solidFill>
                <a:latin typeface="Consolas" panose="020B0609020204030204" pitchFamily="49" charset="0"/>
              </a:rPr>
              <a:t>)</a:t>
            </a:r>
            <a:r>
              <a:rPr lang="en-US" altLang="ko-KR" sz="1600" dirty="0">
                <a:latin typeface="Consolas" panose="020B0609020204030204" pitchFamily="49" charset="0"/>
              </a:rPr>
              <a:t>;</a:t>
            </a:r>
          </a:p>
        </p:txBody>
      </p:sp>
      <p:sp>
        <p:nvSpPr>
          <p:cNvPr id="38924" name="Text Box 13"/>
          <p:cNvSpPr txBox="1">
            <a:spLocks noChangeArrowheads="1"/>
          </p:cNvSpPr>
          <p:nvPr/>
        </p:nvSpPr>
        <p:spPr bwMode="auto">
          <a:xfrm>
            <a:off x="119336" y="3579210"/>
            <a:ext cx="9144247" cy="396875"/>
          </a:xfrm>
          <a:prstGeom prst="rect">
            <a:avLst/>
          </a:prstGeom>
          <a:solidFill>
            <a:srgbClr val="D6EDB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0" lang="en-US" altLang="ko-KR" dirty="0">
                <a:solidFill>
                  <a:schemeClr val="tx2"/>
                </a:solidFill>
              </a:rPr>
              <a:t>Operator Precedence: Order of Evaluation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F15002-2E0C-4E01-B6C3-5F6CE5765839}"/>
              </a:ext>
            </a:extLst>
          </p:cNvPr>
          <p:cNvSpPr txBox="1"/>
          <p:nvPr/>
        </p:nvSpPr>
        <p:spPr>
          <a:xfrm>
            <a:off x="681836" y="4162032"/>
            <a:ext cx="7896585" cy="584775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chemeClr val="tx1"/>
                </a:solidFill>
              </a:rPr>
              <a:t>There is no precedence defined within a group. Must use </a:t>
            </a:r>
            <a:r>
              <a:rPr lang="en-US" altLang="ko-KR" dirty="0">
                <a:solidFill>
                  <a:srgbClr val="3333FF"/>
                </a:solidFill>
              </a:rPr>
              <a:t>parenthesis</a:t>
            </a:r>
            <a:r>
              <a:rPr lang="en-US" altLang="ko-KR" dirty="0">
                <a:solidFill>
                  <a:schemeClr val="tx1"/>
                </a:solidFill>
              </a:rPr>
              <a:t> to define order.</a:t>
            </a:r>
          </a:p>
          <a:p>
            <a:r>
              <a:rPr lang="en-US" altLang="ko-KR" dirty="0"/>
              <a:t>Best practice is to use parenthesis in all cases.</a:t>
            </a:r>
            <a:endParaRPr lang="ko-KR" altLang="en-US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직사각형 3">
                <a:extLst>
                  <a:ext uri="{FF2B5EF4-FFF2-40B4-BE49-F238E27FC236}">
                    <a16:creationId xmlns:a16="http://schemas.microsoft.com/office/drawing/2014/main" id="{44C8BE29-C222-4F11-8BE7-DB4F04FB6E4D}"/>
                  </a:ext>
                </a:extLst>
              </p:cNvPr>
              <p:cNvSpPr/>
              <p:nvPr/>
            </p:nvSpPr>
            <p:spPr>
              <a:xfrm>
                <a:off x="602972" y="4931535"/>
                <a:ext cx="2286973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i="1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𝐹</m:t>
                      </m:r>
                      <m:r>
                        <a:rPr lang="en-US" altLang="ko-KR" i="1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3=</m:t>
                      </m:r>
                      <m:sSup>
                        <m:sSupPr>
                          <m:ctrlPr>
                            <a:rPr lang="en-US" altLang="ko-KR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altLang="ko-KR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𝐿</m:t>
                          </m:r>
                        </m:e>
                        <m:sup>
                          <m:r>
                            <a:rPr lang="en-US" altLang="ko-KR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i="1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altLang="ko-KR" i="1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𝑀</m:t>
                      </m:r>
                      <m:r>
                        <a:rPr lang="en-US" altLang="ko-KR" i="1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′∙</m:t>
                      </m:r>
                      <m:r>
                        <a:rPr lang="en-US" altLang="ko-KR" i="1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𝑁</m:t>
                      </m:r>
                      <m:r>
                        <a:rPr lang="en-US" altLang="ko-KR" i="1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altLang="ko-KR" i="1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𝐿</m:t>
                      </m:r>
                      <m:r>
                        <a:rPr lang="en-US" altLang="ko-KR" i="1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altLang="ko-KR" i="1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𝑀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4" name="직사각형 3">
                <a:extLst>
                  <a:ext uri="{FF2B5EF4-FFF2-40B4-BE49-F238E27FC236}">
                    <a16:creationId xmlns:a16="http://schemas.microsoft.com/office/drawing/2014/main" id="{44C8BE29-C222-4F11-8BE7-DB4F04FB6E4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972" y="4931535"/>
                <a:ext cx="2286973" cy="33855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CB620E80-6EAA-4563-8C91-B0220F06A554}"/>
              </a:ext>
            </a:extLst>
          </p:cNvPr>
          <p:cNvSpPr txBox="1"/>
          <p:nvPr/>
        </p:nvSpPr>
        <p:spPr>
          <a:xfrm>
            <a:off x="602972" y="5409370"/>
            <a:ext cx="700833" cy="338554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illegal</a:t>
            </a:r>
            <a:endParaRPr lang="ko-KR" alt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76F8CC4-3F0C-45D4-A0D0-1D7DC6296AAD}"/>
              </a:ext>
            </a:extLst>
          </p:cNvPr>
          <p:cNvSpPr txBox="1"/>
          <p:nvPr/>
        </p:nvSpPr>
        <p:spPr>
          <a:xfrm>
            <a:off x="602972" y="5886985"/>
            <a:ext cx="615874" cy="338554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legal</a:t>
            </a:r>
            <a:endParaRPr lang="ko-KR" altLang="en-US" dirty="0">
              <a:solidFill>
                <a:srgbClr val="3333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96211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1" y="260350"/>
            <a:ext cx="8435975" cy="864394"/>
          </a:xfrm>
        </p:spPr>
        <p:txBody>
          <a:bodyPr/>
          <a:lstStyle/>
          <a:p>
            <a:pPr eaLnBrk="1" hangingPunct="1"/>
            <a:r>
              <a:rPr kumimoji="0" lang="en-US" altLang="ko-KR" sz="3600" dirty="0">
                <a:solidFill>
                  <a:srgbClr val="3333FF"/>
                </a:solidFill>
              </a:rPr>
              <a:t>VHDL Operators</a:t>
            </a:r>
          </a:p>
        </p:txBody>
      </p:sp>
      <p:sp>
        <p:nvSpPr>
          <p:cNvPr id="39940" name="Text Box 3"/>
          <p:cNvSpPr txBox="1">
            <a:spLocks noChangeArrowheads="1"/>
          </p:cNvSpPr>
          <p:nvPr/>
        </p:nvSpPr>
        <p:spPr bwMode="auto">
          <a:xfrm>
            <a:off x="1199456" y="1323182"/>
            <a:ext cx="7056437" cy="396875"/>
          </a:xfrm>
          <a:prstGeom prst="rect">
            <a:avLst/>
          </a:prstGeom>
          <a:solidFill>
            <a:srgbClr val="D6EDBD"/>
          </a:solidFill>
          <a:ln>
            <a:noFill/>
          </a:ln>
          <a:extLst/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0" lang="en-US" altLang="ko-KR" dirty="0">
                <a:solidFill>
                  <a:schemeClr val="tx2"/>
                </a:solidFill>
              </a:rPr>
              <a:t>Example of </a:t>
            </a:r>
            <a:r>
              <a:rPr kumimoji="0" lang="en-US" altLang="ko-KR" dirty="0">
                <a:solidFill>
                  <a:srgbClr val="3333FF"/>
                </a:solidFill>
              </a:rPr>
              <a:t>Relational Operator  </a:t>
            </a:r>
            <a:r>
              <a:rPr kumimoji="0" lang="en-US" altLang="ko-KR" dirty="0">
                <a:solidFill>
                  <a:schemeClr val="tx2"/>
                </a:solidFill>
              </a:rPr>
              <a:t>- Comparator for Integers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0EDA4CC9-ACED-4B0C-83A2-321ECC9E889D}"/>
              </a:ext>
            </a:extLst>
          </p:cNvPr>
          <p:cNvGrpSpPr/>
          <p:nvPr/>
        </p:nvGrpSpPr>
        <p:grpSpPr>
          <a:xfrm>
            <a:off x="513684" y="2492896"/>
            <a:ext cx="4676851" cy="2160240"/>
            <a:chOff x="513684" y="2492896"/>
            <a:chExt cx="4676851" cy="2160240"/>
          </a:xfrm>
        </p:grpSpPr>
        <p:sp>
          <p:nvSpPr>
            <p:cNvPr id="2" name="직사각형 1">
              <a:extLst>
                <a:ext uri="{FF2B5EF4-FFF2-40B4-BE49-F238E27FC236}">
                  <a16:creationId xmlns:a16="http://schemas.microsoft.com/office/drawing/2014/main" id="{48EF19DB-85CF-410A-8F8B-C213D312EA44}"/>
                </a:ext>
              </a:extLst>
            </p:cNvPr>
            <p:cNvSpPr/>
            <p:nvPr/>
          </p:nvSpPr>
          <p:spPr>
            <a:xfrm>
              <a:off x="1631504" y="2492896"/>
              <a:ext cx="2448272" cy="2160240"/>
            </a:xfrm>
            <a:prstGeom prst="rect">
              <a:avLst/>
            </a:prstGeom>
            <a:solidFill>
              <a:srgbClr val="D6EDBD"/>
            </a:solidFill>
            <a:ln w="25400"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800" dirty="0">
                  <a:solidFill>
                    <a:schemeClr val="tx1"/>
                  </a:solidFill>
                </a:rPr>
                <a:t>Comparator</a:t>
              </a:r>
              <a:endParaRPr lang="ko-KR" altLang="en-US" sz="1800" dirty="0">
                <a:solidFill>
                  <a:schemeClr val="tx1"/>
                </a:solidFill>
              </a:endParaRPr>
            </a:p>
          </p:txBody>
        </p:sp>
        <p:cxnSp>
          <p:nvCxnSpPr>
            <p:cNvPr id="4" name="직선 화살표 연결선 3">
              <a:extLst>
                <a:ext uri="{FF2B5EF4-FFF2-40B4-BE49-F238E27FC236}">
                  <a16:creationId xmlns:a16="http://schemas.microsoft.com/office/drawing/2014/main" id="{5E4ED6D3-7F13-456B-AF19-7310043DA233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839416" y="3029040"/>
              <a:ext cx="792088" cy="0"/>
            </a:xfrm>
            <a:prstGeom prst="straightConnector1">
              <a:avLst/>
            </a:prstGeom>
            <a:ln w="15875">
              <a:solidFill>
                <a:schemeClr val="tx1"/>
              </a:solidFill>
              <a:headEnd type="stealth" w="med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직선 화살표 연결선 8">
              <a:extLst>
                <a:ext uri="{FF2B5EF4-FFF2-40B4-BE49-F238E27FC236}">
                  <a16:creationId xmlns:a16="http://schemas.microsoft.com/office/drawing/2014/main" id="{983F00C5-BDE3-40C6-9FC8-376A0812EE01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839416" y="3975694"/>
              <a:ext cx="792088" cy="0"/>
            </a:xfrm>
            <a:prstGeom prst="straightConnector1">
              <a:avLst/>
            </a:prstGeom>
            <a:ln w="15875">
              <a:solidFill>
                <a:schemeClr val="tx1"/>
              </a:solidFill>
              <a:headEnd type="stealth" w="med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직선 화살표 연결선 9">
              <a:extLst>
                <a:ext uri="{FF2B5EF4-FFF2-40B4-BE49-F238E27FC236}">
                  <a16:creationId xmlns:a16="http://schemas.microsoft.com/office/drawing/2014/main" id="{28C4E1A5-AA1E-48CF-AFC1-E1A1DBE68271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4079777" y="2885024"/>
              <a:ext cx="792088" cy="0"/>
            </a:xfrm>
            <a:prstGeom prst="straightConnector1">
              <a:avLst/>
            </a:prstGeom>
            <a:ln w="15875">
              <a:solidFill>
                <a:schemeClr val="tx1"/>
              </a:solidFill>
              <a:headEnd type="stealth" w="med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직선 화살표 연결선 10">
              <a:extLst>
                <a:ext uri="{FF2B5EF4-FFF2-40B4-BE49-F238E27FC236}">
                  <a16:creationId xmlns:a16="http://schemas.microsoft.com/office/drawing/2014/main" id="{19C0BC9B-FBB8-4790-A877-A64A82C8C14A}"/>
                </a:ext>
              </a:extLst>
            </p:cNvPr>
            <p:cNvCxnSpPr>
              <a:cxnSpLocks/>
              <a:endCxn id="2" idx="3"/>
            </p:cNvCxnSpPr>
            <p:nvPr/>
          </p:nvCxnSpPr>
          <p:spPr>
            <a:xfrm flipH="1" flipV="1">
              <a:off x="4079776" y="3573016"/>
              <a:ext cx="792088" cy="0"/>
            </a:xfrm>
            <a:prstGeom prst="straightConnector1">
              <a:avLst/>
            </a:prstGeom>
            <a:ln w="15875">
              <a:solidFill>
                <a:schemeClr val="tx1"/>
              </a:solidFill>
              <a:headEnd type="stealth" w="med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화살표 연결선 11">
              <a:extLst>
                <a:ext uri="{FF2B5EF4-FFF2-40B4-BE49-F238E27FC236}">
                  <a16:creationId xmlns:a16="http://schemas.microsoft.com/office/drawing/2014/main" id="{CFCA45FE-2D78-450E-8C65-C723F38C4D40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4079776" y="4253176"/>
              <a:ext cx="792088" cy="0"/>
            </a:xfrm>
            <a:prstGeom prst="straightConnector1">
              <a:avLst/>
            </a:prstGeom>
            <a:ln w="15875">
              <a:solidFill>
                <a:schemeClr val="tx1"/>
              </a:solidFill>
              <a:headEnd type="stealth" w="med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BB58A15-ED0C-4EA9-B9D0-32FE25B1B71C}"/>
                </a:ext>
              </a:extLst>
            </p:cNvPr>
            <p:cNvSpPr txBox="1"/>
            <p:nvPr/>
          </p:nvSpPr>
          <p:spPr>
            <a:xfrm>
              <a:off x="513684" y="2828985"/>
              <a:ext cx="32573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 dirty="0">
                  <a:latin typeface="Consolas" panose="020B0609020204030204" pitchFamily="49" charset="0"/>
                </a:rPr>
                <a:t>A</a:t>
              </a:r>
              <a:endParaRPr lang="ko-KR" altLang="en-US" sz="2000" dirty="0">
                <a:latin typeface="Consolas" panose="020B0609020204030204" pitchFamily="49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25FA0AD-133C-4A1C-9FD4-387EEE4FC835}"/>
                </a:ext>
              </a:extLst>
            </p:cNvPr>
            <p:cNvSpPr txBox="1"/>
            <p:nvPr/>
          </p:nvSpPr>
          <p:spPr>
            <a:xfrm>
              <a:off x="513684" y="3775639"/>
              <a:ext cx="3257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dirty="0">
                  <a:latin typeface="Consolas" panose="020B0609020204030204" pitchFamily="49" charset="0"/>
                </a:rPr>
                <a:t>B</a:t>
              </a:r>
              <a:endParaRPr lang="ko-KR" altLang="en-US" sz="2000" dirty="0">
                <a:latin typeface="Consolas" panose="020B0609020204030204" pitchFamily="49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44471A8-E053-4AB8-8EEB-40F8940A3D35}"/>
                </a:ext>
              </a:extLst>
            </p:cNvPr>
            <p:cNvSpPr txBox="1"/>
            <p:nvPr/>
          </p:nvSpPr>
          <p:spPr>
            <a:xfrm>
              <a:off x="4864805" y="2665875"/>
              <a:ext cx="32573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 dirty="0">
                  <a:latin typeface="Consolas" panose="020B0609020204030204" pitchFamily="49" charset="0"/>
                </a:rPr>
                <a:t>L</a:t>
              </a:r>
              <a:endParaRPr lang="ko-KR" altLang="en-US" sz="2000" dirty="0">
                <a:latin typeface="Consolas" panose="020B0609020204030204" pitchFamily="49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A275EF4-37B5-47A8-908B-5FA46C87B47F}"/>
                </a:ext>
              </a:extLst>
            </p:cNvPr>
            <p:cNvSpPr txBox="1"/>
            <p:nvPr/>
          </p:nvSpPr>
          <p:spPr>
            <a:xfrm>
              <a:off x="4864805" y="3346034"/>
              <a:ext cx="32573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 dirty="0">
                  <a:latin typeface="Consolas" panose="020B0609020204030204" pitchFamily="49" charset="0"/>
                </a:rPr>
                <a:t>E</a:t>
              </a:r>
              <a:endParaRPr lang="ko-KR" altLang="en-US" sz="2000" dirty="0">
                <a:latin typeface="Consolas" panose="020B0609020204030204" pitchFamily="49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72B93B7-C427-4EF9-A592-FA6DD0D9D131}"/>
                </a:ext>
              </a:extLst>
            </p:cNvPr>
            <p:cNvSpPr txBox="1"/>
            <p:nvPr/>
          </p:nvSpPr>
          <p:spPr>
            <a:xfrm>
              <a:off x="4864805" y="4053121"/>
              <a:ext cx="32573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 dirty="0">
                  <a:latin typeface="Consolas" panose="020B0609020204030204" pitchFamily="49" charset="0"/>
                </a:rPr>
                <a:t>G</a:t>
              </a:r>
              <a:endParaRPr lang="ko-KR" altLang="en-US" sz="2000" dirty="0">
                <a:latin typeface="Consolas" panose="020B0609020204030204" pitchFamily="49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413B825-86A6-4921-9D68-F80F5D4785A3}"/>
                </a:ext>
              </a:extLst>
            </p:cNvPr>
            <p:cNvSpPr txBox="1"/>
            <p:nvPr/>
          </p:nvSpPr>
          <p:spPr>
            <a:xfrm>
              <a:off x="3737546" y="2681711"/>
              <a:ext cx="32573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 dirty="0">
                  <a:solidFill>
                    <a:srgbClr val="3333FF"/>
                  </a:solidFill>
                  <a:latin typeface="Consolas" panose="020B0609020204030204" pitchFamily="49" charset="0"/>
                </a:rPr>
                <a:t>&lt;</a:t>
              </a:r>
              <a:endParaRPr lang="ko-KR" altLang="en-US" sz="2000" dirty="0">
                <a:solidFill>
                  <a:srgbClr val="3333FF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721F3C5-07E4-428C-B1B5-39FED38E86DB}"/>
                </a:ext>
              </a:extLst>
            </p:cNvPr>
            <p:cNvSpPr txBox="1"/>
            <p:nvPr/>
          </p:nvSpPr>
          <p:spPr>
            <a:xfrm>
              <a:off x="3750078" y="3386320"/>
              <a:ext cx="32573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 dirty="0">
                  <a:solidFill>
                    <a:srgbClr val="3333FF"/>
                  </a:solidFill>
                  <a:latin typeface="Consolas" panose="020B0609020204030204" pitchFamily="49" charset="0"/>
                </a:rPr>
                <a:t>=</a:t>
              </a:r>
              <a:endParaRPr lang="ko-KR" altLang="en-US" sz="2000" dirty="0">
                <a:solidFill>
                  <a:srgbClr val="3333FF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A375439-3AB3-4273-AF9C-A87D962C0563}"/>
                </a:ext>
              </a:extLst>
            </p:cNvPr>
            <p:cNvSpPr txBox="1"/>
            <p:nvPr/>
          </p:nvSpPr>
          <p:spPr>
            <a:xfrm>
              <a:off x="3737546" y="4017525"/>
              <a:ext cx="32573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 dirty="0">
                  <a:solidFill>
                    <a:srgbClr val="3333FF"/>
                  </a:solidFill>
                  <a:latin typeface="Consolas" panose="020B0609020204030204" pitchFamily="49" charset="0"/>
                </a:rPr>
                <a:t>&gt;</a:t>
              </a:r>
              <a:endParaRPr lang="ko-KR" altLang="en-US" sz="2000" dirty="0">
                <a:solidFill>
                  <a:srgbClr val="3333FF"/>
                </a:solidFill>
                <a:latin typeface="Consolas" panose="020B0609020204030204" pitchFamily="49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18D15BE9-9980-43DD-8C01-74CA80E6DF6D}"/>
              </a:ext>
            </a:extLst>
          </p:cNvPr>
          <p:cNvSpPr txBox="1"/>
          <p:nvPr/>
        </p:nvSpPr>
        <p:spPr>
          <a:xfrm>
            <a:off x="5735960" y="2036702"/>
            <a:ext cx="5630067" cy="3970318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1800" dirty="0">
                <a:latin typeface="Consolas" panose="020B0609020204030204" pitchFamily="49" charset="0"/>
              </a:rPr>
              <a:t>library </a:t>
            </a:r>
            <a:r>
              <a:rPr lang="en-US" altLang="ko-KR" sz="1800" dirty="0" err="1">
                <a:latin typeface="Consolas" panose="020B0609020204030204" pitchFamily="49" charset="0"/>
              </a:rPr>
              <a:t>ieee</a:t>
            </a:r>
            <a:r>
              <a:rPr lang="en-US" altLang="ko-KR" sz="1800" dirty="0">
                <a:latin typeface="Consolas" panose="020B0609020204030204" pitchFamily="49" charset="0"/>
              </a:rPr>
              <a:t>;</a:t>
            </a:r>
          </a:p>
          <a:p>
            <a:r>
              <a:rPr lang="en-US" altLang="ko-KR" sz="1800" dirty="0">
                <a:latin typeface="Consolas" panose="020B0609020204030204" pitchFamily="49" charset="0"/>
              </a:rPr>
              <a:t>use ieee.std_logic_1164.all;</a:t>
            </a:r>
          </a:p>
          <a:p>
            <a:endParaRPr lang="en-US" altLang="ko-KR" sz="1800" dirty="0">
              <a:latin typeface="Consolas" panose="020B0609020204030204" pitchFamily="49" charset="0"/>
            </a:endParaRPr>
          </a:p>
          <a:p>
            <a:r>
              <a:rPr lang="en-US" altLang="ko-KR" sz="1800" dirty="0">
                <a:latin typeface="Consolas" panose="020B0609020204030204" pitchFamily="49" charset="0"/>
              </a:rPr>
              <a:t>entity comparator is</a:t>
            </a:r>
          </a:p>
          <a:p>
            <a:r>
              <a:rPr lang="en-US" altLang="ko-KR" sz="1800" dirty="0">
                <a:latin typeface="Consolas" panose="020B0609020204030204" pitchFamily="49" charset="0"/>
              </a:rPr>
              <a:t>   port (A, B: in integer range 0 to 15;</a:t>
            </a:r>
          </a:p>
          <a:p>
            <a:r>
              <a:rPr lang="en-US" altLang="ko-KR" sz="1800" dirty="0">
                <a:latin typeface="Consolas" panose="020B0609020204030204" pitchFamily="49" charset="0"/>
              </a:rPr>
              <a:t>      L, E, G: out </a:t>
            </a:r>
            <a:r>
              <a:rPr lang="en-US" altLang="ko-KR" sz="1800" dirty="0" err="1">
                <a:latin typeface="Consolas" panose="020B0609020204030204" pitchFamily="49" charset="0"/>
              </a:rPr>
              <a:t>boolean</a:t>
            </a:r>
            <a:r>
              <a:rPr lang="en-US" altLang="ko-KR" sz="1800" dirty="0">
                <a:latin typeface="Consolas" panose="020B0609020204030204" pitchFamily="49" charset="0"/>
              </a:rPr>
              <a:t>);</a:t>
            </a:r>
          </a:p>
          <a:p>
            <a:r>
              <a:rPr lang="en-US" altLang="ko-KR" sz="1800" dirty="0">
                <a:latin typeface="Consolas" panose="020B0609020204030204" pitchFamily="49" charset="0"/>
              </a:rPr>
              <a:t>end comparator;</a:t>
            </a:r>
          </a:p>
          <a:p>
            <a:endParaRPr lang="en-US" altLang="ko-KR" sz="1800" dirty="0">
              <a:latin typeface="Consolas" panose="020B0609020204030204" pitchFamily="49" charset="0"/>
            </a:endParaRPr>
          </a:p>
          <a:p>
            <a:r>
              <a:rPr lang="en-US" altLang="ko-KR" sz="1800" dirty="0">
                <a:latin typeface="Consolas" panose="020B0609020204030204" pitchFamily="49" charset="0"/>
              </a:rPr>
              <a:t>architecture </a:t>
            </a:r>
            <a:r>
              <a:rPr lang="en-US" altLang="ko-KR" sz="1800" dirty="0" err="1">
                <a:latin typeface="Consolas" panose="020B0609020204030204" pitchFamily="49" charset="0"/>
              </a:rPr>
              <a:t>my_comparator</a:t>
            </a:r>
            <a:r>
              <a:rPr lang="en-US" altLang="ko-KR" sz="1800" dirty="0">
                <a:latin typeface="Consolas" panose="020B0609020204030204" pitchFamily="49" charset="0"/>
              </a:rPr>
              <a:t> of comparator is</a:t>
            </a:r>
          </a:p>
          <a:p>
            <a:r>
              <a:rPr lang="en-US" altLang="ko-KR" sz="1800" dirty="0">
                <a:latin typeface="Consolas" panose="020B0609020204030204" pitchFamily="49" charset="0"/>
              </a:rPr>
              <a:t>begin</a:t>
            </a:r>
          </a:p>
          <a:p>
            <a:r>
              <a:rPr lang="en-US" altLang="ko-KR" sz="1800" dirty="0">
                <a:latin typeface="Consolas" panose="020B0609020204030204" pitchFamily="49" charset="0"/>
              </a:rPr>
              <a:t>   L &lt;= A &lt; B;</a:t>
            </a:r>
          </a:p>
          <a:p>
            <a:r>
              <a:rPr lang="en-US" altLang="ko-KR" sz="1800" dirty="0">
                <a:latin typeface="Consolas" panose="020B0609020204030204" pitchFamily="49" charset="0"/>
              </a:rPr>
              <a:t>   E &lt;= A = B;</a:t>
            </a:r>
          </a:p>
          <a:p>
            <a:r>
              <a:rPr lang="en-US" altLang="ko-KR" sz="1800" dirty="0">
                <a:latin typeface="Consolas" panose="020B0609020204030204" pitchFamily="49" charset="0"/>
              </a:rPr>
              <a:t>   G &lt;= A &gt; B;</a:t>
            </a:r>
          </a:p>
          <a:p>
            <a:r>
              <a:rPr lang="en-US" altLang="ko-KR" sz="1800" dirty="0">
                <a:latin typeface="Consolas" panose="020B0609020204030204" pitchFamily="49" charset="0"/>
              </a:rPr>
              <a:t>end architecture;		</a:t>
            </a:r>
            <a:endParaRPr lang="ko-KR" altLang="en-US" sz="1800" dirty="0">
              <a:latin typeface="Consolas" panose="020B0609020204030204" pitchFamily="49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1" y="260350"/>
            <a:ext cx="8435975" cy="864394"/>
          </a:xfrm>
        </p:spPr>
        <p:txBody>
          <a:bodyPr/>
          <a:lstStyle/>
          <a:p>
            <a:pPr eaLnBrk="1" hangingPunct="1"/>
            <a:r>
              <a:rPr kumimoji="0" lang="en-US" altLang="ko-KR" sz="3600" dirty="0">
                <a:solidFill>
                  <a:srgbClr val="3333FF"/>
                </a:solidFill>
              </a:rPr>
              <a:t>VHDL Operators</a:t>
            </a:r>
          </a:p>
        </p:txBody>
      </p:sp>
      <p:sp>
        <p:nvSpPr>
          <p:cNvPr id="40963" name="Text Box 5"/>
          <p:cNvSpPr txBox="1">
            <a:spLocks noChangeArrowheads="1"/>
          </p:cNvSpPr>
          <p:nvPr/>
        </p:nvSpPr>
        <p:spPr bwMode="auto">
          <a:xfrm>
            <a:off x="1857127" y="2564904"/>
            <a:ext cx="7315200" cy="2017713"/>
          </a:xfrm>
          <a:prstGeom prst="rect">
            <a:avLst/>
          </a:prstGeom>
          <a:noFill/>
          <a:ln>
            <a:solidFill>
              <a:srgbClr val="92D050"/>
            </a:solidFill>
          </a:ln>
          <a:extLst/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ko-KR" sz="1800" dirty="0"/>
              <a:t>A </a:t>
            </a:r>
            <a:r>
              <a:rPr lang="en-US" altLang="ko-KR" sz="1800" b="1" dirty="0" err="1">
                <a:latin typeface="Consolas" panose="020B0609020204030204" pitchFamily="49" charset="0"/>
              </a:rPr>
              <a:t>sll</a:t>
            </a:r>
            <a:r>
              <a:rPr lang="en-US" altLang="ko-KR" sz="1800" dirty="0">
                <a:latin typeface="Consolas" panose="020B0609020204030204" pitchFamily="49" charset="0"/>
              </a:rPr>
              <a:t> 2</a:t>
            </a:r>
            <a:r>
              <a:rPr lang="en-US" altLang="ko-KR" sz="1800" dirty="0"/>
              <a:t> is “</a:t>
            </a:r>
            <a:r>
              <a:rPr lang="en-US" altLang="ko-KR" sz="1800" dirty="0">
                <a:latin typeface="Consolas" panose="020B0609020204030204" pitchFamily="49" charset="0"/>
              </a:rPr>
              <a:t>010101</a:t>
            </a:r>
            <a:r>
              <a:rPr lang="en-US" altLang="ko-KR" sz="1800" dirty="0">
                <a:solidFill>
                  <a:srgbClr val="FF0000"/>
                </a:solidFill>
                <a:latin typeface="Consolas" panose="020B0609020204030204" pitchFamily="49" charset="0"/>
              </a:rPr>
              <a:t>00</a:t>
            </a:r>
            <a:r>
              <a:rPr lang="en-US" altLang="ko-KR" sz="1800" dirty="0"/>
              <a:t>” (shift left logical, filled with ‘0’)</a:t>
            </a:r>
          </a:p>
          <a:p>
            <a:pPr eaLnBrk="1" hangingPunct="1">
              <a:buFontTx/>
              <a:buNone/>
            </a:pPr>
            <a:r>
              <a:rPr lang="en-US" altLang="ko-KR" sz="1800" dirty="0"/>
              <a:t>A </a:t>
            </a:r>
            <a:r>
              <a:rPr lang="en-US" altLang="ko-KR" sz="1800" b="1" dirty="0" err="1">
                <a:latin typeface="Consolas" panose="020B0609020204030204" pitchFamily="49" charset="0"/>
              </a:rPr>
              <a:t>srl</a:t>
            </a:r>
            <a:r>
              <a:rPr lang="en-US" altLang="ko-KR" sz="1800" dirty="0">
                <a:latin typeface="Consolas" panose="020B0609020204030204" pitchFamily="49" charset="0"/>
              </a:rPr>
              <a:t> 3</a:t>
            </a:r>
            <a:r>
              <a:rPr lang="en-US" altLang="ko-KR" sz="1800" dirty="0"/>
              <a:t> is “</a:t>
            </a:r>
            <a:r>
              <a:rPr lang="en-US" altLang="ko-KR" sz="1800" dirty="0">
                <a:solidFill>
                  <a:srgbClr val="FF0000"/>
                </a:solidFill>
                <a:latin typeface="Consolas" panose="020B0609020204030204" pitchFamily="49" charset="0"/>
              </a:rPr>
              <a:t>000</a:t>
            </a:r>
            <a:r>
              <a:rPr lang="en-US" altLang="ko-KR" sz="1800" dirty="0">
                <a:latin typeface="Consolas" panose="020B0609020204030204" pitchFamily="49" charset="0"/>
              </a:rPr>
              <a:t>10010</a:t>
            </a:r>
            <a:r>
              <a:rPr lang="en-US" altLang="ko-KR" sz="1800" dirty="0"/>
              <a:t>” (shift right logical, filled with ‘0’)</a:t>
            </a:r>
          </a:p>
          <a:p>
            <a:pPr eaLnBrk="1" hangingPunct="1">
              <a:buFontTx/>
              <a:buNone/>
            </a:pPr>
            <a:r>
              <a:rPr lang="en-US" altLang="ko-KR" sz="1800" dirty="0"/>
              <a:t>A </a:t>
            </a:r>
            <a:r>
              <a:rPr lang="en-US" altLang="ko-KR" sz="1800" b="1" dirty="0" err="1">
                <a:latin typeface="Consolas" panose="020B0609020204030204" pitchFamily="49" charset="0"/>
              </a:rPr>
              <a:t>sla</a:t>
            </a:r>
            <a:r>
              <a:rPr lang="en-US" altLang="ko-KR" sz="1800" dirty="0">
                <a:latin typeface="Consolas" panose="020B0609020204030204" pitchFamily="49" charset="0"/>
              </a:rPr>
              <a:t> 3</a:t>
            </a:r>
            <a:r>
              <a:rPr lang="en-US" altLang="ko-KR" sz="1800" dirty="0"/>
              <a:t> is “</a:t>
            </a:r>
            <a:r>
              <a:rPr lang="en-US" altLang="ko-KR" sz="1800" dirty="0">
                <a:latin typeface="Consolas" panose="020B0609020204030204" pitchFamily="49" charset="0"/>
              </a:rPr>
              <a:t>10101</a:t>
            </a:r>
            <a:r>
              <a:rPr lang="en-US" altLang="ko-KR" sz="1800" dirty="0">
                <a:solidFill>
                  <a:srgbClr val="FF0000"/>
                </a:solidFill>
                <a:latin typeface="Consolas" panose="020B0609020204030204" pitchFamily="49" charset="0"/>
              </a:rPr>
              <a:t>111</a:t>
            </a:r>
            <a:r>
              <a:rPr lang="en-US" altLang="ko-KR" sz="1800" dirty="0"/>
              <a:t>: (shift left arithmetic, filled with rightmost bit)</a:t>
            </a:r>
          </a:p>
          <a:p>
            <a:pPr eaLnBrk="1" hangingPunct="1">
              <a:buFontTx/>
              <a:buNone/>
            </a:pPr>
            <a:r>
              <a:rPr lang="en-US" altLang="ko-KR" sz="1800" dirty="0"/>
              <a:t>A </a:t>
            </a:r>
            <a:r>
              <a:rPr lang="en-US" altLang="ko-KR" sz="1800" b="1" dirty="0" err="1">
                <a:latin typeface="Consolas" panose="020B0609020204030204" pitchFamily="49" charset="0"/>
              </a:rPr>
              <a:t>sra</a:t>
            </a:r>
            <a:r>
              <a:rPr lang="en-US" altLang="ko-KR" sz="1800" dirty="0">
                <a:latin typeface="Consolas" panose="020B0609020204030204" pitchFamily="49" charset="0"/>
              </a:rPr>
              <a:t> 2</a:t>
            </a:r>
            <a:r>
              <a:rPr lang="en-US" altLang="ko-KR" sz="1800" dirty="0"/>
              <a:t> is “</a:t>
            </a:r>
            <a:r>
              <a:rPr lang="en-US" altLang="ko-KR" sz="1800" dirty="0">
                <a:solidFill>
                  <a:srgbClr val="FF0000"/>
                </a:solidFill>
                <a:latin typeface="Consolas" panose="020B0609020204030204" pitchFamily="49" charset="0"/>
              </a:rPr>
              <a:t>11</a:t>
            </a:r>
            <a:r>
              <a:rPr lang="en-US" altLang="ko-KR" sz="1800" dirty="0">
                <a:latin typeface="Consolas" panose="020B0609020204030204" pitchFamily="49" charset="0"/>
              </a:rPr>
              <a:t>100101</a:t>
            </a:r>
            <a:r>
              <a:rPr lang="en-US" altLang="ko-KR" sz="1800" dirty="0"/>
              <a:t>” (shift right arithmetic, filled with leftmost bit)</a:t>
            </a:r>
          </a:p>
          <a:p>
            <a:pPr eaLnBrk="1" hangingPunct="1">
              <a:buFontTx/>
              <a:buNone/>
            </a:pPr>
            <a:r>
              <a:rPr lang="en-US" altLang="ko-KR" sz="1800" dirty="0"/>
              <a:t>A </a:t>
            </a:r>
            <a:r>
              <a:rPr lang="en-US" altLang="ko-KR" sz="1800" b="1" dirty="0" err="1">
                <a:latin typeface="Consolas" panose="020B0609020204030204" pitchFamily="49" charset="0"/>
              </a:rPr>
              <a:t>rol</a:t>
            </a:r>
            <a:r>
              <a:rPr lang="en-US" altLang="ko-KR" sz="1800" dirty="0">
                <a:latin typeface="Consolas" panose="020B0609020204030204" pitchFamily="49" charset="0"/>
              </a:rPr>
              <a:t> 3</a:t>
            </a:r>
            <a:r>
              <a:rPr lang="en-US" altLang="ko-KR" sz="1800" dirty="0"/>
              <a:t> is “</a:t>
            </a:r>
            <a:r>
              <a:rPr lang="en-US" altLang="ko-KR" sz="1800" dirty="0">
                <a:latin typeface="Consolas" panose="020B0609020204030204" pitchFamily="49" charset="0"/>
              </a:rPr>
              <a:t>10101</a:t>
            </a:r>
            <a:r>
              <a:rPr lang="en-US" altLang="ko-KR" sz="1800" dirty="0">
                <a:solidFill>
                  <a:srgbClr val="FF0000"/>
                </a:solidFill>
                <a:latin typeface="Consolas" panose="020B0609020204030204" pitchFamily="49" charset="0"/>
              </a:rPr>
              <a:t>100</a:t>
            </a:r>
            <a:r>
              <a:rPr lang="en-US" altLang="ko-KR" sz="1800" dirty="0"/>
              <a:t>” (rotate left)</a:t>
            </a:r>
          </a:p>
          <a:p>
            <a:pPr eaLnBrk="1" hangingPunct="1">
              <a:buFontTx/>
              <a:buNone/>
            </a:pPr>
            <a:r>
              <a:rPr lang="en-US" altLang="ko-KR" sz="1800" dirty="0"/>
              <a:t>A </a:t>
            </a:r>
            <a:r>
              <a:rPr lang="en-US" altLang="ko-KR" sz="1800" b="1" dirty="0" err="1">
                <a:latin typeface="Consolas" panose="020B0609020204030204" pitchFamily="49" charset="0"/>
              </a:rPr>
              <a:t>ror</a:t>
            </a:r>
            <a:r>
              <a:rPr lang="en-US" altLang="ko-KR" sz="1800" dirty="0">
                <a:latin typeface="Consolas" panose="020B0609020204030204" pitchFamily="49" charset="0"/>
              </a:rPr>
              <a:t> 5</a:t>
            </a:r>
            <a:r>
              <a:rPr lang="en-US" altLang="ko-KR" sz="1800" dirty="0"/>
              <a:t> is “</a:t>
            </a:r>
            <a:r>
              <a:rPr lang="en-US" altLang="ko-KR" sz="1800" dirty="0">
                <a:solidFill>
                  <a:srgbClr val="FF0000"/>
                </a:solidFill>
                <a:latin typeface="Consolas" panose="020B0609020204030204" pitchFamily="49" charset="0"/>
              </a:rPr>
              <a:t>10101</a:t>
            </a:r>
            <a:r>
              <a:rPr lang="en-US" altLang="ko-KR" sz="1800" dirty="0">
                <a:latin typeface="Consolas" panose="020B0609020204030204" pitchFamily="49" charset="0"/>
              </a:rPr>
              <a:t>100</a:t>
            </a:r>
            <a:r>
              <a:rPr lang="en-US" altLang="ko-KR" sz="1800" dirty="0"/>
              <a:t>” (rotate right)</a:t>
            </a:r>
          </a:p>
        </p:txBody>
      </p:sp>
      <p:sp>
        <p:nvSpPr>
          <p:cNvPr id="40964" name="Text Box 6"/>
          <p:cNvSpPr txBox="1">
            <a:spLocks noChangeArrowheads="1"/>
          </p:cNvSpPr>
          <p:nvPr/>
        </p:nvSpPr>
        <p:spPr bwMode="auto">
          <a:xfrm>
            <a:off x="1498352" y="5516563"/>
            <a:ext cx="7549976" cy="369332"/>
          </a:xfrm>
          <a:prstGeom prst="rect">
            <a:avLst/>
          </a:prstGeom>
          <a:noFill/>
          <a:ln>
            <a:solidFill>
              <a:srgbClr val="92D050"/>
            </a:solidFill>
          </a:ln>
          <a:extLst/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1800">
                <a:latin typeface="Consolas" panose="020B0609020204030204" pitchFamily="49" charset="0"/>
              </a:rPr>
              <a:t>A(7)&amp;A(7)&amp;A(7 </a:t>
            </a:r>
            <a:r>
              <a:rPr lang="en-US" altLang="ko-KR" sz="1800" b="1">
                <a:latin typeface="Consolas" panose="020B0609020204030204" pitchFamily="49" charset="0"/>
              </a:rPr>
              <a:t>downto</a:t>
            </a:r>
            <a:r>
              <a:rPr lang="en-US" altLang="ko-KR" sz="1800">
                <a:latin typeface="Consolas" panose="020B0609020204030204" pitchFamily="49" charset="0"/>
              </a:rPr>
              <a:t> 2) = ‘1’&amp;’1’&amp;”1000101” = “11100101”</a:t>
            </a:r>
          </a:p>
        </p:txBody>
      </p:sp>
      <p:sp>
        <p:nvSpPr>
          <p:cNvPr id="40965" name="Text Box 8"/>
          <p:cNvSpPr txBox="1">
            <a:spLocks noChangeArrowheads="1"/>
          </p:cNvSpPr>
          <p:nvPr/>
        </p:nvSpPr>
        <p:spPr bwMode="auto">
          <a:xfrm>
            <a:off x="1055440" y="1447801"/>
            <a:ext cx="6264696" cy="400110"/>
          </a:xfrm>
          <a:prstGeom prst="rect">
            <a:avLst/>
          </a:prstGeom>
          <a:solidFill>
            <a:srgbClr val="D6EDBD"/>
          </a:solidFill>
          <a:ln>
            <a:noFill/>
          </a:ln>
          <a:extLst/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0" lang="en-US" altLang="ko-KR" dirty="0">
                <a:solidFill>
                  <a:schemeClr val="tx2"/>
                </a:solidFill>
              </a:rPr>
              <a:t>Shift Operators – </a:t>
            </a:r>
            <a:r>
              <a:rPr kumimoji="0" lang="en-US" altLang="ko-KR" i="1" dirty="0">
                <a:solidFill>
                  <a:srgbClr val="3333FF"/>
                </a:solidFill>
              </a:rPr>
              <a:t>shift</a:t>
            </a:r>
            <a:r>
              <a:rPr kumimoji="0" lang="en-US" altLang="ko-KR" dirty="0">
                <a:solidFill>
                  <a:schemeClr val="tx2"/>
                </a:solidFill>
              </a:rPr>
              <a:t> or </a:t>
            </a:r>
            <a:r>
              <a:rPr kumimoji="0" lang="en-US" altLang="ko-KR" i="1" dirty="0">
                <a:solidFill>
                  <a:srgbClr val="3333FF"/>
                </a:solidFill>
              </a:rPr>
              <a:t>rotate</a:t>
            </a:r>
            <a:r>
              <a:rPr kumimoji="0" lang="en-US" altLang="ko-KR" dirty="0">
                <a:solidFill>
                  <a:schemeClr val="tx2"/>
                </a:solidFill>
              </a:rPr>
              <a:t> a </a:t>
            </a:r>
            <a:r>
              <a:rPr kumimoji="0" lang="en-US" altLang="ko-KR" dirty="0" err="1">
                <a:solidFill>
                  <a:srgbClr val="3333FF"/>
                </a:solidFill>
                <a:latin typeface="Consolas" panose="020B0609020204030204" pitchFamily="49" charset="0"/>
              </a:rPr>
              <a:t>std_logic_vector</a:t>
            </a:r>
            <a:endParaRPr kumimoji="0" lang="en-US" altLang="ko-KR" dirty="0">
              <a:solidFill>
                <a:srgbClr val="3333FF"/>
              </a:solidFill>
              <a:latin typeface="Consolas" panose="020B0609020204030204" pitchFamily="49" charset="0"/>
            </a:endParaRPr>
          </a:p>
        </p:txBody>
      </p:sp>
      <p:sp>
        <p:nvSpPr>
          <p:cNvPr id="40966" name="Text Box 9"/>
          <p:cNvSpPr txBox="1">
            <a:spLocks noChangeArrowheads="1"/>
          </p:cNvSpPr>
          <p:nvPr/>
        </p:nvSpPr>
        <p:spPr bwMode="auto">
          <a:xfrm>
            <a:off x="1353889" y="2133601"/>
            <a:ext cx="6038255" cy="3968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0" lang="en-US" altLang="ko-KR" dirty="0">
                <a:solidFill>
                  <a:schemeClr val="tx2"/>
                </a:solidFill>
              </a:rPr>
              <a:t>Example: A is an 8-bit vector equal to “</a:t>
            </a:r>
            <a:r>
              <a:rPr kumimoji="0" lang="en-US" altLang="ko-KR" dirty="0">
                <a:solidFill>
                  <a:srgbClr val="C00000"/>
                </a:solidFill>
                <a:latin typeface="Consolas" panose="020B0609020204030204" pitchFamily="49" charset="0"/>
              </a:rPr>
              <a:t>1</a:t>
            </a:r>
            <a:r>
              <a:rPr kumimoji="0" lang="en-US" altLang="ko-KR" dirty="0">
                <a:latin typeface="Consolas" panose="020B0609020204030204" pitchFamily="49" charset="0"/>
              </a:rPr>
              <a:t>001010</a:t>
            </a:r>
            <a:r>
              <a:rPr kumimoji="0" lang="en-US" altLang="ko-KR" dirty="0">
                <a:solidFill>
                  <a:srgbClr val="3333FF"/>
                </a:solidFill>
                <a:latin typeface="Consolas" panose="020B0609020204030204" pitchFamily="49" charset="0"/>
              </a:rPr>
              <a:t>1</a:t>
            </a:r>
            <a:r>
              <a:rPr kumimoji="0" lang="en-US" altLang="ko-KR" dirty="0">
                <a:solidFill>
                  <a:schemeClr val="tx2"/>
                </a:solidFill>
              </a:rPr>
              <a:t>”</a:t>
            </a:r>
            <a:r>
              <a:rPr kumimoji="0" lang="en-US" altLang="ko-KR" dirty="0">
                <a:solidFill>
                  <a:srgbClr val="3333FF"/>
                </a:solidFill>
              </a:rPr>
              <a:t> </a:t>
            </a:r>
          </a:p>
        </p:txBody>
      </p:sp>
      <p:sp>
        <p:nvSpPr>
          <p:cNvPr id="40967" name="Text Box 10"/>
          <p:cNvSpPr txBox="1">
            <a:spLocks noChangeArrowheads="1"/>
          </p:cNvSpPr>
          <p:nvPr/>
        </p:nvSpPr>
        <p:spPr bwMode="auto">
          <a:xfrm>
            <a:off x="1066553" y="5084763"/>
            <a:ext cx="8135937" cy="366712"/>
          </a:xfrm>
          <a:prstGeom prst="rect">
            <a:avLst/>
          </a:prstGeom>
          <a:solidFill>
            <a:srgbClr val="D6EDBD"/>
          </a:solidFill>
          <a:ln>
            <a:noFill/>
          </a:ln>
          <a:extLst/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0" lang="en-US" altLang="ko-KR" sz="1800" dirty="0">
                <a:solidFill>
                  <a:schemeClr val="tx2"/>
                </a:solidFill>
              </a:rPr>
              <a:t>Shifting Using </a:t>
            </a:r>
            <a:r>
              <a:rPr kumimoji="0" lang="en-US" altLang="ko-KR" sz="1800" dirty="0">
                <a:solidFill>
                  <a:srgbClr val="3333FF"/>
                </a:solidFill>
              </a:rPr>
              <a:t>Concatenation</a:t>
            </a:r>
            <a:r>
              <a:rPr kumimoji="0" lang="en-US" altLang="ko-KR" sz="1800" dirty="0">
                <a:solidFill>
                  <a:schemeClr val="tx2"/>
                </a:solidFill>
              </a:rPr>
              <a:t> Operator – Shift right arithmetic two places</a:t>
            </a:r>
            <a:endParaRPr kumimoji="0" lang="en-US" altLang="ko-KR" sz="1800" dirty="0">
              <a:solidFill>
                <a:srgbClr val="3333FF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1981200" y="260350"/>
            <a:ext cx="8229600" cy="864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en-US" altLang="ko-KR" sz="3600" dirty="0">
                <a:solidFill>
                  <a:srgbClr val="3333FF"/>
                </a:solidFill>
              </a:rPr>
              <a:t>Introduction to VHDL</a:t>
            </a: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551384" y="1556792"/>
            <a:ext cx="11089232" cy="4321175"/>
          </a:xfrm>
          <a:prstGeom prst="rect">
            <a:avLst/>
          </a:prstGeom>
          <a:noFill/>
          <a:ln>
            <a:solidFill>
              <a:srgbClr val="92D050"/>
            </a:solidFill>
          </a:ln>
          <a:extLst/>
        </p:spPr>
        <p:txBody>
          <a:bodyPr wrap="none" anchor="ctr"/>
          <a:lstStyle>
            <a:lvl1pPr marL="342900" indent="-342900"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30000"/>
              </a:spcBef>
              <a:buFontTx/>
              <a:buNone/>
            </a:pPr>
            <a:r>
              <a:rPr lang="en-US" altLang="ko-KR" i="1" dirty="0"/>
              <a:t>HDL</a:t>
            </a:r>
          </a:p>
          <a:p>
            <a:pPr eaLnBrk="1" hangingPunct="1">
              <a:spcBef>
                <a:spcPct val="30000"/>
              </a:spcBef>
            </a:pPr>
            <a:r>
              <a:rPr lang="en-US" altLang="ko-KR" dirty="0">
                <a:solidFill>
                  <a:srgbClr val="3333FF"/>
                </a:solidFill>
              </a:rPr>
              <a:t>H</a:t>
            </a:r>
            <a:r>
              <a:rPr lang="en-US" altLang="ko-KR" dirty="0"/>
              <a:t>ardware </a:t>
            </a:r>
            <a:r>
              <a:rPr lang="en-US" altLang="ko-KR" dirty="0">
                <a:solidFill>
                  <a:srgbClr val="3333FF"/>
                </a:solidFill>
              </a:rPr>
              <a:t>D</a:t>
            </a:r>
            <a:r>
              <a:rPr lang="en-US" altLang="ko-KR" dirty="0"/>
              <a:t>escription </a:t>
            </a:r>
            <a:r>
              <a:rPr lang="en-US" altLang="ko-KR" dirty="0">
                <a:solidFill>
                  <a:srgbClr val="3333FF"/>
                </a:solidFill>
              </a:rPr>
              <a:t>L</a:t>
            </a:r>
            <a:r>
              <a:rPr lang="en-US" altLang="ko-KR" dirty="0"/>
              <a:t>anguage</a:t>
            </a:r>
          </a:p>
          <a:p>
            <a:pPr eaLnBrk="1" hangingPunct="1">
              <a:spcBef>
                <a:spcPct val="30000"/>
              </a:spcBef>
            </a:pPr>
            <a:r>
              <a:rPr lang="en-US" altLang="ko-KR" dirty="0"/>
              <a:t>Allows a digital system to be designed and debugged at a higher level before implementation</a:t>
            </a:r>
          </a:p>
          <a:p>
            <a:pPr eaLnBrk="1" hangingPunct="1">
              <a:spcBef>
                <a:spcPct val="30000"/>
              </a:spcBef>
            </a:pPr>
            <a:r>
              <a:rPr lang="en-US" altLang="ko-KR" i="1" dirty="0">
                <a:solidFill>
                  <a:srgbClr val="3333FF"/>
                </a:solidFill>
              </a:rPr>
              <a:t>VHDL</a:t>
            </a:r>
            <a:r>
              <a:rPr lang="en-US" altLang="ko-KR" dirty="0"/>
              <a:t> and </a:t>
            </a:r>
            <a:r>
              <a:rPr lang="en-US" altLang="ko-KR" i="1" dirty="0">
                <a:solidFill>
                  <a:srgbClr val="3333FF"/>
                </a:solidFill>
              </a:rPr>
              <a:t>Verilog</a:t>
            </a:r>
          </a:p>
          <a:p>
            <a:pPr eaLnBrk="1" hangingPunct="1">
              <a:spcBef>
                <a:spcPct val="30000"/>
              </a:spcBef>
              <a:buFontTx/>
              <a:buNone/>
            </a:pPr>
            <a:endParaRPr lang="en-US" altLang="ko-KR" dirty="0"/>
          </a:p>
          <a:p>
            <a:pPr eaLnBrk="1" hangingPunct="1">
              <a:spcBef>
                <a:spcPct val="30000"/>
              </a:spcBef>
              <a:buFontTx/>
              <a:buNone/>
            </a:pPr>
            <a:r>
              <a:rPr lang="en-US" altLang="ko-KR" i="1" dirty="0"/>
              <a:t>VHDL</a:t>
            </a:r>
          </a:p>
          <a:p>
            <a:pPr eaLnBrk="1" hangingPunct="1">
              <a:spcBef>
                <a:spcPct val="30000"/>
              </a:spcBef>
            </a:pPr>
            <a:r>
              <a:rPr lang="en-US" altLang="ko-KR" dirty="0">
                <a:solidFill>
                  <a:srgbClr val="3333FF"/>
                </a:solidFill>
              </a:rPr>
              <a:t>V</a:t>
            </a:r>
            <a:r>
              <a:rPr lang="en-US" altLang="ko-KR" dirty="0"/>
              <a:t>HSIC(Very High Speed IC) </a:t>
            </a:r>
            <a:r>
              <a:rPr lang="en-US" altLang="ko-KR" dirty="0">
                <a:solidFill>
                  <a:srgbClr val="3333FF"/>
                </a:solidFill>
              </a:rPr>
              <a:t>H</a:t>
            </a:r>
            <a:r>
              <a:rPr lang="en-US" altLang="ko-KR" dirty="0"/>
              <a:t>ardware </a:t>
            </a:r>
            <a:r>
              <a:rPr lang="en-US" altLang="ko-KR" dirty="0">
                <a:solidFill>
                  <a:srgbClr val="3333FF"/>
                </a:solidFill>
              </a:rPr>
              <a:t>D</a:t>
            </a:r>
            <a:r>
              <a:rPr lang="en-US" altLang="ko-KR" dirty="0"/>
              <a:t>escription </a:t>
            </a:r>
            <a:r>
              <a:rPr lang="en-US" altLang="ko-KR" dirty="0">
                <a:solidFill>
                  <a:srgbClr val="3333FF"/>
                </a:solidFill>
              </a:rPr>
              <a:t>L</a:t>
            </a:r>
            <a:r>
              <a:rPr lang="en-US" altLang="ko-KR" dirty="0"/>
              <a:t>anguage</a:t>
            </a:r>
          </a:p>
          <a:p>
            <a:pPr eaLnBrk="1" hangingPunct="1">
              <a:spcBef>
                <a:spcPct val="30000"/>
              </a:spcBef>
            </a:pPr>
            <a:r>
              <a:rPr lang="en-US" altLang="ko-KR" dirty="0"/>
              <a:t>Can describe the Behavior Level, Data Flow Level, Structural Level</a:t>
            </a:r>
          </a:p>
          <a:p>
            <a:pPr eaLnBrk="1" hangingPunct="1">
              <a:spcBef>
                <a:spcPct val="30000"/>
              </a:spcBef>
            </a:pPr>
            <a:r>
              <a:rPr lang="en-US" altLang="ko-KR" dirty="0"/>
              <a:t>Became an IEEE standard in 1987, revised in 1993 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kumimoji="0" lang="en-US" altLang="ko-KR" sz="3600" dirty="0">
                <a:solidFill>
                  <a:srgbClr val="3333FF"/>
                </a:solidFill>
              </a:rPr>
              <a:t>Packages and Libraries</a:t>
            </a:r>
          </a:p>
        </p:txBody>
      </p:sp>
      <p:sp>
        <p:nvSpPr>
          <p:cNvPr id="41987" name="Text Box 6"/>
          <p:cNvSpPr txBox="1">
            <a:spLocks noChangeArrowheads="1"/>
          </p:cNvSpPr>
          <p:nvPr/>
        </p:nvSpPr>
        <p:spPr bwMode="auto">
          <a:xfrm>
            <a:off x="2841625" y="3020676"/>
            <a:ext cx="3759200" cy="1027112"/>
          </a:xfrm>
          <a:prstGeom prst="rect">
            <a:avLst/>
          </a:prstGeom>
          <a:solidFill>
            <a:srgbClr val="EDF0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ko-KR" sz="1800" b="1"/>
              <a:t>package</a:t>
            </a:r>
            <a:r>
              <a:rPr lang="en-US" altLang="ko-KR" sz="1800"/>
              <a:t> package-name </a:t>
            </a:r>
            <a:r>
              <a:rPr lang="en-US" altLang="ko-KR" sz="1800" b="1"/>
              <a:t>is</a:t>
            </a:r>
          </a:p>
          <a:p>
            <a:pPr eaLnBrk="1" hangingPunct="1">
              <a:buFontTx/>
              <a:buNone/>
            </a:pPr>
            <a:r>
              <a:rPr lang="en-US" altLang="ko-KR" sz="1800"/>
              <a:t>   package declarations</a:t>
            </a:r>
          </a:p>
          <a:p>
            <a:pPr eaLnBrk="1" hangingPunct="1">
              <a:buFontTx/>
              <a:buNone/>
            </a:pPr>
            <a:r>
              <a:rPr lang="en-US" altLang="ko-KR" sz="1800" b="1"/>
              <a:t>end</a:t>
            </a:r>
            <a:r>
              <a:rPr lang="en-US" altLang="ko-KR" sz="1800"/>
              <a:t> [</a:t>
            </a:r>
            <a:r>
              <a:rPr lang="en-US" altLang="ko-KR" sz="1800" b="1"/>
              <a:t>package</a:t>
            </a:r>
            <a:r>
              <a:rPr lang="en-US" altLang="ko-KR" sz="1800"/>
              <a:t>][package-name];</a:t>
            </a:r>
          </a:p>
        </p:txBody>
      </p:sp>
      <p:sp>
        <p:nvSpPr>
          <p:cNvPr id="41988" name="Text Box 7"/>
          <p:cNvSpPr txBox="1">
            <a:spLocks noChangeArrowheads="1"/>
          </p:cNvSpPr>
          <p:nvPr/>
        </p:nvSpPr>
        <p:spPr bwMode="auto">
          <a:xfrm>
            <a:off x="2841625" y="5010942"/>
            <a:ext cx="4176712" cy="1027113"/>
          </a:xfrm>
          <a:prstGeom prst="rect">
            <a:avLst/>
          </a:prstGeom>
          <a:solidFill>
            <a:srgbClr val="EDF0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ko-KR" sz="1800" b="1"/>
              <a:t>package</a:t>
            </a:r>
            <a:r>
              <a:rPr lang="en-US" altLang="ko-KR" sz="1800"/>
              <a:t> body package-name </a:t>
            </a:r>
            <a:r>
              <a:rPr lang="en-US" altLang="ko-KR" sz="1800" b="1"/>
              <a:t>is</a:t>
            </a:r>
          </a:p>
          <a:p>
            <a:pPr eaLnBrk="1" hangingPunct="1">
              <a:buFontTx/>
              <a:buNone/>
            </a:pPr>
            <a:r>
              <a:rPr lang="en-US" altLang="ko-KR" sz="1800"/>
              <a:t>   package body declarations</a:t>
            </a:r>
          </a:p>
          <a:p>
            <a:pPr eaLnBrk="1" hangingPunct="1">
              <a:buFontTx/>
              <a:buNone/>
            </a:pPr>
            <a:r>
              <a:rPr lang="en-US" altLang="ko-KR" sz="1800" b="1"/>
              <a:t>end</a:t>
            </a:r>
            <a:r>
              <a:rPr lang="en-US" altLang="ko-KR" sz="1800"/>
              <a:t> [</a:t>
            </a:r>
            <a:r>
              <a:rPr lang="en-US" altLang="ko-KR" sz="1800" b="1"/>
              <a:t>package body</a:t>
            </a:r>
            <a:r>
              <a:rPr lang="en-US" altLang="ko-KR" sz="1800"/>
              <a:t>][package-name];</a:t>
            </a:r>
          </a:p>
        </p:txBody>
      </p:sp>
      <p:sp>
        <p:nvSpPr>
          <p:cNvPr id="41989" name="Text Box 10"/>
          <p:cNvSpPr txBox="1">
            <a:spLocks noChangeArrowheads="1"/>
          </p:cNvSpPr>
          <p:nvPr/>
        </p:nvSpPr>
        <p:spPr bwMode="auto">
          <a:xfrm>
            <a:off x="2424113" y="4508501"/>
            <a:ext cx="2819400" cy="36671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ko-KR" sz="1800" b="1"/>
              <a:t>Optional package body</a:t>
            </a:r>
          </a:p>
        </p:txBody>
      </p:sp>
      <p:sp>
        <p:nvSpPr>
          <p:cNvPr id="41990" name="Text Box 11"/>
          <p:cNvSpPr txBox="1">
            <a:spLocks noChangeArrowheads="1"/>
          </p:cNvSpPr>
          <p:nvPr/>
        </p:nvSpPr>
        <p:spPr bwMode="auto">
          <a:xfrm>
            <a:off x="2424113" y="2565401"/>
            <a:ext cx="2514600" cy="36671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ko-KR" sz="1800" b="1"/>
              <a:t>Package declaration </a:t>
            </a:r>
          </a:p>
        </p:txBody>
      </p:sp>
      <p:sp>
        <p:nvSpPr>
          <p:cNvPr id="41991" name="Text Box 13"/>
          <p:cNvSpPr txBox="1">
            <a:spLocks noChangeArrowheads="1"/>
          </p:cNvSpPr>
          <p:nvPr/>
        </p:nvSpPr>
        <p:spPr bwMode="auto">
          <a:xfrm>
            <a:off x="839936" y="1333501"/>
            <a:ext cx="8280400" cy="396875"/>
          </a:xfrm>
          <a:prstGeom prst="rect">
            <a:avLst/>
          </a:prstGeom>
          <a:solidFill>
            <a:srgbClr val="D6EDBD"/>
          </a:solidFill>
          <a:ln>
            <a:noFill/>
          </a:ln>
          <a:extLst/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ko-KR"/>
              <a:t>Packages and Libraries – Frequently used functions and components</a:t>
            </a:r>
          </a:p>
        </p:txBody>
      </p:sp>
      <p:sp>
        <p:nvSpPr>
          <p:cNvPr id="41992" name="Text Box 14"/>
          <p:cNvSpPr txBox="1">
            <a:spLocks noChangeArrowheads="1"/>
          </p:cNvSpPr>
          <p:nvPr/>
        </p:nvSpPr>
        <p:spPr bwMode="auto">
          <a:xfrm>
            <a:off x="1919289" y="2041526"/>
            <a:ext cx="4105275" cy="396875"/>
          </a:xfrm>
          <a:prstGeom prst="rect">
            <a:avLst/>
          </a:prstGeom>
          <a:solidFill>
            <a:srgbClr val="D6EDBD"/>
          </a:solidFill>
          <a:ln>
            <a:noFill/>
          </a:ln>
          <a:extLst/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ko-KR"/>
              <a:t>Packages Declaration Form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kumimoji="0" lang="en-US" altLang="ko-KR" sz="3600" dirty="0">
                <a:solidFill>
                  <a:srgbClr val="3333FF"/>
                </a:solidFill>
              </a:rPr>
              <a:t>Packages and Libraries</a:t>
            </a:r>
          </a:p>
        </p:txBody>
      </p:sp>
      <p:sp>
        <p:nvSpPr>
          <p:cNvPr id="43011" name="Text Box 5"/>
          <p:cNvSpPr txBox="1">
            <a:spLocks noChangeArrowheads="1"/>
          </p:cNvSpPr>
          <p:nvPr/>
        </p:nvSpPr>
        <p:spPr bwMode="auto">
          <a:xfrm>
            <a:off x="2351088" y="2708101"/>
            <a:ext cx="5113064" cy="1034129"/>
          </a:xfrm>
          <a:prstGeom prst="rect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ko-KR" sz="1800" b="1">
                <a:latin typeface="Consolas" panose="020B0609020204030204" pitchFamily="49" charset="0"/>
              </a:rPr>
              <a:t>component </a:t>
            </a:r>
            <a:r>
              <a:rPr lang="en-US" altLang="ko-KR" sz="1800">
                <a:latin typeface="Consolas" panose="020B0609020204030204" pitchFamily="49" charset="0"/>
              </a:rPr>
              <a:t>Nor2</a:t>
            </a:r>
          </a:p>
          <a:p>
            <a:pPr eaLnBrk="1" hangingPunct="1">
              <a:buFontTx/>
              <a:buNone/>
            </a:pPr>
            <a:r>
              <a:rPr lang="en-US" altLang="ko-KR" sz="1800" b="1">
                <a:latin typeface="Consolas" panose="020B0609020204030204" pitchFamily="49" charset="0"/>
              </a:rPr>
              <a:t>   port</a:t>
            </a:r>
            <a:r>
              <a:rPr lang="en-US" altLang="ko-KR" sz="1800">
                <a:latin typeface="Consolas" panose="020B0609020204030204" pitchFamily="49" charset="0"/>
              </a:rPr>
              <a:t> (A1,A2: in bit; Z: out bit);</a:t>
            </a:r>
          </a:p>
          <a:p>
            <a:pPr eaLnBrk="1" hangingPunct="1">
              <a:buFontTx/>
              <a:buNone/>
            </a:pPr>
            <a:r>
              <a:rPr lang="en-US" altLang="ko-KR" sz="1800" b="1">
                <a:latin typeface="Consolas" panose="020B0609020204030204" pitchFamily="49" charset="0"/>
              </a:rPr>
              <a:t>end</a:t>
            </a:r>
            <a:r>
              <a:rPr lang="en-US" altLang="ko-KR" sz="1800">
                <a:latin typeface="Consolas" panose="020B0609020204030204" pitchFamily="49" charset="0"/>
              </a:rPr>
              <a:t> </a:t>
            </a:r>
            <a:r>
              <a:rPr lang="en-US" altLang="ko-KR" sz="1800" b="1">
                <a:latin typeface="Consolas" panose="020B0609020204030204" pitchFamily="49" charset="0"/>
              </a:rPr>
              <a:t>component</a:t>
            </a:r>
            <a:r>
              <a:rPr lang="en-US" altLang="ko-KR" sz="1800">
                <a:latin typeface="Consolas" panose="020B0609020204030204" pitchFamily="49" charset="0"/>
              </a:rPr>
              <a:t>;</a:t>
            </a:r>
          </a:p>
        </p:txBody>
      </p:sp>
      <p:sp>
        <p:nvSpPr>
          <p:cNvPr id="43012" name="Text Box 6"/>
          <p:cNvSpPr txBox="1">
            <a:spLocks noChangeArrowheads="1"/>
          </p:cNvSpPr>
          <p:nvPr/>
        </p:nvSpPr>
        <p:spPr bwMode="auto">
          <a:xfrm>
            <a:off x="2351088" y="3860626"/>
            <a:ext cx="5113064" cy="2696123"/>
          </a:xfrm>
          <a:prstGeom prst="rect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ko-KR" sz="1800">
                <a:latin typeface="Consolas" panose="020B0609020204030204" pitchFamily="49" charset="0"/>
              </a:rPr>
              <a:t>--2-input NOR gate</a:t>
            </a:r>
          </a:p>
          <a:p>
            <a:pPr eaLnBrk="1" hangingPunct="1">
              <a:buFontTx/>
              <a:buNone/>
            </a:pPr>
            <a:r>
              <a:rPr lang="en-US" altLang="ko-KR" sz="1800" b="1">
                <a:latin typeface="Consolas" panose="020B0609020204030204" pitchFamily="49" charset="0"/>
              </a:rPr>
              <a:t>entity</a:t>
            </a:r>
            <a:r>
              <a:rPr lang="en-US" altLang="ko-KR" sz="1800">
                <a:latin typeface="Consolas" panose="020B0609020204030204" pitchFamily="49" charset="0"/>
              </a:rPr>
              <a:t> Nor2 is</a:t>
            </a:r>
          </a:p>
          <a:p>
            <a:pPr eaLnBrk="1" hangingPunct="1">
              <a:buFontTx/>
              <a:buNone/>
            </a:pPr>
            <a:r>
              <a:rPr lang="en-US" altLang="ko-KR" sz="1800">
                <a:latin typeface="Consolas" panose="020B0609020204030204" pitchFamily="49" charset="0"/>
              </a:rPr>
              <a:t>   </a:t>
            </a:r>
            <a:r>
              <a:rPr lang="en-US" altLang="ko-KR" sz="1800" b="1">
                <a:latin typeface="Consolas" panose="020B0609020204030204" pitchFamily="49" charset="0"/>
              </a:rPr>
              <a:t>port</a:t>
            </a:r>
            <a:r>
              <a:rPr lang="en-US" altLang="ko-KR" sz="1800">
                <a:latin typeface="Consolas" panose="020B0609020204030204" pitchFamily="49" charset="0"/>
              </a:rPr>
              <a:t> (A1,A2: </a:t>
            </a:r>
            <a:r>
              <a:rPr lang="en-US" altLang="ko-KR" sz="1800" b="1">
                <a:latin typeface="Consolas" panose="020B0609020204030204" pitchFamily="49" charset="0"/>
              </a:rPr>
              <a:t>in</a:t>
            </a:r>
            <a:r>
              <a:rPr lang="en-US" altLang="ko-KR" sz="1800">
                <a:latin typeface="Consolas" panose="020B0609020204030204" pitchFamily="49" charset="0"/>
              </a:rPr>
              <a:t> bit; Z: </a:t>
            </a:r>
            <a:r>
              <a:rPr lang="en-US" altLang="ko-KR" sz="1800" b="1">
                <a:latin typeface="Consolas" panose="020B0609020204030204" pitchFamily="49" charset="0"/>
              </a:rPr>
              <a:t>out</a:t>
            </a:r>
            <a:r>
              <a:rPr lang="en-US" altLang="ko-KR" sz="1800">
                <a:latin typeface="Consolas" panose="020B0609020204030204" pitchFamily="49" charset="0"/>
              </a:rPr>
              <a:t> bit);</a:t>
            </a:r>
          </a:p>
          <a:p>
            <a:pPr eaLnBrk="1" hangingPunct="1">
              <a:buFontTx/>
              <a:buNone/>
            </a:pPr>
            <a:r>
              <a:rPr lang="en-US" altLang="ko-KR" sz="1800" b="1">
                <a:latin typeface="Consolas" panose="020B0609020204030204" pitchFamily="49" charset="0"/>
              </a:rPr>
              <a:t>end</a:t>
            </a:r>
            <a:r>
              <a:rPr lang="en-US" altLang="ko-KR" sz="1800">
                <a:latin typeface="Consolas" panose="020B0609020204030204" pitchFamily="49" charset="0"/>
              </a:rPr>
              <a:t> Nor2;</a:t>
            </a:r>
          </a:p>
          <a:p>
            <a:pPr eaLnBrk="1" hangingPunct="1">
              <a:buFontTx/>
              <a:buNone/>
            </a:pPr>
            <a:r>
              <a:rPr lang="en-US" altLang="ko-KR" sz="1800" b="1">
                <a:latin typeface="Consolas" panose="020B0609020204030204" pitchFamily="49" charset="0"/>
              </a:rPr>
              <a:t>architecture</a:t>
            </a:r>
            <a:r>
              <a:rPr lang="en-US" altLang="ko-KR" sz="1800">
                <a:latin typeface="Consolas" panose="020B0609020204030204" pitchFamily="49" charset="0"/>
              </a:rPr>
              <a:t> concur </a:t>
            </a:r>
            <a:r>
              <a:rPr lang="en-US" altLang="ko-KR" sz="1800" b="1">
                <a:latin typeface="Consolas" panose="020B0609020204030204" pitchFamily="49" charset="0"/>
              </a:rPr>
              <a:t>of</a:t>
            </a:r>
            <a:r>
              <a:rPr lang="en-US" altLang="ko-KR" sz="1800">
                <a:latin typeface="Consolas" panose="020B0609020204030204" pitchFamily="49" charset="0"/>
              </a:rPr>
              <a:t> Nor2 </a:t>
            </a:r>
            <a:r>
              <a:rPr lang="en-US" altLang="ko-KR" sz="1800" b="1">
                <a:latin typeface="Consolas" panose="020B0609020204030204" pitchFamily="49" charset="0"/>
              </a:rPr>
              <a:t>is</a:t>
            </a:r>
          </a:p>
          <a:p>
            <a:pPr eaLnBrk="1" hangingPunct="1">
              <a:buFontTx/>
              <a:buNone/>
            </a:pPr>
            <a:r>
              <a:rPr lang="en-US" altLang="ko-KR" sz="1800" b="1">
                <a:latin typeface="Consolas" panose="020B0609020204030204" pitchFamily="49" charset="0"/>
              </a:rPr>
              <a:t>begin</a:t>
            </a:r>
          </a:p>
          <a:p>
            <a:pPr eaLnBrk="1" hangingPunct="1">
              <a:buFontTx/>
              <a:buNone/>
            </a:pPr>
            <a:r>
              <a:rPr lang="en-US" altLang="ko-KR" sz="1800">
                <a:latin typeface="Consolas" panose="020B0609020204030204" pitchFamily="49" charset="0"/>
              </a:rPr>
              <a:t>   Z&lt;=</a:t>
            </a:r>
            <a:r>
              <a:rPr lang="en-US" altLang="ko-KR" sz="1800" b="1">
                <a:latin typeface="Consolas" panose="020B0609020204030204" pitchFamily="49" charset="0"/>
              </a:rPr>
              <a:t>not</a:t>
            </a:r>
            <a:r>
              <a:rPr lang="en-US" altLang="ko-KR" sz="1800">
                <a:latin typeface="Consolas" panose="020B0609020204030204" pitchFamily="49" charset="0"/>
              </a:rPr>
              <a:t>(A1 </a:t>
            </a:r>
            <a:r>
              <a:rPr lang="en-US" altLang="ko-KR" sz="1800" b="1">
                <a:latin typeface="Consolas" panose="020B0609020204030204" pitchFamily="49" charset="0"/>
              </a:rPr>
              <a:t>or</a:t>
            </a:r>
            <a:r>
              <a:rPr lang="en-US" altLang="ko-KR" sz="1800">
                <a:latin typeface="Consolas" panose="020B0609020204030204" pitchFamily="49" charset="0"/>
              </a:rPr>
              <a:t> A2) </a:t>
            </a:r>
            <a:r>
              <a:rPr lang="en-US" altLang="ko-KR" sz="1800" b="1">
                <a:latin typeface="Consolas" panose="020B0609020204030204" pitchFamily="49" charset="0"/>
              </a:rPr>
              <a:t>after</a:t>
            </a:r>
            <a:r>
              <a:rPr lang="en-US" altLang="ko-KR" sz="1800">
                <a:latin typeface="Consolas" panose="020B0609020204030204" pitchFamily="49" charset="0"/>
              </a:rPr>
              <a:t> 10ns;</a:t>
            </a:r>
          </a:p>
          <a:p>
            <a:pPr eaLnBrk="1" hangingPunct="1">
              <a:buFontTx/>
              <a:buNone/>
            </a:pPr>
            <a:r>
              <a:rPr lang="en-US" altLang="ko-KR" sz="1800" b="1">
                <a:latin typeface="Consolas" panose="020B0609020204030204" pitchFamily="49" charset="0"/>
              </a:rPr>
              <a:t>end</a:t>
            </a:r>
            <a:r>
              <a:rPr lang="en-US" altLang="ko-KR" sz="1800">
                <a:latin typeface="Consolas" panose="020B0609020204030204" pitchFamily="49" charset="0"/>
              </a:rPr>
              <a:t> concur;</a:t>
            </a:r>
          </a:p>
        </p:txBody>
      </p:sp>
      <p:sp>
        <p:nvSpPr>
          <p:cNvPr id="43013" name="Text Box 9"/>
          <p:cNvSpPr txBox="1">
            <a:spLocks noChangeArrowheads="1"/>
          </p:cNvSpPr>
          <p:nvPr/>
        </p:nvSpPr>
        <p:spPr bwMode="auto">
          <a:xfrm>
            <a:off x="911424" y="1335723"/>
            <a:ext cx="8208963" cy="769441"/>
          </a:xfrm>
          <a:prstGeom prst="rect">
            <a:avLst/>
          </a:prstGeom>
          <a:solidFill>
            <a:srgbClr val="D6EDBD"/>
          </a:solidFill>
          <a:ln>
            <a:noFill/>
          </a:ln>
          <a:extLst/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ko-KR" i="1" dirty="0" err="1">
                <a:solidFill>
                  <a:srgbClr val="FF0000"/>
                </a:solidFill>
              </a:rPr>
              <a:t>bit_pack</a:t>
            </a:r>
            <a:r>
              <a:rPr lang="en-US" altLang="ko-KR" dirty="0"/>
              <a:t> package (compiled library name: </a:t>
            </a:r>
            <a:r>
              <a:rPr lang="en-US" altLang="ko-KR" i="1" dirty="0">
                <a:solidFill>
                  <a:srgbClr val="FF0000"/>
                </a:solidFill>
              </a:rPr>
              <a:t>BITLIB</a:t>
            </a:r>
            <a:r>
              <a:rPr lang="en-US" altLang="ko-KR" dirty="0"/>
              <a:t>)</a:t>
            </a:r>
          </a:p>
          <a:p>
            <a:pPr eaLnBrk="1" hangingPunct="1">
              <a:buFontTx/>
              <a:buNone/>
            </a:pPr>
            <a:r>
              <a:rPr lang="en-US" altLang="ko-KR" dirty="0"/>
              <a:t>     - includes components and functions (inside CD-ROM attached)</a:t>
            </a:r>
          </a:p>
        </p:txBody>
      </p:sp>
      <p:sp>
        <p:nvSpPr>
          <p:cNvPr id="43014" name="Text Box 12"/>
          <p:cNvSpPr txBox="1">
            <a:spLocks noChangeArrowheads="1"/>
          </p:cNvSpPr>
          <p:nvPr/>
        </p:nvSpPr>
        <p:spPr bwMode="auto">
          <a:xfrm>
            <a:off x="2351088" y="2208195"/>
            <a:ext cx="4176712" cy="396875"/>
          </a:xfrm>
          <a:prstGeom prst="rect">
            <a:avLst/>
          </a:prstGeom>
          <a:solidFill>
            <a:srgbClr val="D6EDBD"/>
          </a:solidFill>
          <a:ln>
            <a:solidFill>
              <a:srgbClr val="92D050"/>
            </a:solidFill>
          </a:ln>
          <a:extLst/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ko-KR"/>
              <a:t>Component Declaration for Nor2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kumimoji="0" lang="en-US" altLang="ko-KR" sz="3600" dirty="0">
                <a:solidFill>
                  <a:srgbClr val="3333FF"/>
                </a:solidFill>
              </a:rPr>
              <a:t>Packages and Libraries</a:t>
            </a:r>
          </a:p>
        </p:txBody>
      </p:sp>
      <p:sp>
        <p:nvSpPr>
          <p:cNvPr id="44035" name="Text Box 3"/>
          <p:cNvSpPr txBox="1">
            <a:spLocks noChangeArrowheads="1"/>
          </p:cNvSpPr>
          <p:nvPr/>
        </p:nvSpPr>
        <p:spPr bwMode="auto">
          <a:xfrm>
            <a:off x="1774825" y="3278188"/>
            <a:ext cx="8218488" cy="366712"/>
          </a:xfrm>
          <a:prstGeom prst="rect">
            <a:avLst/>
          </a:prstGeom>
          <a:solidFill>
            <a:srgbClr val="D6EDBD"/>
          </a:solidFill>
          <a:ln>
            <a:noFill/>
          </a:ln>
          <a:extLst/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0" lang="en-US" altLang="ko-KR" sz="1800">
                <a:solidFill>
                  <a:schemeClr val="tx2"/>
                </a:solidFill>
              </a:rPr>
              <a:t>NOR-NOR Circuit and Structural VHDL Code Using Library Components</a:t>
            </a:r>
          </a:p>
        </p:txBody>
      </p:sp>
      <p:sp>
        <p:nvSpPr>
          <p:cNvPr id="44036" name="Text Box 6"/>
          <p:cNvSpPr txBox="1">
            <a:spLocks noChangeArrowheads="1"/>
          </p:cNvSpPr>
          <p:nvPr/>
        </p:nvSpPr>
        <p:spPr bwMode="auto">
          <a:xfrm>
            <a:off x="2133600" y="1828801"/>
            <a:ext cx="2522538" cy="366713"/>
          </a:xfrm>
          <a:prstGeom prst="rect">
            <a:avLst/>
          </a:prstGeom>
          <a:solidFill>
            <a:srgbClr val="EDF0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1800" b="1"/>
              <a:t>libraray</a:t>
            </a:r>
            <a:r>
              <a:rPr lang="en-US" altLang="ko-KR" sz="1800"/>
              <a:t> BITLIB;</a:t>
            </a:r>
          </a:p>
        </p:txBody>
      </p:sp>
      <p:sp>
        <p:nvSpPr>
          <p:cNvPr id="44037" name="Text Box 7"/>
          <p:cNvSpPr txBox="1">
            <a:spLocks noChangeArrowheads="1"/>
          </p:cNvSpPr>
          <p:nvPr/>
        </p:nvSpPr>
        <p:spPr bwMode="auto">
          <a:xfrm>
            <a:off x="2133601" y="2209801"/>
            <a:ext cx="3457575" cy="366713"/>
          </a:xfrm>
          <a:prstGeom prst="rect">
            <a:avLst/>
          </a:prstGeom>
          <a:solidFill>
            <a:srgbClr val="EDF0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1800" b="1"/>
              <a:t>use </a:t>
            </a:r>
            <a:r>
              <a:rPr lang="en-US" altLang="ko-KR" sz="1800"/>
              <a:t>BITLIB.bit_pack.all;</a:t>
            </a:r>
          </a:p>
        </p:txBody>
      </p:sp>
      <p:sp>
        <p:nvSpPr>
          <p:cNvPr id="44038" name="Text Box 9"/>
          <p:cNvSpPr txBox="1">
            <a:spLocks noChangeArrowheads="1"/>
          </p:cNvSpPr>
          <p:nvPr/>
        </p:nvSpPr>
        <p:spPr bwMode="auto">
          <a:xfrm>
            <a:off x="2133601" y="2590801"/>
            <a:ext cx="4106863" cy="366713"/>
          </a:xfrm>
          <a:prstGeom prst="rect">
            <a:avLst/>
          </a:prstGeom>
          <a:solidFill>
            <a:srgbClr val="EDF0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1800" b="1"/>
              <a:t>use </a:t>
            </a:r>
            <a:r>
              <a:rPr lang="en-US" altLang="ko-KR" sz="1800"/>
              <a:t>BITLIB.bit_pack.Nor2;</a:t>
            </a:r>
          </a:p>
        </p:txBody>
      </p:sp>
      <p:pic>
        <p:nvPicPr>
          <p:cNvPr id="44039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4450" y="3733800"/>
            <a:ext cx="62484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40" name="Text Box 11"/>
          <p:cNvSpPr txBox="1">
            <a:spLocks noChangeArrowheads="1"/>
          </p:cNvSpPr>
          <p:nvPr/>
        </p:nvSpPr>
        <p:spPr bwMode="auto">
          <a:xfrm>
            <a:off x="1752600" y="1339851"/>
            <a:ext cx="8610600" cy="366713"/>
          </a:xfrm>
          <a:prstGeom prst="rect">
            <a:avLst/>
          </a:prstGeom>
          <a:solidFill>
            <a:srgbClr val="D6EDBD"/>
          </a:solidFill>
          <a:ln>
            <a:noFill/>
          </a:ln>
          <a:extLst/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1800"/>
              <a:t>To access components and functions within a package requires a library and a use. 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kumimoji="0" lang="en-US" altLang="ko-KR" sz="3600" dirty="0">
                <a:solidFill>
                  <a:srgbClr val="3333FF"/>
                </a:solidFill>
              </a:rPr>
              <a:t>IEEE Standard Logic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23392" y="1412776"/>
            <a:ext cx="7822591" cy="461665"/>
          </a:xfrm>
          <a:prstGeom prst="rect">
            <a:avLst/>
          </a:prstGeom>
          <a:solidFill>
            <a:srgbClr val="D6EDBD"/>
          </a:solidFill>
        </p:spPr>
        <p:txBody>
          <a:bodyPr wrap="none" rtlCol="0">
            <a:spAutoFit/>
          </a:bodyPr>
          <a:lstStyle/>
          <a:p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IEEE-1164 standard logic: </a:t>
            </a:r>
            <a:r>
              <a:rPr lang="en-US" altLang="ko-KR" sz="2400" dirty="0" err="1">
                <a:solidFill>
                  <a:srgbClr val="3333FF"/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std_ulogic</a:t>
            </a:r>
            <a:r>
              <a:rPr lang="en-US" altLang="ko-KR" sz="2400" dirty="0">
                <a:solidFill>
                  <a:srgbClr val="3333FF"/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 </a:t>
            </a: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altLang="ko-KR" sz="2400" dirty="0" err="1">
                <a:solidFill>
                  <a:srgbClr val="3333FF"/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std_logic</a:t>
            </a:r>
            <a:endParaRPr lang="ko-KR" altLang="en-US" sz="2400" dirty="0">
              <a:solidFill>
                <a:srgbClr val="3333FF"/>
              </a:solidFill>
              <a:latin typeface="Consolas" panose="020B0609020204030204" pitchFamily="49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9600" y="1988840"/>
            <a:ext cx="10972800" cy="4197880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dirty="0">
                <a:latin typeface="Consolas" panose="020B0609020204030204" pitchFamily="49" charset="0"/>
                <a:cs typeface="Consolas" panose="020B0609020204030204" pitchFamily="49" charset="0"/>
              </a:rPr>
              <a:t>'U', </a:t>
            </a:r>
            <a:r>
              <a:rPr lang="en-US" altLang="ko-KR" sz="20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--</a:t>
            </a:r>
            <a:r>
              <a:rPr lang="en-US" altLang="ko-KR" sz="20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20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uninitialized </a:t>
            </a:r>
            <a:r>
              <a:rPr lang="en-US" altLang="ko-KR" sz="2000" dirty="0">
                <a:latin typeface="+mn-lt"/>
                <a:cs typeface="Consolas" panose="020B0609020204030204" pitchFamily="49" charset="0"/>
              </a:rPr>
              <a:t>(the </a:t>
            </a:r>
            <a:r>
              <a:rPr lang="en-US" altLang="ko-KR" sz="2000" dirty="0">
                <a:latin typeface="+mn-lt"/>
              </a:rPr>
              <a:t>signal hasn't been set yet.)</a:t>
            </a:r>
            <a:endParaRPr lang="en-US" altLang="ko-KR" sz="2000" dirty="0">
              <a:latin typeface="+mn-lt"/>
              <a:cs typeface="Consolas" panose="020B0609020204030204" pitchFamily="49" charset="0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Consolas" panose="020B0609020204030204" pitchFamily="49" charset="0"/>
                <a:cs typeface="Consolas" panose="020B0609020204030204" pitchFamily="49" charset="0"/>
              </a:rPr>
              <a:t>'X', </a:t>
            </a:r>
            <a:r>
              <a:rPr lang="en-US" altLang="ko-KR" sz="20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-- strong drive, unknown logic value </a:t>
            </a:r>
            <a:r>
              <a:rPr lang="en-US" altLang="ko-KR" sz="2000" dirty="0">
                <a:latin typeface="+mn-lt"/>
                <a:cs typeface="Consolas" panose="020B0609020204030204" pitchFamily="49" charset="0"/>
              </a:rPr>
              <a:t>(</a:t>
            </a:r>
            <a:r>
              <a:rPr lang="en-US" altLang="ko-KR" sz="2000" dirty="0">
                <a:latin typeface="+mn-lt"/>
              </a:rPr>
              <a:t>Impossible to determine this value/result.)</a:t>
            </a:r>
            <a:endParaRPr lang="en-US" altLang="ko-KR" sz="2000" dirty="0">
              <a:latin typeface="+mn-lt"/>
              <a:cs typeface="Consolas" panose="020B0609020204030204" pitchFamily="49" charset="0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Consolas" panose="020B0609020204030204" pitchFamily="49" charset="0"/>
                <a:cs typeface="Consolas" panose="020B0609020204030204" pitchFamily="49" charset="0"/>
              </a:rPr>
              <a:t>'0', </a:t>
            </a:r>
            <a:r>
              <a:rPr lang="en-US" altLang="ko-KR" sz="20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-- strong drive, logic zero</a:t>
            </a: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Consolas" panose="020B0609020204030204" pitchFamily="49" charset="0"/>
                <a:cs typeface="Consolas" panose="020B0609020204030204" pitchFamily="49" charset="0"/>
              </a:rPr>
              <a:t>'1', </a:t>
            </a:r>
            <a:r>
              <a:rPr lang="en-US" altLang="ko-KR" sz="20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-- strong drive, logic one</a:t>
            </a: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Consolas" panose="020B0609020204030204" pitchFamily="49" charset="0"/>
                <a:cs typeface="Consolas" panose="020B0609020204030204" pitchFamily="49" charset="0"/>
              </a:rPr>
              <a:t>'Z', </a:t>
            </a:r>
            <a:r>
              <a:rPr lang="en-US" altLang="ko-KR" sz="20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-- high impedance</a:t>
            </a: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Consolas" panose="020B0609020204030204" pitchFamily="49" charset="0"/>
                <a:cs typeface="Consolas" panose="020B0609020204030204" pitchFamily="49" charset="0"/>
              </a:rPr>
              <a:t>'W', </a:t>
            </a:r>
            <a:r>
              <a:rPr lang="en-US" altLang="ko-KR" sz="20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-- weak drive, unknown logic value </a:t>
            </a:r>
            <a:r>
              <a:rPr lang="en-US" altLang="ko-KR" sz="2000" dirty="0">
                <a:solidFill>
                  <a:srgbClr val="000000"/>
                </a:solidFill>
                <a:latin typeface="Arial"/>
                <a:cs typeface="Consolas" panose="020B0609020204030204" pitchFamily="49" charset="0"/>
              </a:rPr>
              <a:t>(can't tell if it should be 0 or 1)</a:t>
            </a:r>
            <a:endParaRPr lang="en-US" altLang="ko-KR" sz="2000" dirty="0">
              <a:solidFill>
                <a:srgbClr val="00B05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Consolas" panose="020B0609020204030204" pitchFamily="49" charset="0"/>
                <a:cs typeface="Consolas" panose="020B0609020204030204" pitchFamily="49" charset="0"/>
              </a:rPr>
              <a:t>'L', </a:t>
            </a:r>
            <a:r>
              <a:rPr lang="en-US" altLang="ko-KR" sz="20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-- weak drive, logic zero </a:t>
            </a:r>
            <a:r>
              <a:rPr lang="en-US" altLang="ko-KR" sz="2000" dirty="0">
                <a:solidFill>
                  <a:srgbClr val="000000"/>
                </a:solidFill>
                <a:latin typeface="Arial"/>
                <a:cs typeface="Consolas" panose="020B0609020204030204" pitchFamily="49" charset="0"/>
              </a:rPr>
              <a:t>(that should probably go to 0, model of </a:t>
            </a:r>
            <a:r>
              <a:rPr lang="en-US" altLang="ko-KR" sz="2000" dirty="0">
                <a:solidFill>
                  <a:srgbClr val="3333FF"/>
                </a:solidFill>
                <a:latin typeface="Arial"/>
                <a:cs typeface="Consolas" panose="020B0609020204030204" pitchFamily="49" charset="0"/>
              </a:rPr>
              <a:t>pull-down</a:t>
            </a:r>
            <a:r>
              <a:rPr lang="en-US" altLang="ko-KR" sz="2000" dirty="0">
                <a:solidFill>
                  <a:srgbClr val="000000"/>
                </a:solidFill>
                <a:latin typeface="Arial"/>
                <a:cs typeface="Consolas" panose="020B0609020204030204" pitchFamily="49" charset="0"/>
              </a:rPr>
              <a:t>)</a:t>
            </a:r>
            <a:endParaRPr lang="en-US" altLang="ko-KR" sz="2000" dirty="0">
              <a:solidFill>
                <a:srgbClr val="00B05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Consolas" panose="020B0609020204030204" pitchFamily="49" charset="0"/>
                <a:cs typeface="Consolas" panose="020B0609020204030204" pitchFamily="49" charset="0"/>
              </a:rPr>
              <a:t>'H', </a:t>
            </a:r>
            <a:r>
              <a:rPr lang="en-US" altLang="ko-KR" sz="20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-- weak drive, logic one </a:t>
            </a:r>
            <a:r>
              <a:rPr lang="en-US" altLang="ko-KR" sz="2000" dirty="0">
                <a:solidFill>
                  <a:srgbClr val="000000"/>
                </a:solidFill>
                <a:latin typeface="Arial"/>
                <a:cs typeface="Consolas" panose="020B0609020204030204" pitchFamily="49" charset="0"/>
              </a:rPr>
              <a:t>(that should probably go to 1, model of </a:t>
            </a:r>
            <a:r>
              <a:rPr lang="en-US" altLang="ko-KR" sz="2000" dirty="0">
                <a:solidFill>
                  <a:srgbClr val="3333FF"/>
                </a:solidFill>
                <a:latin typeface="Arial"/>
                <a:cs typeface="Consolas" panose="020B0609020204030204" pitchFamily="49" charset="0"/>
              </a:rPr>
              <a:t>pull-up</a:t>
            </a:r>
            <a:r>
              <a:rPr lang="en-US" altLang="ko-KR" sz="2000" dirty="0">
                <a:solidFill>
                  <a:srgbClr val="000000"/>
                </a:solidFill>
                <a:latin typeface="Arial"/>
                <a:cs typeface="Consolas" panose="020B0609020204030204" pitchFamily="49" charset="0"/>
              </a:rPr>
              <a:t>)</a:t>
            </a:r>
            <a:endParaRPr lang="en-US" altLang="ko-KR" sz="2000" dirty="0">
              <a:solidFill>
                <a:srgbClr val="00B05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Consolas" panose="020B0609020204030204" pitchFamily="49" charset="0"/>
                <a:cs typeface="Consolas" panose="020B0609020204030204" pitchFamily="49" charset="0"/>
              </a:rPr>
              <a:t>'-'  </a:t>
            </a:r>
            <a:r>
              <a:rPr lang="en-US" altLang="ko-KR" sz="20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-- unspecified (don’t care)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kumimoji="0" lang="en-US" altLang="ko-KR" sz="3600" dirty="0">
                <a:solidFill>
                  <a:srgbClr val="3333FF"/>
                </a:solidFill>
              </a:rPr>
              <a:t>IEEE Standard Logic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EBC1DB5C-6968-43E2-B297-4A063610A1B4}"/>
              </a:ext>
            </a:extLst>
          </p:cNvPr>
          <p:cNvSpPr/>
          <p:nvPr/>
        </p:nvSpPr>
        <p:spPr>
          <a:xfrm>
            <a:off x="263352" y="1916832"/>
            <a:ext cx="7822591" cy="3970318"/>
          </a:xfrm>
          <a:prstGeom prst="rect">
            <a:avLst/>
          </a:prstGeom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r>
              <a:rPr lang="en-US" altLang="ko-KR" sz="1800" dirty="0">
                <a:latin typeface="Consolas" panose="020B0609020204030204" pitchFamily="49" charset="0"/>
              </a:rPr>
              <a:t>CONSTANT </a:t>
            </a:r>
            <a:r>
              <a:rPr lang="en-US" altLang="ko-KR" sz="1800" dirty="0" err="1">
                <a:solidFill>
                  <a:srgbClr val="3333FF"/>
                </a:solidFill>
                <a:latin typeface="Consolas" panose="020B0609020204030204" pitchFamily="49" charset="0"/>
              </a:rPr>
              <a:t>resolution_table</a:t>
            </a:r>
            <a:r>
              <a:rPr lang="en-US" altLang="ko-KR" sz="1800" dirty="0">
                <a:latin typeface="Consolas" panose="020B0609020204030204" pitchFamily="49" charset="0"/>
              </a:rPr>
              <a:t> : </a:t>
            </a:r>
            <a:r>
              <a:rPr lang="en-US" altLang="ko-KR" sz="1800" dirty="0" err="1">
                <a:latin typeface="Consolas" panose="020B0609020204030204" pitchFamily="49" charset="0"/>
              </a:rPr>
              <a:t>stdlogic_table</a:t>
            </a:r>
            <a:r>
              <a:rPr lang="en-US" altLang="ko-KR" sz="1800" dirty="0">
                <a:latin typeface="Consolas" panose="020B0609020204030204" pitchFamily="49" charset="0"/>
              </a:rPr>
              <a:t> := ( </a:t>
            </a:r>
          </a:p>
          <a:p>
            <a:r>
              <a:rPr lang="en-US" altLang="ko-KR" sz="1800" dirty="0">
                <a:latin typeface="Consolas" panose="020B0609020204030204" pitchFamily="49" charset="0"/>
              </a:rPr>
              <a:t>----------------------------------------------------------- </a:t>
            </a:r>
          </a:p>
          <a:p>
            <a:r>
              <a:rPr lang="en-US" altLang="ko-KR" sz="1800" dirty="0">
                <a:latin typeface="Consolas" panose="020B0609020204030204" pitchFamily="49" charset="0"/>
              </a:rPr>
              <a:t>--|  U    X    0    1    Z    W    L    H    -        |   | </a:t>
            </a:r>
          </a:p>
          <a:p>
            <a:r>
              <a:rPr lang="en-US" altLang="ko-KR" sz="1800" dirty="0">
                <a:latin typeface="Consolas" panose="020B0609020204030204" pitchFamily="49" charset="0"/>
              </a:rPr>
              <a:t>-----------------------------------------------------------</a:t>
            </a:r>
          </a:p>
          <a:p>
            <a:r>
              <a:rPr lang="en-US" altLang="ko-KR" sz="1800" dirty="0">
                <a:latin typeface="Consolas" panose="020B0609020204030204" pitchFamily="49" charset="0"/>
              </a:rPr>
              <a:t>  ( 'U', 'U', 'U', 'U', 'U', 'U', 'U', 'U', 'U' ), -- | U |</a:t>
            </a:r>
          </a:p>
          <a:p>
            <a:r>
              <a:rPr lang="en-US" altLang="ko-KR" sz="1800" dirty="0">
                <a:latin typeface="Consolas" panose="020B0609020204030204" pitchFamily="49" charset="0"/>
              </a:rPr>
              <a:t>  ( 'U', 'X', 'X', 'X', 'X', 'X', 'X', 'X', 'X' ), -- | X |</a:t>
            </a:r>
          </a:p>
          <a:p>
            <a:r>
              <a:rPr lang="en-US" altLang="ko-KR" sz="1800" dirty="0">
                <a:latin typeface="Consolas" panose="020B0609020204030204" pitchFamily="49" charset="0"/>
              </a:rPr>
              <a:t>  ( 'U', 'X', '0', 'X', '0', '0', '0', '0', 'X' ), -- | 0 |</a:t>
            </a:r>
          </a:p>
          <a:p>
            <a:r>
              <a:rPr lang="en-US" altLang="ko-KR" sz="1800" dirty="0">
                <a:latin typeface="Consolas" panose="020B0609020204030204" pitchFamily="49" charset="0"/>
              </a:rPr>
              <a:t>  ( 'U', 'X', 'X', '1', '1', '1', '1', '1', 'X' ), -- | 1 |</a:t>
            </a:r>
          </a:p>
          <a:p>
            <a:r>
              <a:rPr lang="en-US" altLang="ko-KR" sz="1800" dirty="0">
                <a:latin typeface="Consolas" panose="020B0609020204030204" pitchFamily="49" charset="0"/>
              </a:rPr>
              <a:t>  ( 'U', 'X', '0', '1', 'Z', 'W', 'L', 'H', 'X' ), -- | Z |</a:t>
            </a:r>
          </a:p>
          <a:p>
            <a:r>
              <a:rPr lang="en-US" altLang="ko-KR" sz="1800" dirty="0">
                <a:latin typeface="Consolas" panose="020B0609020204030204" pitchFamily="49" charset="0"/>
              </a:rPr>
              <a:t>  ( 'U', 'X', '0', '1', 'W', 'W', 'W', 'W', 'X' ), -- | W |</a:t>
            </a:r>
          </a:p>
          <a:p>
            <a:r>
              <a:rPr lang="en-US" altLang="ko-KR" sz="1800" dirty="0">
                <a:latin typeface="Consolas" panose="020B0609020204030204" pitchFamily="49" charset="0"/>
              </a:rPr>
              <a:t>  ( 'U', 'X', '0', '1', 'L', 'W', 'L', 'W', 'X' ), -- | L |</a:t>
            </a:r>
          </a:p>
          <a:p>
            <a:r>
              <a:rPr lang="en-US" altLang="ko-KR" sz="1800" dirty="0">
                <a:latin typeface="Consolas" panose="020B0609020204030204" pitchFamily="49" charset="0"/>
              </a:rPr>
              <a:t>  ( 'U', 'X', '0', '1', 'H', 'W', 'W', 'H', 'X' ), -- | H |</a:t>
            </a:r>
          </a:p>
          <a:p>
            <a:r>
              <a:rPr lang="en-US" altLang="ko-KR" sz="1800" dirty="0">
                <a:latin typeface="Consolas" panose="020B0609020204030204" pitchFamily="49" charset="0"/>
              </a:rPr>
              <a:t>  ( 'U', 'X', 'X', 'X', 'X', 'X', 'X', 'X', 'X’ )  -- | - |</a:t>
            </a:r>
          </a:p>
          <a:p>
            <a:r>
              <a:rPr lang="en-US" altLang="ko-KR" sz="1800" dirty="0">
                <a:latin typeface="Consolas" panose="020B0609020204030204" pitchFamily="49" charset="0"/>
              </a:rPr>
              <a:t> );</a:t>
            </a:r>
            <a:endParaRPr lang="ko-KR" altLang="en-US" sz="1800" dirty="0">
              <a:latin typeface="Consolas" panose="020B0609020204030204" pitchFamily="49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174001-9829-4DAF-ADD9-F6F76D5415E0}"/>
              </a:ext>
            </a:extLst>
          </p:cNvPr>
          <p:cNvSpPr txBox="1"/>
          <p:nvPr/>
        </p:nvSpPr>
        <p:spPr>
          <a:xfrm>
            <a:off x="263352" y="1412776"/>
            <a:ext cx="7822591" cy="461665"/>
          </a:xfrm>
          <a:prstGeom prst="rect">
            <a:avLst/>
          </a:prstGeom>
          <a:solidFill>
            <a:srgbClr val="D6EDBD"/>
          </a:solidFill>
        </p:spPr>
        <p:txBody>
          <a:bodyPr wrap="none" rtlCol="0">
            <a:spAutoFit/>
          </a:bodyPr>
          <a:lstStyle/>
          <a:p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IEEE-1164 standard logic: </a:t>
            </a:r>
            <a:r>
              <a:rPr lang="en-US" altLang="ko-KR" sz="2400" dirty="0" err="1">
                <a:solidFill>
                  <a:srgbClr val="3333FF"/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std_ulogic</a:t>
            </a:r>
            <a:r>
              <a:rPr lang="en-US" altLang="ko-KR" sz="2400" dirty="0">
                <a:solidFill>
                  <a:srgbClr val="3333FF"/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 </a:t>
            </a: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altLang="ko-KR" sz="2400" dirty="0" err="1">
                <a:solidFill>
                  <a:srgbClr val="3333FF"/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std_logic</a:t>
            </a:r>
            <a:endParaRPr lang="ko-KR" altLang="en-US" sz="2400" dirty="0">
              <a:solidFill>
                <a:srgbClr val="3333FF"/>
              </a:solidFill>
              <a:latin typeface="Consolas" panose="020B0609020204030204" pitchFamily="49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9DD409E3-B99B-431D-A532-68E5F38302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1148" y="1988839"/>
            <a:ext cx="3567500" cy="344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70349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kumimoji="0" lang="en-US" altLang="ko-KR" sz="3600" dirty="0">
                <a:solidFill>
                  <a:srgbClr val="3333FF"/>
                </a:solidFill>
              </a:rPr>
              <a:t>IEEE Standard Logic</a:t>
            </a:r>
          </a:p>
        </p:txBody>
      </p:sp>
      <p:sp>
        <p:nvSpPr>
          <p:cNvPr id="45059" name="Text Box 3"/>
          <p:cNvSpPr txBox="1">
            <a:spLocks noChangeArrowheads="1"/>
          </p:cNvSpPr>
          <p:nvPr/>
        </p:nvSpPr>
        <p:spPr bwMode="auto">
          <a:xfrm>
            <a:off x="335360" y="2013010"/>
            <a:ext cx="1872208" cy="369332"/>
          </a:xfrm>
          <a:prstGeom prst="rect">
            <a:avLst/>
          </a:prstGeom>
          <a:solidFill>
            <a:srgbClr val="D6EDBD"/>
          </a:solidFill>
          <a:ln>
            <a:noFill/>
          </a:ln>
          <a:extLst/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0" lang="en-US" altLang="ko-KR" sz="1800">
                <a:solidFill>
                  <a:schemeClr val="tx2"/>
                </a:solidFill>
              </a:rPr>
              <a:t>Tri-state Buffer</a:t>
            </a:r>
          </a:p>
        </p:txBody>
      </p:sp>
      <p:sp>
        <p:nvSpPr>
          <p:cNvPr id="45061" name="Text Box 11"/>
          <p:cNvSpPr txBox="1">
            <a:spLocks noChangeArrowheads="1"/>
          </p:cNvSpPr>
          <p:nvPr/>
        </p:nvSpPr>
        <p:spPr bwMode="auto">
          <a:xfrm>
            <a:off x="354555" y="3861049"/>
            <a:ext cx="3365182" cy="369332"/>
          </a:xfrm>
          <a:prstGeom prst="rect">
            <a:avLst/>
          </a:prstGeom>
          <a:solidFill>
            <a:srgbClr val="D6EDBD"/>
          </a:solidFill>
          <a:ln>
            <a:noFill/>
          </a:ln>
          <a:extLst/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0" lang="en-US" altLang="ko-KR" sz="1800" dirty="0">
                <a:solidFill>
                  <a:schemeClr val="tx2"/>
                </a:solidFill>
              </a:rPr>
              <a:t>Tri-state Buffers Driving a Bus</a:t>
            </a:r>
          </a:p>
        </p:txBody>
      </p:sp>
      <p:sp>
        <p:nvSpPr>
          <p:cNvPr id="45063" name="Text Box 13"/>
          <p:cNvSpPr txBox="1">
            <a:spLocks noChangeArrowheads="1"/>
          </p:cNvSpPr>
          <p:nvPr/>
        </p:nvSpPr>
        <p:spPr bwMode="auto">
          <a:xfrm>
            <a:off x="335360" y="1339850"/>
            <a:ext cx="11449272" cy="400110"/>
          </a:xfrm>
          <a:prstGeom prst="rect">
            <a:avLst/>
          </a:prstGeom>
          <a:solidFill>
            <a:srgbClr val="D6EDBD"/>
          </a:solidFill>
          <a:ln>
            <a:noFill/>
          </a:ln>
          <a:extLst/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dirty="0"/>
              <a:t>IEEE standard 1164 defines a </a:t>
            </a:r>
            <a:r>
              <a:rPr lang="en-US" altLang="ko-KR" dirty="0" err="1">
                <a:solidFill>
                  <a:srgbClr val="3333FF"/>
                </a:solidFill>
              </a:rPr>
              <a:t>std_logic</a:t>
            </a:r>
            <a:r>
              <a:rPr lang="en-US" altLang="ko-KR" dirty="0">
                <a:solidFill>
                  <a:srgbClr val="3333FF"/>
                </a:solidFill>
              </a:rPr>
              <a:t> </a:t>
            </a:r>
            <a:r>
              <a:rPr lang="en-US" altLang="ko-KR" dirty="0"/>
              <a:t>type of nine values:   </a:t>
            </a:r>
            <a:r>
              <a:rPr lang="en-US" altLang="ko-K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U, X, 0, 1, Z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, W, L, H, -</a:t>
            </a:r>
            <a:endParaRPr lang="en-US" altLang="ko-KR" dirty="0"/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F6CD0AC8-A3C7-402D-A808-E7B3CA8036FD}"/>
              </a:ext>
            </a:extLst>
          </p:cNvPr>
          <p:cNvGrpSpPr/>
          <p:nvPr/>
        </p:nvGrpSpPr>
        <p:grpSpPr>
          <a:xfrm>
            <a:off x="2423592" y="2082988"/>
            <a:ext cx="4766732" cy="1224135"/>
            <a:chOff x="4641636" y="2348881"/>
            <a:chExt cx="5547829" cy="1440160"/>
          </a:xfrm>
        </p:grpSpPr>
        <p:pic>
          <p:nvPicPr>
            <p:cNvPr id="45060" name="Picture 10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1636" y="2348881"/>
              <a:ext cx="5547829" cy="14401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5065" name="Rectangle 15"/>
            <p:cNvSpPr>
              <a:spLocks noChangeArrowheads="1"/>
            </p:cNvSpPr>
            <p:nvPr/>
          </p:nvSpPr>
          <p:spPr bwMode="auto">
            <a:xfrm>
              <a:off x="6959600" y="3167602"/>
              <a:ext cx="3096840" cy="324000"/>
            </a:xfrm>
            <a:prstGeom prst="rect">
              <a:avLst/>
            </a:prstGeom>
            <a:solidFill>
              <a:srgbClr val="00FF00">
                <a:alpha val="27058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16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600">
                <a:latin typeface="굴림" panose="020B0600000101010101" pitchFamily="50" charset="-127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B1835EC8-0835-454F-B616-98E8103B7D3F}"/>
              </a:ext>
            </a:extLst>
          </p:cNvPr>
          <p:cNvGrpSpPr/>
          <p:nvPr/>
        </p:nvGrpSpPr>
        <p:grpSpPr>
          <a:xfrm>
            <a:off x="4367808" y="3861049"/>
            <a:ext cx="6610110" cy="2117550"/>
            <a:chOff x="4367808" y="3861049"/>
            <a:chExt cx="6610110" cy="2117550"/>
          </a:xfrm>
        </p:grpSpPr>
        <p:pic>
          <p:nvPicPr>
            <p:cNvPr id="45062" name="Picture 1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7808" y="3861049"/>
              <a:ext cx="6610110" cy="2117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5066" name="Rectangle 16"/>
            <p:cNvSpPr>
              <a:spLocks noChangeArrowheads="1"/>
            </p:cNvSpPr>
            <p:nvPr/>
          </p:nvSpPr>
          <p:spPr bwMode="auto">
            <a:xfrm>
              <a:off x="6757712" y="5194844"/>
              <a:ext cx="3096344" cy="485859"/>
            </a:xfrm>
            <a:prstGeom prst="rect">
              <a:avLst/>
            </a:prstGeom>
            <a:solidFill>
              <a:srgbClr val="00FF00">
                <a:alpha val="27058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160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600">
                <a:latin typeface="굴림" panose="020B0600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9409974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2135560" y="2556367"/>
            <a:ext cx="4464298" cy="3754874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-- library declaration</a:t>
            </a:r>
          </a:p>
          <a:p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library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IEEE;</a:t>
            </a:r>
          </a:p>
          <a:p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use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IEEE.std_logic_1164.all;</a:t>
            </a:r>
          </a:p>
          <a:p>
            <a:r>
              <a:rPr lang="en-US" altLang="ko-KR" sz="14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--entity</a:t>
            </a:r>
          </a:p>
          <a:p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entity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quad_and_gates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is</a:t>
            </a:r>
          </a:p>
          <a:p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port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(A3, A2, A1, A0: </a:t>
            </a:r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altLang="ko-K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std_logic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      B3, B2, B1, B0: </a:t>
            </a:r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altLang="ko-K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std_logic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      C3, C2, C1, C0: </a:t>
            </a:r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out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std_logic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</a:p>
          <a:p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end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quad_and_gates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--architecture</a:t>
            </a:r>
          </a:p>
          <a:p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architecture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my_vector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of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quad_and_gates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is</a:t>
            </a:r>
          </a:p>
          <a:p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begin</a:t>
            </a:r>
          </a:p>
          <a:p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 C3 &lt;= A3 and B3;   </a:t>
            </a:r>
            <a:r>
              <a:rPr lang="en-US" altLang="ko-KR" sz="14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-- hard way</a:t>
            </a:r>
          </a:p>
          <a:p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 C2 &lt;= A2 and B2;</a:t>
            </a:r>
          </a:p>
          <a:p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 C1 &lt;= A1 and B1;</a:t>
            </a:r>
          </a:p>
          <a:p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 C0 &lt;= A0 and B0;</a:t>
            </a:r>
          </a:p>
          <a:p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end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my_vector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endParaRPr lang="ko-KR" alt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3" name="모서리가 둥근 직사각형 2"/>
          <p:cNvSpPr/>
          <p:nvPr/>
        </p:nvSpPr>
        <p:spPr>
          <a:xfrm>
            <a:off x="2279576" y="5132660"/>
            <a:ext cx="3240360" cy="888628"/>
          </a:xfrm>
          <a:prstGeom prst="roundRect">
            <a:avLst/>
          </a:prstGeom>
          <a:solidFill>
            <a:srgbClr val="FFFF00">
              <a:alpha val="13000"/>
            </a:srgbClr>
          </a:solidFill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219" name="Text Box 11"/>
          <p:cNvSpPr txBox="1">
            <a:spLocks noChangeArrowheads="1"/>
          </p:cNvSpPr>
          <p:nvPr/>
        </p:nvSpPr>
        <p:spPr bwMode="auto">
          <a:xfrm>
            <a:off x="2135560" y="1364109"/>
            <a:ext cx="5616575" cy="1015663"/>
          </a:xfrm>
          <a:prstGeom prst="rect">
            <a:avLst/>
          </a:prstGeom>
          <a:noFill/>
          <a:ln>
            <a:solidFill>
              <a:srgbClr val="92D050"/>
            </a:solidFill>
          </a:ln>
          <a:extLst/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b="1" i="1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std_logic_vector</a:t>
            </a:r>
            <a:r>
              <a:rPr lang="en-US" altLang="ko-KR" dirty="0"/>
              <a:t> </a:t>
            </a:r>
          </a:p>
          <a:p>
            <a:pPr marL="342900" indent="-34290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ko-KR" dirty="0"/>
              <a:t>One dimensional array of </a:t>
            </a:r>
            <a:r>
              <a:rPr lang="en-US" altLang="ko-KR" b="1" i="1" dirty="0" err="1">
                <a:solidFill>
                  <a:srgbClr val="3333FF"/>
                </a:solidFill>
                <a:latin typeface="Times New Roman" panose="02020603050405020304" pitchFamily="18" charset="0"/>
              </a:rPr>
              <a:t>std_logic</a:t>
            </a:r>
            <a:r>
              <a:rPr lang="en-US" altLang="ko-KR" dirty="0"/>
              <a:t> signals</a:t>
            </a:r>
          </a:p>
          <a:p>
            <a:pPr marL="342900" indent="-34290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ko-KR" dirty="0"/>
              <a:t>Index starts with </a:t>
            </a:r>
            <a:r>
              <a:rPr lang="en-US" altLang="ko-KR" dirty="0">
                <a:latin typeface="Consolas" panose="020B0609020204030204" pitchFamily="49" charset="0"/>
              </a:rPr>
              <a:t>0</a:t>
            </a:r>
          </a:p>
        </p:txBody>
      </p:sp>
      <p:grpSp>
        <p:nvGrpSpPr>
          <p:cNvPr id="13" name="그룹 12"/>
          <p:cNvGrpSpPr/>
          <p:nvPr/>
        </p:nvGrpSpPr>
        <p:grpSpPr>
          <a:xfrm>
            <a:off x="191147" y="2924944"/>
            <a:ext cx="1656382" cy="2664296"/>
            <a:chOff x="6588224" y="2520100"/>
            <a:chExt cx="2181427" cy="3023766"/>
          </a:xfrm>
        </p:grpSpPr>
        <p:pic>
          <p:nvPicPr>
            <p:cNvPr id="14" name="그림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588224" y="2564904"/>
              <a:ext cx="2181427" cy="2965115"/>
            </a:xfrm>
            <a:prstGeom prst="rect">
              <a:avLst/>
            </a:prstGeom>
            <a:ln>
              <a:noFill/>
            </a:ln>
          </p:spPr>
        </p:pic>
        <p:sp>
          <p:nvSpPr>
            <p:cNvPr id="15" name="TextBox 14"/>
            <p:cNvSpPr txBox="1"/>
            <p:nvPr/>
          </p:nvSpPr>
          <p:spPr>
            <a:xfrm>
              <a:off x="6654340" y="4866694"/>
              <a:ext cx="437940" cy="3693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ko-KR" sz="1800" dirty="0">
                  <a:latin typeface="Consolas" panose="020B0609020204030204" pitchFamily="49" charset="0"/>
                  <a:cs typeface="Consolas" panose="020B0609020204030204" pitchFamily="49" charset="0"/>
                </a:rPr>
                <a:t>A0</a:t>
              </a:r>
              <a:endParaRPr lang="ko-KR" altLang="en-US" sz="1800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654340" y="4084496"/>
              <a:ext cx="437940" cy="3693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ko-KR" sz="1800" dirty="0">
                  <a:latin typeface="Consolas" panose="020B0609020204030204" pitchFamily="49" charset="0"/>
                  <a:cs typeface="Consolas" panose="020B0609020204030204" pitchFamily="49" charset="0"/>
                </a:rPr>
                <a:t>A1</a:t>
              </a:r>
              <a:endParaRPr lang="ko-KR" altLang="en-US" sz="1800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654340" y="3302298"/>
              <a:ext cx="437940" cy="3693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ko-KR" sz="1800" dirty="0">
                  <a:latin typeface="Consolas" panose="020B0609020204030204" pitchFamily="49" charset="0"/>
                  <a:cs typeface="Consolas" panose="020B0609020204030204" pitchFamily="49" charset="0"/>
                </a:rPr>
                <a:t>A2</a:t>
              </a:r>
              <a:endParaRPr lang="ko-KR" altLang="en-US" sz="1800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654340" y="2520100"/>
              <a:ext cx="437940" cy="3693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ko-KR" sz="1800" dirty="0">
                  <a:latin typeface="Consolas" panose="020B0609020204030204" pitchFamily="49" charset="0"/>
                  <a:cs typeface="Consolas" panose="020B0609020204030204" pitchFamily="49" charset="0"/>
                </a:rPr>
                <a:t>A3</a:t>
              </a:r>
              <a:endParaRPr lang="ko-KR" altLang="en-US" sz="1800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654340" y="5174534"/>
              <a:ext cx="437940" cy="3693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ko-KR" sz="1800" dirty="0">
                  <a:latin typeface="Consolas" panose="020B0609020204030204" pitchFamily="49" charset="0"/>
                  <a:cs typeface="Consolas" panose="020B0609020204030204" pitchFamily="49" charset="0"/>
                </a:rPr>
                <a:t>B0</a:t>
              </a:r>
              <a:endParaRPr lang="ko-KR" altLang="en-US" sz="1800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654340" y="4392336"/>
              <a:ext cx="437940" cy="3693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ko-KR" sz="1800" dirty="0">
                  <a:latin typeface="Consolas" panose="020B0609020204030204" pitchFamily="49" charset="0"/>
                  <a:cs typeface="Consolas" panose="020B0609020204030204" pitchFamily="49" charset="0"/>
                </a:rPr>
                <a:t>B1</a:t>
              </a:r>
              <a:endParaRPr lang="ko-KR" altLang="en-US" sz="1800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654340" y="3610138"/>
              <a:ext cx="437940" cy="3693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ko-KR" sz="1800" dirty="0">
                  <a:latin typeface="Consolas" panose="020B0609020204030204" pitchFamily="49" charset="0"/>
                  <a:cs typeface="Consolas" panose="020B0609020204030204" pitchFamily="49" charset="0"/>
                </a:rPr>
                <a:t>B2</a:t>
              </a:r>
              <a:endParaRPr lang="ko-KR" altLang="en-US" sz="1800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654340" y="2827940"/>
              <a:ext cx="437940" cy="3693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ko-KR" sz="1800" dirty="0">
                  <a:latin typeface="Consolas" panose="020B0609020204030204" pitchFamily="49" charset="0"/>
                  <a:cs typeface="Consolas" panose="020B0609020204030204" pitchFamily="49" charset="0"/>
                </a:rPr>
                <a:t>B3</a:t>
              </a:r>
              <a:endParaRPr lang="ko-KR" altLang="en-US" sz="1800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322833" y="5015848"/>
              <a:ext cx="437940" cy="3693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ko-KR" sz="1800" dirty="0">
                  <a:latin typeface="Consolas" panose="020B0609020204030204" pitchFamily="49" charset="0"/>
                  <a:cs typeface="Consolas" panose="020B0609020204030204" pitchFamily="49" charset="0"/>
                </a:rPr>
                <a:t>C0</a:t>
              </a:r>
              <a:endParaRPr lang="ko-KR" altLang="en-US" sz="1800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322833" y="4233650"/>
              <a:ext cx="437940" cy="3693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ko-KR" sz="1800" dirty="0">
                  <a:latin typeface="Consolas" panose="020B0609020204030204" pitchFamily="49" charset="0"/>
                  <a:cs typeface="Consolas" panose="020B0609020204030204" pitchFamily="49" charset="0"/>
                </a:rPr>
                <a:t>C1</a:t>
              </a:r>
              <a:endParaRPr lang="ko-KR" altLang="en-US" sz="1800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322833" y="3451452"/>
              <a:ext cx="437940" cy="3693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ko-KR" sz="1800" dirty="0">
                  <a:latin typeface="Consolas" panose="020B0609020204030204" pitchFamily="49" charset="0"/>
                  <a:cs typeface="Consolas" panose="020B0609020204030204" pitchFamily="49" charset="0"/>
                </a:rPr>
                <a:t>C2</a:t>
              </a:r>
              <a:endParaRPr lang="ko-KR" altLang="en-US" sz="1800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322833" y="2669254"/>
              <a:ext cx="437940" cy="3693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ko-KR" sz="1800" dirty="0">
                  <a:latin typeface="Consolas" panose="020B0609020204030204" pitchFamily="49" charset="0"/>
                  <a:cs typeface="Consolas" panose="020B0609020204030204" pitchFamily="49" charset="0"/>
                </a:rPr>
                <a:t>C3</a:t>
              </a:r>
              <a:endParaRPr lang="ko-KR" altLang="en-US" sz="1800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</p:grpSp>
      <p:sp>
        <p:nvSpPr>
          <p:cNvPr id="2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799518"/>
          </a:xfrm>
        </p:spPr>
        <p:txBody>
          <a:bodyPr/>
          <a:lstStyle/>
          <a:p>
            <a:pPr eaLnBrk="1" hangingPunct="1"/>
            <a:r>
              <a:rPr kumimoji="0" lang="en-US" altLang="ko-KR" sz="3600" dirty="0">
                <a:solidFill>
                  <a:srgbClr val="3333FF"/>
                </a:solidFill>
              </a:rPr>
              <a:t>IEEE Standard Logic</a:t>
            </a:r>
          </a:p>
        </p:txBody>
      </p:sp>
      <p:sp>
        <p:nvSpPr>
          <p:cNvPr id="27" name="모서리가 둥근 직사각형 2">
            <a:extLst>
              <a:ext uri="{FF2B5EF4-FFF2-40B4-BE49-F238E27FC236}">
                <a16:creationId xmlns:a16="http://schemas.microsoft.com/office/drawing/2014/main" id="{CB50B453-9E4A-4F0C-9882-AF3211829A47}"/>
              </a:ext>
            </a:extLst>
          </p:cNvPr>
          <p:cNvSpPr/>
          <p:nvPr/>
        </p:nvSpPr>
        <p:spPr>
          <a:xfrm>
            <a:off x="2303384" y="3692500"/>
            <a:ext cx="3648600" cy="612000"/>
          </a:xfrm>
          <a:prstGeom prst="roundRect">
            <a:avLst/>
          </a:prstGeom>
          <a:solidFill>
            <a:srgbClr val="FFFF00">
              <a:alpha val="13000"/>
            </a:srgbClr>
          </a:solidFill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44393F-1B04-4046-9D72-1E50CD575CB4}"/>
              </a:ext>
            </a:extLst>
          </p:cNvPr>
          <p:cNvSpPr txBox="1"/>
          <p:nvPr/>
        </p:nvSpPr>
        <p:spPr>
          <a:xfrm>
            <a:off x="6911698" y="2555876"/>
            <a:ext cx="5016950" cy="2893100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-- library declaration</a:t>
            </a:r>
          </a:p>
          <a:p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library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IEEE;</a:t>
            </a:r>
          </a:p>
          <a:p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use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IEEE.std_logic_1164.all;</a:t>
            </a:r>
          </a:p>
          <a:p>
            <a:r>
              <a:rPr lang="en-US" altLang="ko-KR" sz="14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--entity</a:t>
            </a:r>
          </a:p>
          <a:p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entity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quad_and_gates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is</a:t>
            </a:r>
          </a:p>
          <a:p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port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(A, B: in  </a:t>
            </a:r>
            <a:r>
              <a:rPr lang="en-US" altLang="ko-KR" sz="1400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std_logic_vector</a:t>
            </a:r>
            <a:r>
              <a:rPr lang="en-US" altLang="ko-KR" sz="14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(3 </a:t>
            </a:r>
            <a:r>
              <a:rPr lang="en-US" altLang="ko-K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downto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0);</a:t>
            </a:r>
          </a:p>
          <a:p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         C: out </a:t>
            </a:r>
            <a:r>
              <a:rPr lang="en-US" altLang="ko-KR" sz="1400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std_logic_vector</a:t>
            </a:r>
            <a:r>
              <a:rPr lang="en-US" altLang="ko-KR" sz="14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(3 </a:t>
            </a:r>
            <a:r>
              <a:rPr lang="en-US" altLang="ko-K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downto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0));</a:t>
            </a:r>
          </a:p>
          <a:p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end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quad_and_gates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--architecture</a:t>
            </a:r>
          </a:p>
          <a:p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architecture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my_vector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of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quad_and_gates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is</a:t>
            </a:r>
          </a:p>
          <a:p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begin</a:t>
            </a:r>
          </a:p>
          <a:p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 C &lt;= A and B;    </a:t>
            </a:r>
            <a:r>
              <a:rPr lang="en-US" altLang="ko-KR" sz="14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-- easy way</a:t>
            </a:r>
          </a:p>
          <a:p>
            <a:r>
              <a:rPr lang="en-US" altLang="ko-KR" sz="14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end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my_vector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endParaRPr lang="ko-KR" alt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30" name="모서리가 둥근 직사각형 2">
            <a:extLst>
              <a:ext uri="{FF2B5EF4-FFF2-40B4-BE49-F238E27FC236}">
                <a16:creationId xmlns:a16="http://schemas.microsoft.com/office/drawing/2014/main" id="{AEBC6F5B-0220-47DE-AFCA-4D655DEBCC55}"/>
              </a:ext>
            </a:extLst>
          </p:cNvPr>
          <p:cNvSpPr/>
          <p:nvPr/>
        </p:nvSpPr>
        <p:spPr>
          <a:xfrm>
            <a:off x="7156664" y="3658731"/>
            <a:ext cx="4608512" cy="468000"/>
          </a:xfrm>
          <a:prstGeom prst="roundRect">
            <a:avLst/>
          </a:prstGeom>
          <a:solidFill>
            <a:srgbClr val="FFFF00">
              <a:alpha val="13000"/>
            </a:srgbClr>
          </a:solidFill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모서리가 둥근 직사각형 2">
            <a:extLst>
              <a:ext uri="{FF2B5EF4-FFF2-40B4-BE49-F238E27FC236}">
                <a16:creationId xmlns:a16="http://schemas.microsoft.com/office/drawing/2014/main" id="{753F87AE-3EFC-4B50-98CC-F260C61A9414}"/>
              </a:ext>
            </a:extLst>
          </p:cNvPr>
          <p:cNvSpPr/>
          <p:nvPr/>
        </p:nvSpPr>
        <p:spPr>
          <a:xfrm>
            <a:off x="7156664" y="4948671"/>
            <a:ext cx="3240360" cy="232629"/>
          </a:xfrm>
          <a:prstGeom prst="roundRect">
            <a:avLst/>
          </a:prstGeom>
          <a:solidFill>
            <a:srgbClr val="FFFF00">
              <a:alpha val="13000"/>
            </a:srgbClr>
          </a:solidFill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3607353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274638"/>
            <a:ext cx="9144000" cy="850106"/>
          </a:xfrm>
        </p:spPr>
        <p:txBody>
          <a:bodyPr/>
          <a:lstStyle/>
          <a:p>
            <a:pPr eaLnBrk="1" hangingPunct="1"/>
            <a:r>
              <a:rPr kumimoji="0" lang="en-US" altLang="ko-KR" sz="3600" dirty="0">
                <a:solidFill>
                  <a:srgbClr val="3333FF"/>
                </a:solidFill>
                <a:latin typeface="Arial Narrow" panose="020B0606020202030204" pitchFamily="34" charset="0"/>
              </a:rPr>
              <a:t>Compilation and Simulation of VHDL Code</a:t>
            </a:r>
          </a:p>
        </p:txBody>
      </p:sp>
      <p:sp>
        <p:nvSpPr>
          <p:cNvPr id="49155" name="Text Box 4"/>
          <p:cNvSpPr txBox="1">
            <a:spLocks noChangeArrowheads="1"/>
          </p:cNvSpPr>
          <p:nvPr/>
        </p:nvSpPr>
        <p:spPr bwMode="auto">
          <a:xfrm>
            <a:off x="1991544" y="1416159"/>
            <a:ext cx="7543800" cy="396875"/>
          </a:xfrm>
          <a:prstGeom prst="rect">
            <a:avLst/>
          </a:prstGeom>
          <a:solidFill>
            <a:srgbClr val="D6EDBD"/>
          </a:solidFill>
          <a:ln>
            <a:noFill/>
          </a:ln>
          <a:extLst/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0" lang="en-US" altLang="ko-KR">
                <a:solidFill>
                  <a:schemeClr val="tx2"/>
                </a:solidFill>
              </a:rPr>
              <a:t>Compilation, Simulation, and Synthesis of VHDL Code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529" y="2204864"/>
            <a:ext cx="8327101" cy="3073400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4" descr="Dscf0013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703389" y="274638"/>
            <a:ext cx="8785225" cy="784830"/>
          </a:xfrm>
        </p:spPr>
        <p:txBody>
          <a:bodyPr/>
          <a:lstStyle/>
          <a:p>
            <a:pPr eaLnBrk="1" hangingPunct="1"/>
            <a:r>
              <a:rPr kumimoji="0" lang="en-US" altLang="ko-KR" sz="3600" dirty="0">
                <a:solidFill>
                  <a:srgbClr val="3333FF"/>
                </a:solidFill>
              </a:rPr>
              <a:t>VHDL Modules</a:t>
            </a:r>
          </a:p>
        </p:txBody>
      </p:sp>
      <p:sp>
        <p:nvSpPr>
          <p:cNvPr id="16387" name="Text Box 5"/>
          <p:cNvSpPr txBox="1">
            <a:spLocks noChangeArrowheads="1"/>
          </p:cNvSpPr>
          <p:nvPr/>
        </p:nvSpPr>
        <p:spPr bwMode="auto">
          <a:xfrm>
            <a:off x="3143227" y="1366434"/>
            <a:ext cx="5328592" cy="1255728"/>
          </a:xfrm>
          <a:prstGeom prst="rect">
            <a:avLst/>
          </a:prstGeom>
          <a:noFill/>
          <a:ln>
            <a:solidFill>
              <a:srgbClr val="92D050"/>
            </a:solidFill>
          </a:ln>
          <a:extLst/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kumimoji="0" lang="en-US" altLang="ko-KR" sz="1800" dirty="0">
                <a:solidFill>
                  <a:schemeClr val="tx2"/>
                </a:solidFill>
              </a:rPr>
              <a:t> </a:t>
            </a:r>
            <a:r>
              <a:rPr kumimoji="0" lang="en-US" altLang="ko-KR" sz="1800" b="1" i="1" dirty="0">
                <a:solidFill>
                  <a:srgbClr val="3333FF"/>
                </a:solidFill>
                <a:latin typeface="Times New Roman" panose="02020603050405020304" pitchFamily="18" charset="0"/>
              </a:rPr>
              <a:t>entity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kumimoji="0" lang="en-US" altLang="ko-KR" sz="1800" dirty="0">
                <a:solidFill>
                  <a:schemeClr val="tx2"/>
                </a:solidFill>
              </a:rPr>
              <a:t>Declare all of the </a:t>
            </a:r>
            <a:r>
              <a:rPr kumimoji="0" lang="en-US" altLang="ko-KR" sz="1800" i="1" dirty="0">
                <a:solidFill>
                  <a:srgbClr val="FF0000"/>
                </a:solidFill>
              </a:rPr>
              <a:t>inputs</a:t>
            </a:r>
            <a:r>
              <a:rPr kumimoji="0" lang="en-US" altLang="ko-KR" sz="1800" dirty="0">
                <a:solidFill>
                  <a:schemeClr val="tx2"/>
                </a:solidFill>
              </a:rPr>
              <a:t> and </a:t>
            </a:r>
            <a:r>
              <a:rPr kumimoji="0" lang="en-US" altLang="ko-KR" sz="1800" i="1" dirty="0">
                <a:solidFill>
                  <a:srgbClr val="FF0000"/>
                </a:solidFill>
              </a:rPr>
              <a:t>outputs</a:t>
            </a:r>
          </a:p>
          <a:p>
            <a:pPr eaLnBrk="1" hangingPunct="1"/>
            <a:r>
              <a:rPr kumimoji="0" lang="en-US" altLang="ko-KR" sz="1800" dirty="0">
                <a:solidFill>
                  <a:schemeClr val="tx2"/>
                </a:solidFill>
              </a:rPr>
              <a:t> </a:t>
            </a:r>
            <a:r>
              <a:rPr kumimoji="0" lang="en-US" altLang="ko-KR" sz="1800" b="1" i="1" dirty="0">
                <a:solidFill>
                  <a:srgbClr val="3333FF"/>
                </a:solidFill>
                <a:latin typeface="Times New Roman" panose="02020603050405020304" pitchFamily="18" charset="0"/>
              </a:rPr>
              <a:t>architecture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kumimoji="0" lang="en-US" altLang="ko-KR" sz="1800" dirty="0">
                <a:solidFill>
                  <a:schemeClr val="tx2"/>
                </a:solidFill>
              </a:rPr>
              <a:t>Specify the </a:t>
            </a:r>
            <a:r>
              <a:rPr kumimoji="0" lang="en-US" altLang="ko-KR" sz="1800" i="1" dirty="0">
                <a:solidFill>
                  <a:srgbClr val="FF0000"/>
                </a:solidFill>
              </a:rPr>
              <a:t>internal operation</a:t>
            </a:r>
            <a:r>
              <a:rPr kumimoji="0" lang="en-US" altLang="ko-KR" sz="1800" dirty="0">
                <a:solidFill>
                  <a:schemeClr val="tx2"/>
                </a:solidFill>
              </a:rPr>
              <a:t> of the module</a:t>
            </a:r>
          </a:p>
        </p:txBody>
      </p:sp>
      <p:sp>
        <p:nvSpPr>
          <p:cNvPr id="16388" name="Text Box 8"/>
          <p:cNvSpPr txBox="1">
            <a:spLocks noChangeArrowheads="1"/>
          </p:cNvSpPr>
          <p:nvPr/>
        </p:nvSpPr>
        <p:spPr bwMode="auto">
          <a:xfrm>
            <a:off x="335360" y="1366434"/>
            <a:ext cx="2663934" cy="369332"/>
          </a:xfrm>
          <a:prstGeom prst="rect">
            <a:avLst/>
          </a:prstGeom>
          <a:solidFill>
            <a:srgbClr val="D6EDBD"/>
          </a:solidFill>
          <a:ln>
            <a:solidFill>
              <a:srgbClr val="92D050"/>
            </a:solidFill>
          </a:ln>
          <a:extLst/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800">
                <a:solidFill>
                  <a:schemeClr val="tx2"/>
                </a:solidFill>
              </a:rPr>
              <a:t>Complete VHDL Module</a:t>
            </a:r>
          </a:p>
        </p:txBody>
      </p:sp>
      <p:sp>
        <p:nvSpPr>
          <p:cNvPr id="16389" name="Text Box 9"/>
          <p:cNvSpPr txBox="1">
            <a:spLocks noChangeArrowheads="1"/>
          </p:cNvSpPr>
          <p:nvPr/>
        </p:nvSpPr>
        <p:spPr bwMode="auto">
          <a:xfrm>
            <a:off x="335360" y="2780928"/>
            <a:ext cx="2663851" cy="369332"/>
          </a:xfrm>
          <a:prstGeom prst="rect">
            <a:avLst/>
          </a:prstGeom>
          <a:solidFill>
            <a:srgbClr val="D6EDBD"/>
          </a:solidFill>
          <a:ln>
            <a:solidFill>
              <a:srgbClr val="92D050"/>
            </a:solidFill>
          </a:ln>
          <a:extLst/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0" lang="en-US" altLang="ko-KR" sz="1800" dirty="0">
                <a:solidFill>
                  <a:schemeClr val="tx2"/>
                </a:solidFill>
              </a:rPr>
              <a:t>Example: Two Gates</a:t>
            </a:r>
          </a:p>
        </p:txBody>
      </p:sp>
      <p:pic>
        <p:nvPicPr>
          <p:cNvPr id="16" name="그림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0799" y="2780928"/>
            <a:ext cx="2880122" cy="91414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143228" y="2771050"/>
            <a:ext cx="5328592" cy="3539430"/>
          </a:xfrm>
          <a:prstGeom prst="rect">
            <a:avLst/>
          </a:prstGeom>
          <a:noFill/>
          <a:ln>
            <a:solidFill>
              <a:srgbClr val="983D0A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library </a:t>
            </a:r>
            <a:r>
              <a:rPr lang="en-US" altLang="ko-KR" dirty="0" err="1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ieee</a:t>
            </a:r>
            <a:r>
              <a:rPr lang="en-US" altLang="ko-KR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altLang="ko-KR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use ieee.std_logic_1164.all;</a:t>
            </a:r>
          </a:p>
          <a:p>
            <a:endParaRPr lang="en-US" altLang="ko-KR" dirty="0">
              <a:solidFill>
                <a:srgbClr val="7030A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altLang="ko-KR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entity</a:t>
            </a:r>
            <a:r>
              <a:rPr lang="en-US" altLang="ko-KR" dirty="0">
                <a:solidFill>
                  <a:srgbClr val="0066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dirty="0" err="1">
                <a:latin typeface="Consolas" panose="020B0609020204030204" pitchFamily="49" charset="0"/>
                <a:cs typeface="Consolas" panose="020B0609020204030204" pitchFamily="49" charset="0"/>
              </a:rPr>
              <a:t>two_gates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is</a:t>
            </a:r>
          </a:p>
          <a:p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altLang="ko-KR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port</a:t>
            </a:r>
            <a:r>
              <a:rPr lang="en-US" altLang="ko-KR" dirty="0">
                <a:solidFill>
                  <a:srgbClr val="0066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(A, B, D: </a:t>
            </a:r>
            <a:r>
              <a:rPr lang="en-US" altLang="ko-KR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altLang="ko-KR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std_logic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                E: </a:t>
            </a:r>
            <a:r>
              <a:rPr lang="en-US" altLang="ko-KR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out</a:t>
            </a:r>
            <a:r>
              <a:rPr lang="en-US" altLang="ko-KR" dirty="0">
                <a:solidFill>
                  <a:srgbClr val="0066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std_logic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</a:p>
          <a:p>
            <a:r>
              <a:rPr lang="en-US" altLang="ko-KR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end</a:t>
            </a:r>
            <a:r>
              <a:rPr lang="en-US" altLang="ko-KR" dirty="0">
                <a:solidFill>
                  <a:srgbClr val="0066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dirty="0" err="1">
                <a:latin typeface="Consolas" panose="020B0609020204030204" pitchFamily="49" charset="0"/>
                <a:cs typeface="Consolas" panose="020B0609020204030204" pitchFamily="49" charset="0"/>
              </a:rPr>
              <a:t>two_gates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endParaRPr lang="en-US" altLang="ko-KR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altLang="ko-KR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architecture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 gates </a:t>
            </a:r>
            <a:r>
              <a:rPr lang="en-US" altLang="ko-KR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of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dirty="0" err="1">
                <a:latin typeface="Consolas" panose="020B0609020204030204" pitchFamily="49" charset="0"/>
                <a:cs typeface="Consolas" panose="020B0609020204030204" pitchFamily="49" charset="0"/>
              </a:rPr>
              <a:t>two_gates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is</a:t>
            </a:r>
          </a:p>
          <a:p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altLang="ko-KR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signal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 C: </a:t>
            </a:r>
            <a:r>
              <a:rPr lang="en-US" altLang="ko-KR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std_logic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altLang="ko-KR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begin</a:t>
            </a:r>
          </a:p>
          <a:p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    C &lt;= A </a:t>
            </a:r>
            <a:r>
              <a:rPr lang="en-US" altLang="ko-K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and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 B; </a:t>
            </a:r>
            <a:endParaRPr lang="en-US" altLang="ko-KR" dirty="0">
              <a:solidFill>
                <a:srgbClr val="00B05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    E &lt;= C </a:t>
            </a:r>
            <a:r>
              <a:rPr lang="en-US" altLang="ko-K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or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 D;       </a:t>
            </a:r>
            <a:endParaRPr lang="en-US" altLang="ko-KR" dirty="0">
              <a:solidFill>
                <a:srgbClr val="00B05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altLang="ko-KR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end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 gates;</a:t>
            </a:r>
            <a:endParaRPr lang="ko-KR" alt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53360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703389" y="274638"/>
            <a:ext cx="8785225" cy="715791"/>
          </a:xfrm>
        </p:spPr>
        <p:txBody>
          <a:bodyPr/>
          <a:lstStyle/>
          <a:p>
            <a:pPr eaLnBrk="1" hangingPunct="1"/>
            <a:r>
              <a:rPr kumimoji="0" lang="en-US" altLang="ko-KR" sz="3600" dirty="0">
                <a:solidFill>
                  <a:srgbClr val="3333FF"/>
                </a:solidFill>
              </a:rPr>
              <a:t>VHDL Modules (</a:t>
            </a:r>
            <a:r>
              <a:rPr kumimoji="0" lang="en-US" altLang="ko-KR" sz="3600" i="1" dirty="0">
                <a:solidFill>
                  <a:srgbClr val="3333FF"/>
                </a:solidFill>
              </a:rPr>
              <a:t>Entity</a:t>
            </a:r>
            <a:r>
              <a:rPr kumimoji="0" lang="en-US" altLang="ko-KR" sz="3600" dirty="0">
                <a:solidFill>
                  <a:srgbClr val="3333FF"/>
                </a:solidFill>
              </a:rPr>
              <a:t>)</a:t>
            </a:r>
          </a:p>
        </p:txBody>
      </p:sp>
      <p:sp>
        <p:nvSpPr>
          <p:cNvPr id="18439" name="Text Box 15"/>
          <p:cNvSpPr txBox="1">
            <a:spLocks noChangeArrowheads="1"/>
          </p:cNvSpPr>
          <p:nvPr/>
        </p:nvSpPr>
        <p:spPr bwMode="auto">
          <a:xfrm>
            <a:off x="335360" y="1837221"/>
            <a:ext cx="5333488" cy="923330"/>
          </a:xfrm>
          <a:prstGeom prst="rect">
            <a:avLst/>
          </a:prstGeom>
          <a:noFill/>
          <a:ln>
            <a:solidFill>
              <a:srgbClr val="92D050"/>
            </a:solidFill>
          </a:ln>
          <a:extLst/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1800" b="1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entity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entity-name </a:t>
            </a:r>
            <a:r>
              <a:rPr lang="en-US" altLang="ko-KR" sz="1800" b="1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 [</a:t>
            </a:r>
            <a:r>
              <a:rPr lang="en-US" altLang="ko-KR" sz="1800" b="1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port</a:t>
            </a:r>
            <a:r>
              <a:rPr lang="en-US" altLang="ko-KR" sz="1800" b="1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800" b="1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altLang="ko-KR" sz="1800" i="1" dirty="0">
                <a:latin typeface="Consolas" panose="020B0609020204030204" pitchFamily="49" charset="0"/>
                <a:cs typeface="Consolas" panose="020B0609020204030204" pitchFamily="49" charset="0"/>
              </a:rPr>
              <a:t>interface-signal-declaration</a:t>
            </a:r>
            <a:r>
              <a:rPr lang="en-US" altLang="ko-KR" sz="1800" b="1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;]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1800" b="1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end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[</a:t>
            </a:r>
            <a:r>
              <a:rPr lang="en-US" altLang="ko-KR" sz="1800" b="1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entity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][entity-name];</a:t>
            </a:r>
          </a:p>
        </p:txBody>
      </p:sp>
      <p:sp>
        <p:nvSpPr>
          <p:cNvPr id="18440" name="Text Box 16"/>
          <p:cNvSpPr txBox="1">
            <a:spLocks noChangeArrowheads="1"/>
          </p:cNvSpPr>
          <p:nvPr/>
        </p:nvSpPr>
        <p:spPr bwMode="auto">
          <a:xfrm>
            <a:off x="335360" y="1340768"/>
            <a:ext cx="6563015" cy="400110"/>
          </a:xfrm>
          <a:prstGeom prst="rect">
            <a:avLst/>
          </a:prstGeom>
          <a:solidFill>
            <a:srgbClr val="D6EDBD"/>
          </a:solidFill>
          <a:ln>
            <a:noFill/>
          </a:ln>
          <a:extLst/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b="1" i="1" dirty="0">
                <a:solidFill>
                  <a:srgbClr val="3333FF"/>
                </a:solidFill>
                <a:latin typeface="Times New Roman" panose="02020603050405020304" pitchFamily="18" charset="0"/>
              </a:rPr>
              <a:t>entity</a:t>
            </a:r>
            <a:r>
              <a:rPr kumimoji="0" lang="en-US" altLang="ko-KR" dirty="0">
                <a:solidFill>
                  <a:schemeClr val="tx2"/>
                </a:solidFill>
              </a:rPr>
              <a:t> declaration form: includes a </a:t>
            </a:r>
            <a:r>
              <a:rPr kumimoji="0" lang="en-US" altLang="ko-KR" dirty="0">
                <a:solidFill>
                  <a:srgbClr val="3333FF"/>
                </a:solidFill>
              </a:rPr>
              <a:t>list of interface signals</a:t>
            </a:r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480" y="3522628"/>
            <a:ext cx="3622092" cy="1149644"/>
          </a:xfrm>
          <a:prstGeom prst="rect">
            <a:avLst/>
          </a:prstGeom>
        </p:spPr>
      </p:pic>
      <p:grpSp>
        <p:nvGrpSpPr>
          <p:cNvPr id="5" name="그룹 4">
            <a:extLst>
              <a:ext uri="{FF2B5EF4-FFF2-40B4-BE49-F238E27FC236}">
                <a16:creationId xmlns:a16="http://schemas.microsoft.com/office/drawing/2014/main" id="{8AAB31CC-17D9-4F71-89A9-464EAA135261}"/>
              </a:ext>
            </a:extLst>
          </p:cNvPr>
          <p:cNvGrpSpPr/>
          <p:nvPr/>
        </p:nvGrpSpPr>
        <p:grpSpPr>
          <a:xfrm>
            <a:off x="5951984" y="1838175"/>
            <a:ext cx="5112567" cy="4401205"/>
            <a:chOff x="5807968" y="1838175"/>
            <a:chExt cx="5112567" cy="4401205"/>
          </a:xfrm>
        </p:grpSpPr>
        <p:sp>
          <p:nvSpPr>
            <p:cNvPr id="13" name="TextBox 12"/>
            <p:cNvSpPr txBox="1"/>
            <p:nvPr/>
          </p:nvSpPr>
          <p:spPr>
            <a:xfrm>
              <a:off x="5807968" y="1838175"/>
              <a:ext cx="5112567" cy="4401205"/>
            </a:xfrm>
            <a:prstGeom prst="rect">
              <a:avLst/>
            </a:prstGeom>
            <a:noFill/>
            <a:ln>
              <a:solidFill>
                <a:srgbClr val="983D0A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2000" dirty="0">
                  <a:solidFill>
                    <a:srgbClr val="7030A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library </a:t>
              </a:r>
              <a:r>
                <a:rPr lang="en-US" altLang="ko-KR" sz="2000" dirty="0" err="1">
                  <a:solidFill>
                    <a:srgbClr val="7030A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ieee</a:t>
              </a:r>
              <a:r>
                <a:rPr lang="en-US" altLang="ko-KR" sz="2000" dirty="0">
                  <a:solidFill>
                    <a:srgbClr val="7030A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;</a:t>
              </a:r>
            </a:p>
            <a:p>
              <a:r>
                <a:rPr lang="en-US" altLang="ko-KR" sz="2000" dirty="0">
                  <a:solidFill>
                    <a:srgbClr val="7030A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use ieee.std_logic_1164.all;</a:t>
              </a:r>
            </a:p>
            <a:p>
              <a:endParaRPr lang="en-US" altLang="ko-KR" sz="2000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  <a:p>
              <a:r>
                <a:rPr lang="en-US" altLang="ko-KR" sz="2000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entity</a:t>
              </a:r>
              <a:r>
                <a:rPr lang="en-US" altLang="ko-KR" sz="2000" dirty="0">
                  <a:solidFill>
                    <a:srgbClr val="0066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 </a:t>
              </a:r>
              <a:r>
                <a:rPr lang="en-US" altLang="ko-KR" sz="2000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two_gates</a:t>
              </a:r>
              <a:r>
                <a:rPr lang="en-US" altLang="ko-KR" sz="2000" dirty="0">
                  <a:latin typeface="Consolas" panose="020B0609020204030204" pitchFamily="49" charset="0"/>
                  <a:cs typeface="Consolas" panose="020B0609020204030204" pitchFamily="49" charset="0"/>
                </a:rPr>
                <a:t> </a:t>
              </a:r>
              <a:r>
                <a:rPr lang="en-US" altLang="ko-KR" sz="2000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is</a:t>
              </a:r>
            </a:p>
            <a:p>
              <a:r>
                <a:rPr lang="en-US" altLang="ko-KR" sz="2000" dirty="0">
                  <a:latin typeface="Consolas" panose="020B0609020204030204" pitchFamily="49" charset="0"/>
                  <a:cs typeface="Consolas" panose="020B0609020204030204" pitchFamily="49" charset="0"/>
                </a:rPr>
                <a:t>    </a:t>
              </a:r>
              <a:r>
                <a:rPr lang="en-US" altLang="ko-KR" sz="2000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port</a:t>
              </a:r>
              <a:r>
                <a:rPr lang="en-US" altLang="ko-KR" sz="2000" dirty="0">
                  <a:solidFill>
                    <a:srgbClr val="0066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 </a:t>
              </a:r>
              <a:r>
                <a:rPr lang="en-US" altLang="ko-KR" sz="2000" dirty="0">
                  <a:latin typeface="Consolas" panose="020B0609020204030204" pitchFamily="49" charset="0"/>
                  <a:cs typeface="Consolas" panose="020B0609020204030204" pitchFamily="49" charset="0"/>
                </a:rPr>
                <a:t>(A, B, D: </a:t>
              </a:r>
              <a:r>
                <a:rPr lang="en-US" altLang="ko-KR" sz="2000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in</a:t>
              </a:r>
              <a:r>
                <a:rPr lang="en-US" altLang="ko-KR" sz="2000" dirty="0">
                  <a:latin typeface="Consolas" panose="020B0609020204030204" pitchFamily="49" charset="0"/>
                  <a:cs typeface="Consolas" panose="020B0609020204030204" pitchFamily="49" charset="0"/>
                </a:rPr>
                <a:t>  </a:t>
              </a:r>
              <a:r>
                <a:rPr lang="en-US" altLang="ko-KR" sz="2000" dirty="0" err="1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std_logic</a:t>
              </a:r>
              <a:r>
                <a:rPr lang="en-US" altLang="ko-KR" sz="2000" dirty="0">
                  <a:latin typeface="Consolas" panose="020B0609020204030204" pitchFamily="49" charset="0"/>
                  <a:cs typeface="Consolas" panose="020B0609020204030204" pitchFamily="49" charset="0"/>
                </a:rPr>
                <a:t>;</a:t>
              </a:r>
            </a:p>
            <a:p>
              <a:r>
                <a:rPr lang="en-US" altLang="ko-KR" sz="2000" dirty="0">
                  <a:latin typeface="Consolas" panose="020B0609020204030204" pitchFamily="49" charset="0"/>
                  <a:cs typeface="Consolas" panose="020B0609020204030204" pitchFamily="49" charset="0"/>
                </a:rPr>
                <a:t>                E: </a:t>
              </a:r>
              <a:r>
                <a:rPr lang="en-US" altLang="ko-KR" sz="2000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out</a:t>
              </a:r>
              <a:r>
                <a:rPr lang="en-US" altLang="ko-KR" sz="2000" dirty="0">
                  <a:solidFill>
                    <a:srgbClr val="0066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 </a:t>
              </a:r>
              <a:r>
                <a:rPr lang="en-US" altLang="ko-KR" sz="2000" dirty="0" err="1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std_logic</a:t>
              </a:r>
              <a:r>
                <a:rPr lang="en-US" altLang="ko-KR" sz="2000" dirty="0">
                  <a:latin typeface="Consolas" panose="020B0609020204030204" pitchFamily="49" charset="0"/>
                  <a:cs typeface="Consolas" panose="020B0609020204030204" pitchFamily="49" charset="0"/>
                </a:rPr>
                <a:t>);</a:t>
              </a:r>
            </a:p>
            <a:p>
              <a:r>
                <a:rPr lang="en-US" altLang="ko-KR" sz="2000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end</a:t>
              </a:r>
              <a:r>
                <a:rPr lang="en-US" altLang="ko-KR" sz="2000" dirty="0">
                  <a:solidFill>
                    <a:srgbClr val="0066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 </a:t>
              </a:r>
              <a:r>
                <a:rPr lang="en-US" altLang="ko-KR" sz="2000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two_gates</a:t>
              </a:r>
              <a:r>
                <a:rPr lang="en-US" altLang="ko-KR" sz="2000" dirty="0">
                  <a:latin typeface="Consolas" panose="020B0609020204030204" pitchFamily="49" charset="0"/>
                  <a:cs typeface="Consolas" panose="020B0609020204030204" pitchFamily="49" charset="0"/>
                </a:rPr>
                <a:t>;</a:t>
              </a:r>
            </a:p>
            <a:p>
              <a:endParaRPr lang="en-US" altLang="ko-KR" sz="2000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  <a:p>
              <a:r>
                <a:rPr lang="en-US" altLang="ko-KR" sz="2000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architecture</a:t>
              </a:r>
              <a:r>
                <a:rPr lang="en-US" altLang="ko-KR" sz="2000" dirty="0">
                  <a:latin typeface="Consolas" panose="020B0609020204030204" pitchFamily="49" charset="0"/>
                  <a:cs typeface="Consolas" panose="020B0609020204030204" pitchFamily="49" charset="0"/>
                </a:rPr>
                <a:t> gates </a:t>
              </a:r>
              <a:r>
                <a:rPr lang="en-US" altLang="ko-KR" sz="2000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of</a:t>
              </a:r>
              <a:r>
                <a:rPr lang="en-US" altLang="ko-KR" sz="2000" dirty="0">
                  <a:latin typeface="Consolas" panose="020B0609020204030204" pitchFamily="49" charset="0"/>
                  <a:cs typeface="Consolas" panose="020B0609020204030204" pitchFamily="49" charset="0"/>
                </a:rPr>
                <a:t> </a:t>
              </a:r>
              <a:r>
                <a:rPr lang="en-US" altLang="ko-KR" sz="2000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two_gates</a:t>
              </a:r>
              <a:r>
                <a:rPr lang="en-US" altLang="ko-KR" sz="2000" dirty="0">
                  <a:latin typeface="Consolas" panose="020B0609020204030204" pitchFamily="49" charset="0"/>
                  <a:cs typeface="Consolas" panose="020B0609020204030204" pitchFamily="49" charset="0"/>
                </a:rPr>
                <a:t> </a:t>
              </a:r>
              <a:r>
                <a:rPr lang="en-US" altLang="ko-KR" sz="2000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is</a:t>
              </a:r>
            </a:p>
            <a:p>
              <a:r>
                <a:rPr lang="en-US" altLang="ko-KR" sz="2000" dirty="0">
                  <a:latin typeface="Consolas" panose="020B0609020204030204" pitchFamily="49" charset="0"/>
                  <a:cs typeface="Consolas" panose="020B0609020204030204" pitchFamily="49" charset="0"/>
                </a:rPr>
                <a:t>    </a:t>
              </a:r>
              <a:r>
                <a:rPr lang="en-US" altLang="ko-KR" sz="2000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signal</a:t>
              </a:r>
              <a:r>
                <a:rPr lang="en-US" altLang="ko-KR" sz="2000" dirty="0">
                  <a:latin typeface="Consolas" panose="020B0609020204030204" pitchFamily="49" charset="0"/>
                  <a:cs typeface="Consolas" panose="020B0609020204030204" pitchFamily="49" charset="0"/>
                </a:rPr>
                <a:t> C: </a:t>
              </a:r>
              <a:r>
                <a:rPr lang="en-US" altLang="ko-KR" sz="2000" dirty="0" err="1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std_logic</a:t>
              </a:r>
              <a:r>
                <a:rPr lang="en-US" altLang="ko-KR" sz="2000" dirty="0">
                  <a:latin typeface="Consolas" panose="020B0609020204030204" pitchFamily="49" charset="0"/>
                  <a:cs typeface="Consolas" panose="020B0609020204030204" pitchFamily="49" charset="0"/>
                </a:rPr>
                <a:t>;</a:t>
              </a:r>
            </a:p>
            <a:p>
              <a:r>
                <a:rPr lang="en-US" altLang="ko-KR" sz="2000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begin</a:t>
              </a:r>
            </a:p>
            <a:p>
              <a:r>
                <a:rPr lang="en-US" altLang="ko-KR" sz="2000" dirty="0">
                  <a:latin typeface="Consolas" panose="020B0609020204030204" pitchFamily="49" charset="0"/>
                  <a:cs typeface="Consolas" panose="020B0609020204030204" pitchFamily="49" charset="0"/>
                </a:rPr>
                <a:t>    C &lt;= A </a:t>
              </a:r>
              <a:r>
                <a:rPr lang="en-US" altLang="ko-KR" sz="2000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and</a:t>
              </a:r>
              <a:r>
                <a:rPr lang="en-US" altLang="ko-KR" sz="2000" dirty="0">
                  <a:latin typeface="Consolas" panose="020B0609020204030204" pitchFamily="49" charset="0"/>
                  <a:cs typeface="Consolas" panose="020B0609020204030204" pitchFamily="49" charset="0"/>
                </a:rPr>
                <a:t> B; </a:t>
              </a:r>
              <a:endParaRPr lang="en-US" altLang="ko-KR" sz="20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  <a:p>
              <a:r>
                <a:rPr lang="en-US" altLang="ko-KR" sz="2000" dirty="0">
                  <a:latin typeface="Consolas" panose="020B0609020204030204" pitchFamily="49" charset="0"/>
                  <a:cs typeface="Consolas" panose="020B0609020204030204" pitchFamily="49" charset="0"/>
                </a:rPr>
                <a:t>    E &lt;= C </a:t>
              </a:r>
              <a:r>
                <a:rPr lang="en-US" altLang="ko-KR" sz="2000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or</a:t>
              </a:r>
              <a:r>
                <a:rPr lang="en-US" altLang="ko-KR" sz="2000" dirty="0">
                  <a:latin typeface="Consolas" panose="020B0609020204030204" pitchFamily="49" charset="0"/>
                  <a:cs typeface="Consolas" panose="020B0609020204030204" pitchFamily="49" charset="0"/>
                </a:rPr>
                <a:t> D;       </a:t>
              </a:r>
              <a:endParaRPr lang="en-US" altLang="ko-KR" sz="20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  <a:p>
              <a:r>
                <a:rPr lang="en-US" altLang="ko-KR" sz="2000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end</a:t>
              </a:r>
              <a:r>
                <a:rPr lang="en-US" altLang="ko-KR" sz="2000" dirty="0">
                  <a:latin typeface="Consolas" panose="020B0609020204030204" pitchFamily="49" charset="0"/>
                  <a:cs typeface="Consolas" panose="020B0609020204030204" pitchFamily="49" charset="0"/>
                </a:rPr>
                <a:t> gates;</a:t>
              </a:r>
              <a:endParaRPr lang="ko-KR" altLang="en-US" sz="2000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2" name="직사각형 1">
              <a:extLst>
                <a:ext uri="{FF2B5EF4-FFF2-40B4-BE49-F238E27FC236}">
                  <a16:creationId xmlns:a16="http://schemas.microsoft.com/office/drawing/2014/main" id="{8CDE19EC-7383-425F-87FD-1252C8942396}"/>
                </a:ext>
              </a:extLst>
            </p:cNvPr>
            <p:cNvSpPr/>
            <p:nvPr/>
          </p:nvSpPr>
          <p:spPr>
            <a:xfrm>
              <a:off x="5809658" y="2777902"/>
              <a:ext cx="5110877" cy="1371178"/>
            </a:xfrm>
            <a:prstGeom prst="rect">
              <a:avLst/>
            </a:prstGeom>
            <a:solidFill>
              <a:srgbClr val="92D05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</p:spTree>
    <p:extLst>
      <p:ext uri="{BB962C8B-B14F-4D97-AF65-F5344CB8AC3E}">
        <p14:creationId xmlns:p14="http://schemas.microsoft.com/office/powerpoint/2010/main" val="14360419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703389" y="274638"/>
            <a:ext cx="8785225" cy="715791"/>
          </a:xfrm>
        </p:spPr>
        <p:txBody>
          <a:bodyPr/>
          <a:lstStyle/>
          <a:p>
            <a:pPr eaLnBrk="1" hangingPunct="1"/>
            <a:r>
              <a:rPr kumimoji="0" lang="en-US" altLang="ko-KR" sz="3600" dirty="0">
                <a:solidFill>
                  <a:srgbClr val="3333FF"/>
                </a:solidFill>
              </a:rPr>
              <a:t>VHDL Modules (</a:t>
            </a:r>
            <a:r>
              <a:rPr kumimoji="0" lang="en-US" altLang="ko-KR" sz="3600" i="1" dirty="0">
                <a:solidFill>
                  <a:srgbClr val="3333FF"/>
                </a:solidFill>
              </a:rPr>
              <a:t>Entity</a:t>
            </a:r>
            <a:r>
              <a:rPr kumimoji="0" lang="en-US" altLang="ko-KR" sz="3600" dirty="0">
                <a:solidFill>
                  <a:srgbClr val="3333FF"/>
                </a:solidFill>
              </a:rPr>
              <a:t>)</a:t>
            </a:r>
          </a:p>
        </p:txBody>
      </p:sp>
      <p:sp>
        <p:nvSpPr>
          <p:cNvPr id="18435" name="Text Box 10"/>
          <p:cNvSpPr txBox="1">
            <a:spLocks noChangeArrowheads="1"/>
          </p:cNvSpPr>
          <p:nvPr/>
        </p:nvSpPr>
        <p:spPr bwMode="auto">
          <a:xfrm>
            <a:off x="341687" y="2483604"/>
            <a:ext cx="6978449" cy="369332"/>
          </a:xfrm>
          <a:prstGeom prst="rect">
            <a:avLst/>
          </a:prstGeom>
          <a:noFill/>
          <a:ln>
            <a:solidFill>
              <a:srgbClr val="92D050"/>
            </a:solidFill>
          </a:ln>
          <a:extLst/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1800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list-of-interface-signals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: </a:t>
            </a: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mode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8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type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[:=initial-value]</a:t>
            </a:r>
          </a:p>
        </p:txBody>
      </p:sp>
      <p:sp>
        <p:nvSpPr>
          <p:cNvPr id="18439" name="Text Box 15"/>
          <p:cNvSpPr txBox="1">
            <a:spLocks noChangeArrowheads="1"/>
          </p:cNvSpPr>
          <p:nvPr/>
        </p:nvSpPr>
        <p:spPr bwMode="auto">
          <a:xfrm>
            <a:off x="341687" y="1319858"/>
            <a:ext cx="5333488" cy="923330"/>
          </a:xfrm>
          <a:prstGeom prst="rect">
            <a:avLst/>
          </a:prstGeom>
          <a:noFill/>
          <a:ln>
            <a:solidFill>
              <a:srgbClr val="92D050"/>
            </a:solidFill>
          </a:ln>
          <a:extLst/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1800" b="1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entity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entity-name </a:t>
            </a:r>
            <a:r>
              <a:rPr lang="en-US" altLang="ko-KR" sz="1800" b="1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 [</a:t>
            </a:r>
            <a:r>
              <a:rPr lang="en-US" altLang="ko-KR" sz="1800" b="1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port</a:t>
            </a:r>
            <a:r>
              <a:rPr lang="en-US" altLang="ko-KR" sz="1800" b="1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altLang="ko-KR" sz="1800" i="1" dirty="0">
                <a:latin typeface="Consolas" panose="020B0609020204030204" pitchFamily="49" charset="0"/>
                <a:cs typeface="Consolas" panose="020B0609020204030204" pitchFamily="49" charset="0"/>
              </a:rPr>
              <a:t>interface-signal-declaration</a:t>
            </a: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;]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1800" b="1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end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 [</a:t>
            </a:r>
            <a:r>
              <a:rPr lang="en-US" altLang="ko-KR" sz="1800" b="1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entity</a:t>
            </a:r>
            <a:r>
              <a:rPr lang="en-US" altLang="ko-KR" sz="1800" dirty="0">
                <a:latin typeface="Consolas" panose="020B0609020204030204" pitchFamily="49" charset="0"/>
                <a:cs typeface="Consolas" panose="020B0609020204030204" pitchFamily="49" charset="0"/>
              </a:rPr>
              <a:t>][entity-name];</a:t>
            </a:r>
          </a:p>
        </p:txBody>
      </p:sp>
      <p:sp>
        <p:nvSpPr>
          <p:cNvPr id="18442" name="Text Box 21"/>
          <p:cNvSpPr txBox="1">
            <a:spLocks noChangeArrowheads="1"/>
          </p:cNvSpPr>
          <p:nvPr/>
        </p:nvSpPr>
        <p:spPr bwMode="auto">
          <a:xfrm>
            <a:off x="341687" y="2959598"/>
            <a:ext cx="3252814" cy="1938992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b="1" i="1" dirty="0">
                <a:solidFill>
                  <a:srgbClr val="3333FF"/>
                </a:solidFill>
                <a:latin typeface="Times New Roman" panose="02020603050405020304" pitchFamily="18" charset="0"/>
              </a:rPr>
              <a:t>mode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</a:t>
            </a:r>
            <a:r>
              <a:rPr lang="en-US" altLang="ko-KR" dirty="0"/>
              <a:t>: input signal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out</a:t>
            </a:r>
            <a:r>
              <a:rPr lang="en-US" altLang="ko-KR" dirty="0"/>
              <a:t>: output signal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dirty="0" err="1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inout</a:t>
            </a:r>
            <a:r>
              <a:rPr lang="en-US" altLang="ko-KR" dirty="0"/>
              <a:t>: bi-directional signal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dirty="0">
                <a:solidFill>
                  <a:srgbClr val="3333FF"/>
                </a:solidFill>
                <a:latin typeface="Consolas" panose="020B0609020204030204" pitchFamily="49" charset="0"/>
              </a:rPr>
              <a:t>buffer</a:t>
            </a:r>
            <a:r>
              <a:rPr lang="en-US" altLang="ko-KR" dirty="0"/>
              <a:t>: output signal,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dirty="0"/>
              <a:t>              but used internally</a:t>
            </a:r>
          </a:p>
        </p:txBody>
      </p:sp>
      <p:sp>
        <p:nvSpPr>
          <p:cNvPr id="18443" name="Text Box 22"/>
          <p:cNvSpPr txBox="1">
            <a:spLocks noChangeArrowheads="1"/>
          </p:cNvSpPr>
          <p:nvPr/>
        </p:nvSpPr>
        <p:spPr bwMode="auto">
          <a:xfrm>
            <a:off x="3719736" y="2955430"/>
            <a:ext cx="2441694" cy="2246769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type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bit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dirty="0" err="1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bit_vector</a:t>
            </a:r>
            <a:endParaRPr lang="en-US" altLang="ko-KR" dirty="0">
              <a:solidFill>
                <a:srgbClr val="3333FF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dirty="0" err="1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std_logic</a:t>
            </a:r>
            <a:r>
              <a:rPr lang="en-US" altLang="ko-KR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dirty="0" err="1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std_logic_vector</a:t>
            </a:r>
            <a:endParaRPr lang="en-US" altLang="ko-KR" dirty="0">
              <a:solidFill>
                <a:srgbClr val="3333FF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integer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i="1" dirty="0"/>
              <a:t>other types</a:t>
            </a:r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200" y="1533365"/>
            <a:ext cx="3227438" cy="1024382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C7C29BF7-FCDA-4171-BB4F-84A23072054D}"/>
              </a:ext>
            </a:extLst>
          </p:cNvPr>
          <p:cNvGrpSpPr/>
          <p:nvPr/>
        </p:nvGrpSpPr>
        <p:grpSpPr>
          <a:xfrm>
            <a:off x="6626852" y="2955430"/>
            <a:ext cx="4176464" cy="3539430"/>
            <a:chOff x="5807968" y="3201845"/>
            <a:chExt cx="4176464" cy="3539430"/>
          </a:xfrm>
        </p:grpSpPr>
        <p:sp>
          <p:nvSpPr>
            <p:cNvPr id="13" name="TextBox 12"/>
            <p:cNvSpPr txBox="1"/>
            <p:nvPr/>
          </p:nvSpPr>
          <p:spPr>
            <a:xfrm>
              <a:off x="5807968" y="3201845"/>
              <a:ext cx="4176464" cy="3539430"/>
            </a:xfrm>
            <a:prstGeom prst="rect">
              <a:avLst/>
            </a:prstGeom>
            <a:noFill/>
            <a:ln>
              <a:solidFill>
                <a:srgbClr val="983D0A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dirty="0">
                  <a:solidFill>
                    <a:srgbClr val="7030A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library </a:t>
              </a:r>
              <a:r>
                <a:rPr lang="en-US" altLang="ko-KR" dirty="0" err="1">
                  <a:solidFill>
                    <a:srgbClr val="7030A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ieee</a:t>
              </a:r>
              <a:r>
                <a:rPr lang="en-US" altLang="ko-KR" dirty="0">
                  <a:solidFill>
                    <a:srgbClr val="7030A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;</a:t>
              </a:r>
            </a:p>
            <a:p>
              <a:r>
                <a:rPr lang="en-US" altLang="ko-KR" dirty="0">
                  <a:solidFill>
                    <a:srgbClr val="7030A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use ieee.std_logic_1164.all;</a:t>
              </a:r>
            </a:p>
            <a:p>
              <a:endParaRPr lang="en-US" altLang="ko-KR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  <a:p>
              <a:r>
                <a:rPr lang="en-US" altLang="ko-KR" b="1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entity</a:t>
              </a:r>
              <a:r>
                <a:rPr lang="en-US" altLang="ko-KR" b="1" dirty="0">
                  <a:solidFill>
                    <a:srgbClr val="0066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 </a:t>
              </a:r>
              <a:r>
                <a:rPr lang="en-US" altLang="ko-KR" b="1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two_gates</a:t>
              </a:r>
              <a:r>
                <a:rPr lang="en-US" altLang="ko-KR" b="1" dirty="0">
                  <a:latin typeface="Consolas" panose="020B0609020204030204" pitchFamily="49" charset="0"/>
                  <a:cs typeface="Consolas" panose="020B0609020204030204" pitchFamily="49" charset="0"/>
                </a:rPr>
                <a:t> </a:t>
              </a:r>
              <a:r>
                <a:rPr lang="en-US" altLang="ko-KR" b="1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is</a:t>
              </a:r>
            </a:p>
            <a:p>
              <a:r>
                <a:rPr lang="en-US" altLang="ko-KR" b="1" dirty="0">
                  <a:latin typeface="Consolas" panose="020B0609020204030204" pitchFamily="49" charset="0"/>
                  <a:cs typeface="Consolas" panose="020B0609020204030204" pitchFamily="49" charset="0"/>
                </a:rPr>
                <a:t>    </a:t>
              </a:r>
              <a:r>
                <a:rPr lang="en-US" altLang="ko-KR" b="1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port</a:t>
              </a:r>
              <a:r>
                <a:rPr lang="en-US" altLang="ko-KR" b="1" dirty="0">
                  <a:solidFill>
                    <a:srgbClr val="0066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 </a:t>
              </a:r>
              <a:r>
                <a:rPr lang="en-US" altLang="ko-KR" b="1" dirty="0">
                  <a:latin typeface="Consolas" panose="020B0609020204030204" pitchFamily="49" charset="0"/>
                  <a:cs typeface="Consolas" panose="020B0609020204030204" pitchFamily="49" charset="0"/>
                </a:rPr>
                <a:t>(A, B, D: </a:t>
              </a:r>
              <a:r>
                <a:rPr lang="en-US" altLang="ko-KR" b="1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in</a:t>
              </a:r>
              <a:r>
                <a:rPr lang="en-US" altLang="ko-KR" b="1" dirty="0">
                  <a:latin typeface="Consolas" panose="020B0609020204030204" pitchFamily="49" charset="0"/>
                  <a:cs typeface="Consolas" panose="020B0609020204030204" pitchFamily="49" charset="0"/>
                </a:rPr>
                <a:t>  </a:t>
              </a:r>
              <a:r>
                <a:rPr lang="en-US" altLang="ko-KR" b="1" dirty="0" err="1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std_logic</a:t>
              </a:r>
              <a:r>
                <a:rPr lang="en-US" altLang="ko-KR" b="1" dirty="0">
                  <a:latin typeface="Consolas" panose="020B0609020204030204" pitchFamily="49" charset="0"/>
                  <a:cs typeface="Consolas" panose="020B0609020204030204" pitchFamily="49" charset="0"/>
                </a:rPr>
                <a:t>;</a:t>
              </a:r>
            </a:p>
            <a:p>
              <a:r>
                <a:rPr lang="en-US" altLang="ko-KR" b="1" dirty="0">
                  <a:latin typeface="Consolas" panose="020B0609020204030204" pitchFamily="49" charset="0"/>
                  <a:cs typeface="Consolas" panose="020B0609020204030204" pitchFamily="49" charset="0"/>
                </a:rPr>
                <a:t>                E: </a:t>
              </a:r>
              <a:r>
                <a:rPr lang="en-US" altLang="ko-KR" b="1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out</a:t>
              </a:r>
              <a:r>
                <a:rPr lang="en-US" altLang="ko-KR" b="1" dirty="0">
                  <a:solidFill>
                    <a:srgbClr val="0066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 </a:t>
              </a:r>
              <a:r>
                <a:rPr lang="en-US" altLang="ko-KR" b="1" dirty="0" err="1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std_logic</a:t>
              </a:r>
              <a:r>
                <a:rPr lang="en-US" altLang="ko-KR" b="1" dirty="0">
                  <a:latin typeface="Consolas" panose="020B0609020204030204" pitchFamily="49" charset="0"/>
                  <a:cs typeface="Consolas" panose="020B0609020204030204" pitchFamily="49" charset="0"/>
                </a:rPr>
                <a:t>);</a:t>
              </a:r>
            </a:p>
            <a:p>
              <a:r>
                <a:rPr lang="en-US" altLang="ko-KR" b="1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end</a:t>
              </a:r>
              <a:r>
                <a:rPr lang="en-US" altLang="ko-KR" b="1" dirty="0">
                  <a:solidFill>
                    <a:srgbClr val="0066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 </a:t>
              </a:r>
              <a:r>
                <a:rPr lang="en-US" altLang="ko-KR" b="1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two_gates</a:t>
              </a:r>
              <a:r>
                <a:rPr lang="en-US" altLang="ko-KR" b="1" dirty="0">
                  <a:latin typeface="Consolas" panose="020B0609020204030204" pitchFamily="49" charset="0"/>
                  <a:cs typeface="Consolas" panose="020B0609020204030204" pitchFamily="49" charset="0"/>
                </a:rPr>
                <a:t>;</a:t>
              </a:r>
            </a:p>
            <a:p>
              <a:endParaRPr lang="en-US" altLang="ko-KR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  <a:p>
              <a:r>
                <a:rPr lang="en-US" altLang="ko-KR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architecture</a:t>
              </a:r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 gates </a:t>
              </a:r>
              <a:r>
                <a:rPr lang="en-US" altLang="ko-KR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of</a:t>
              </a:r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 </a:t>
              </a:r>
              <a:r>
                <a:rPr lang="en-US" altLang="ko-KR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two_gates</a:t>
              </a:r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 </a:t>
              </a:r>
              <a:r>
                <a:rPr lang="en-US" altLang="ko-KR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is</a:t>
              </a:r>
            </a:p>
            <a:p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    </a:t>
              </a:r>
              <a:r>
                <a:rPr lang="en-US" altLang="ko-KR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signal</a:t>
              </a:r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 C: </a:t>
              </a:r>
              <a:r>
                <a:rPr lang="en-US" altLang="ko-KR" dirty="0" err="1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std_logic</a:t>
              </a:r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;</a:t>
              </a:r>
            </a:p>
            <a:p>
              <a:r>
                <a:rPr lang="en-US" altLang="ko-KR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begin</a:t>
              </a:r>
            </a:p>
            <a:p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    C &lt;= A </a:t>
              </a:r>
              <a:r>
                <a:rPr lang="en-US" altLang="ko-KR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and</a:t>
              </a:r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 B; </a:t>
              </a:r>
              <a:endParaRPr lang="en-US" altLang="ko-K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  <a:p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    E &lt;= C </a:t>
              </a:r>
              <a:r>
                <a:rPr lang="en-US" altLang="ko-KR" dirty="0">
                  <a:solidFill>
                    <a:srgbClr val="FF0000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or</a:t>
              </a:r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 D;;       </a:t>
              </a:r>
              <a:endParaRPr lang="en-US" altLang="ko-KR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  <a:p>
              <a:r>
                <a:rPr lang="en-US" altLang="ko-KR" dirty="0">
                  <a:solidFill>
                    <a:srgbClr val="3333FF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end</a:t>
              </a:r>
              <a:r>
                <a:rPr lang="en-US" altLang="ko-KR" dirty="0">
                  <a:latin typeface="Consolas" panose="020B0609020204030204" pitchFamily="49" charset="0"/>
                  <a:cs typeface="Consolas" panose="020B0609020204030204" pitchFamily="49" charset="0"/>
                </a:rPr>
                <a:t> gates;</a:t>
              </a:r>
              <a:endParaRPr lang="ko-KR" altLang="en-US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2" name="직사각형 1">
              <a:extLst>
                <a:ext uri="{FF2B5EF4-FFF2-40B4-BE49-F238E27FC236}">
                  <a16:creationId xmlns:a16="http://schemas.microsoft.com/office/drawing/2014/main" id="{8CDE19EC-7383-425F-87FD-1252C8942396}"/>
                </a:ext>
              </a:extLst>
            </p:cNvPr>
            <p:cNvSpPr/>
            <p:nvPr/>
          </p:nvSpPr>
          <p:spPr>
            <a:xfrm>
              <a:off x="6960096" y="4256972"/>
              <a:ext cx="2592288" cy="438126"/>
            </a:xfrm>
            <a:prstGeom prst="rect">
              <a:avLst/>
            </a:prstGeom>
            <a:solidFill>
              <a:srgbClr val="92D05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1D84944A-8348-4A2F-9B4A-D2FB079EE2EC}"/>
              </a:ext>
            </a:extLst>
          </p:cNvPr>
          <p:cNvSpPr/>
          <p:nvPr/>
        </p:nvSpPr>
        <p:spPr>
          <a:xfrm>
            <a:off x="1523685" y="1646238"/>
            <a:ext cx="3770896" cy="279700"/>
          </a:xfrm>
          <a:prstGeom prst="rect">
            <a:avLst/>
          </a:prstGeom>
          <a:solidFill>
            <a:srgbClr val="92D05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5119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703389" y="274638"/>
            <a:ext cx="8785225" cy="715791"/>
          </a:xfrm>
        </p:spPr>
        <p:txBody>
          <a:bodyPr/>
          <a:lstStyle/>
          <a:p>
            <a:pPr eaLnBrk="1" hangingPunct="1"/>
            <a:r>
              <a:rPr kumimoji="0" lang="en-US" altLang="ko-KR" sz="3600" dirty="0">
                <a:solidFill>
                  <a:srgbClr val="3333FF"/>
                </a:solidFill>
              </a:rPr>
              <a:t>VHDL Modules (Signal </a:t>
            </a:r>
            <a:r>
              <a:rPr kumimoji="0" lang="en-US" altLang="ko-KR" sz="3600" i="1" dirty="0">
                <a:solidFill>
                  <a:srgbClr val="3333FF"/>
                </a:solidFill>
              </a:rPr>
              <a:t>Modes</a:t>
            </a:r>
            <a:r>
              <a:rPr kumimoji="0" lang="en-US" altLang="ko-KR" sz="3600" dirty="0">
                <a:solidFill>
                  <a:srgbClr val="3333FF"/>
                </a:solidFill>
              </a:rPr>
              <a:t>)</a:t>
            </a:r>
          </a:p>
        </p:txBody>
      </p:sp>
      <p:sp>
        <p:nvSpPr>
          <p:cNvPr id="18442" name="Text Box 21"/>
          <p:cNvSpPr txBox="1">
            <a:spLocks noChangeArrowheads="1"/>
          </p:cNvSpPr>
          <p:nvPr/>
        </p:nvSpPr>
        <p:spPr bwMode="auto">
          <a:xfrm>
            <a:off x="479376" y="1340768"/>
            <a:ext cx="5644494" cy="1631216"/>
          </a:xfrm>
          <a:prstGeom prst="rect">
            <a:avLst/>
          </a:prstGeom>
          <a:noFill/>
          <a:ln>
            <a:solidFill>
              <a:srgbClr val="92D050"/>
            </a:solidFill>
          </a:ln>
          <a:extLst/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b="1" i="1" dirty="0">
                <a:solidFill>
                  <a:srgbClr val="3333FF"/>
                </a:solidFill>
                <a:latin typeface="Times New Roman" panose="02020603050405020304" pitchFamily="18" charset="0"/>
              </a:rPr>
              <a:t>signal mode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</a:t>
            </a:r>
            <a:r>
              <a:rPr lang="en-US" altLang="ko-KR" dirty="0"/>
              <a:t>: input signal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out</a:t>
            </a:r>
            <a:r>
              <a:rPr lang="en-US" altLang="ko-KR" dirty="0"/>
              <a:t>: output signal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dirty="0" err="1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inout</a:t>
            </a:r>
            <a:r>
              <a:rPr lang="en-US" altLang="ko-KR" dirty="0"/>
              <a:t>: bi-directional signal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dirty="0">
                <a:solidFill>
                  <a:srgbClr val="3333FF"/>
                </a:solidFill>
                <a:latin typeface="Consolas" panose="020B0609020204030204" pitchFamily="49" charset="0"/>
              </a:rPr>
              <a:t>buffer</a:t>
            </a:r>
            <a:r>
              <a:rPr lang="en-US" altLang="ko-KR" dirty="0"/>
              <a:t>: output signal, but can be read internally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AE345783-241E-4304-8369-F063A69FEA7F}"/>
              </a:ext>
            </a:extLst>
          </p:cNvPr>
          <p:cNvGrpSpPr/>
          <p:nvPr/>
        </p:nvGrpSpPr>
        <p:grpSpPr>
          <a:xfrm>
            <a:off x="3503712" y="3240405"/>
            <a:ext cx="6333119" cy="3212931"/>
            <a:chOff x="3503712" y="3096388"/>
            <a:chExt cx="6333119" cy="3212931"/>
          </a:xfrm>
        </p:grpSpPr>
        <p:pic>
          <p:nvPicPr>
            <p:cNvPr id="3" name="그림 2">
              <a:extLst>
                <a:ext uri="{FF2B5EF4-FFF2-40B4-BE49-F238E27FC236}">
                  <a16:creationId xmlns:a16="http://schemas.microsoft.com/office/drawing/2014/main" id="{7456CEA6-9019-4980-966A-78926F1E143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03712" y="3096389"/>
              <a:ext cx="6333119" cy="3019414"/>
            </a:xfrm>
            <a:prstGeom prst="rect">
              <a:avLst/>
            </a:prstGeom>
          </p:spPr>
        </p:pic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4334F990-4CEC-45D5-B493-EE5F333EBE4C}"/>
                </a:ext>
              </a:extLst>
            </p:cNvPr>
            <p:cNvSpPr/>
            <p:nvPr/>
          </p:nvSpPr>
          <p:spPr>
            <a:xfrm>
              <a:off x="4295800" y="3096388"/>
              <a:ext cx="3888432" cy="3212931"/>
            </a:xfrm>
            <a:prstGeom prst="rect">
              <a:avLst/>
            </a:prstGeom>
            <a:solidFill>
              <a:srgbClr val="FFFF00">
                <a:alpha val="10000"/>
              </a:srgbClr>
            </a:solidFill>
            <a:ln w="127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9766842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703389" y="274638"/>
            <a:ext cx="8785225" cy="715791"/>
          </a:xfrm>
        </p:spPr>
        <p:txBody>
          <a:bodyPr/>
          <a:lstStyle/>
          <a:p>
            <a:pPr eaLnBrk="1" hangingPunct="1"/>
            <a:r>
              <a:rPr kumimoji="0" lang="en-US" altLang="ko-KR" sz="3600" dirty="0">
                <a:solidFill>
                  <a:srgbClr val="3333FF"/>
                </a:solidFill>
              </a:rPr>
              <a:t>VHDL Modules (Signal </a:t>
            </a:r>
            <a:r>
              <a:rPr kumimoji="0" lang="en-US" altLang="ko-KR" sz="3600" i="1" dirty="0">
                <a:solidFill>
                  <a:srgbClr val="3333FF"/>
                </a:solidFill>
              </a:rPr>
              <a:t>Types</a:t>
            </a:r>
            <a:r>
              <a:rPr kumimoji="0" lang="en-US" altLang="ko-KR" sz="3600" dirty="0">
                <a:solidFill>
                  <a:srgbClr val="3333FF"/>
                </a:solidFill>
              </a:rPr>
              <a:t>)</a:t>
            </a:r>
          </a:p>
        </p:txBody>
      </p:sp>
      <p:sp>
        <p:nvSpPr>
          <p:cNvPr id="8" name="Text Box 3">
            <a:extLst>
              <a:ext uri="{FF2B5EF4-FFF2-40B4-BE49-F238E27FC236}">
                <a16:creationId xmlns:a16="http://schemas.microsoft.com/office/drawing/2014/main" id="{71D47CC1-E510-49AE-BCF8-68C2EE6D0D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360" y="1268760"/>
            <a:ext cx="3888432" cy="400110"/>
          </a:xfrm>
          <a:prstGeom prst="rect">
            <a:avLst/>
          </a:prstGeom>
          <a:solidFill>
            <a:srgbClr val="D6EDBD"/>
          </a:solidFill>
          <a:ln>
            <a:noFill/>
          </a:ln>
          <a:extLst/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0" lang="en-US" altLang="ko-KR" dirty="0">
                <a:solidFill>
                  <a:srgbClr val="3333FF"/>
                </a:solidFill>
              </a:rPr>
              <a:t>Predefined data types </a:t>
            </a:r>
            <a:r>
              <a:rPr kumimoji="0" lang="en-US" altLang="ko-KR" dirty="0"/>
              <a:t>in VHDL</a:t>
            </a:r>
          </a:p>
        </p:txBody>
      </p:sp>
      <p:sp>
        <p:nvSpPr>
          <p:cNvPr id="9" name="Text Box 8">
            <a:extLst>
              <a:ext uri="{FF2B5EF4-FFF2-40B4-BE49-F238E27FC236}">
                <a16:creationId xmlns:a16="http://schemas.microsoft.com/office/drawing/2014/main" id="{461B2A72-8324-4E54-908E-93F40E9656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7428" y="1802160"/>
            <a:ext cx="8064896" cy="3065455"/>
          </a:xfrm>
          <a:prstGeom prst="rect">
            <a:avLst/>
          </a:prstGeom>
          <a:noFill/>
          <a:ln>
            <a:solidFill>
              <a:srgbClr val="92D050"/>
            </a:solidFill>
          </a:ln>
          <a:extLst/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bit	     </a:t>
            </a:r>
            <a:r>
              <a:rPr lang="en-US" altLang="ko-KR" sz="1800" dirty="0"/>
              <a:t>‘</a:t>
            </a: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</a:rPr>
              <a:t>0</a:t>
            </a:r>
            <a:r>
              <a:rPr lang="en-US" altLang="ko-KR" sz="1800" dirty="0"/>
              <a:t>’ or ‘</a:t>
            </a: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</a:rPr>
              <a:t>1</a:t>
            </a:r>
            <a:r>
              <a:rPr lang="en-US" altLang="ko-KR" sz="1800" dirty="0"/>
              <a:t>’</a:t>
            </a:r>
          </a:p>
          <a:p>
            <a:pPr eaLnBrk="1" hangingPunct="1">
              <a:buFontTx/>
              <a:buNone/>
            </a:pPr>
            <a:r>
              <a:rPr lang="en-US" altLang="ko-KR" sz="1800" dirty="0" err="1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bit_vector</a:t>
            </a: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altLang="ko-KR" sz="1800" dirty="0"/>
              <a:t>an array with each element of type </a:t>
            </a: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bit</a:t>
            </a:r>
          </a:p>
          <a:p>
            <a:pPr eaLnBrk="1" hangingPunct="1">
              <a:buFontTx/>
              <a:buNone/>
            </a:pPr>
            <a:r>
              <a:rPr lang="en-US" altLang="ko-KR" sz="1800" dirty="0" err="1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boolean</a:t>
            </a:r>
            <a:r>
              <a:rPr lang="en-US" altLang="ko-KR" sz="1800" dirty="0"/>
              <a:t>          </a:t>
            </a: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</a:rPr>
              <a:t>FALSE</a:t>
            </a:r>
            <a:r>
              <a:rPr lang="en-US" altLang="ko-KR" sz="1800" dirty="0"/>
              <a:t> or </a:t>
            </a: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</a:rPr>
              <a:t>TRUE</a:t>
            </a:r>
          </a:p>
          <a:p>
            <a:pPr eaLnBrk="1" hangingPunct="1">
              <a:buFontTx/>
              <a:buNone/>
            </a:pP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integer</a:t>
            </a:r>
            <a:r>
              <a:rPr lang="en-US" altLang="ko-KR" sz="1800" dirty="0"/>
              <a:t>          An integer in the range -(2</a:t>
            </a:r>
            <a:r>
              <a:rPr lang="en-US" altLang="ko-KR" sz="1800" baseline="30000" dirty="0"/>
              <a:t>31</a:t>
            </a:r>
            <a:r>
              <a:rPr lang="en-US" altLang="ko-KR" sz="1800" dirty="0"/>
              <a:t> -1) to +(2</a:t>
            </a:r>
            <a:r>
              <a:rPr lang="en-US" altLang="ko-KR" sz="1800" baseline="30000" dirty="0"/>
              <a:t>31</a:t>
            </a:r>
            <a:r>
              <a:rPr lang="en-US" altLang="ko-KR" sz="1800" dirty="0"/>
              <a:t> -1)</a:t>
            </a:r>
          </a:p>
          <a:p>
            <a:pPr eaLnBrk="1" hangingPunct="1">
              <a:buFontTx/>
              <a:buNone/>
            </a:pP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positive</a:t>
            </a:r>
            <a:r>
              <a:rPr lang="en-US" altLang="ko-KR" sz="1800" dirty="0"/>
              <a:t>        An integer in the range 1 to 2</a:t>
            </a:r>
            <a:r>
              <a:rPr lang="en-US" altLang="ko-KR" sz="1800" baseline="30000" dirty="0"/>
              <a:t>31</a:t>
            </a:r>
            <a:r>
              <a:rPr lang="en-US" altLang="ko-KR" sz="1800" dirty="0"/>
              <a:t>-1 (positive integers)</a:t>
            </a:r>
          </a:p>
          <a:p>
            <a:pPr eaLnBrk="1" hangingPunct="1">
              <a:buFontTx/>
              <a:buNone/>
            </a:pP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natural</a:t>
            </a:r>
            <a:r>
              <a:rPr lang="en-US" altLang="ko-KR" sz="1800" dirty="0"/>
              <a:t>          An integer in the range 0 to 2</a:t>
            </a:r>
            <a:r>
              <a:rPr lang="en-US" altLang="ko-KR" sz="1800" baseline="30000" dirty="0"/>
              <a:t>31</a:t>
            </a:r>
            <a:r>
              <a:rPr lang="en-US" altLang="ko-KR" sz="1800" dirty="0"/>
              <a:t>-1 (positive integers and zero)</a:t>
            </a:r>
          </a:p>
          <a:p>
            <a:pPr eaLnBrk="1" hangingPunct="1">
              <a:buFontTx/>
              <a:buNone/>
            </a:pP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real</a:t>
            </a:r>
            <a:r>
              <a:rPr lang="en-US" altLang="ko-KR" sz="1800" b="1" dirty="0">
                <a:solidFill>
                  <a:srgbClr val="3333FF"/>
                </a:solidFill>
              </a:rPr>
              <a:t> </a:t>
            </a:r>
            <a:r>
              <a:rPr lang="en-US" altLang="ko-KR" sz="1800" dirty="0"/>
              <a:t>               Floating-point number in the range -1.0E38 to +1.0E38</a:t>
            </a:r>
          </a:p>
          <a:p>
            <a:pPr eaLnBrk="1" hangingPunct="1">
              <a:buFontTx/>
              <a:buNone/>
            </a:pP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character</a:t>
            </a:r>
            <a:r>
              <a:rPr lang="en-US" altLang="ko-KR" sz="1800" dirty="0"/>
              <a:t>      Any legal VHDL character</a:t>
            </a:r>
          </a:p>
          <a:p>
            <a:pPr eaLnBrk="1" hangingPunct="1">
              <a:buFontTx/>
              <a:buNone/>
            </a:pPr>
            <a:r>
              <a:rPr lang="en-US" altLang="ko-KR" sz="1800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time</a:t>
            </a:r>
            <a:r>
              <a:rPr lang="en-US" altLang="ko-KR" sz="1800" b="1" dirty="0"/>
              <a:t>  </a:t>
            </a:r>
            <a:r>
              <a:rPr lang="en-US" altLang="ko-KR" sz="1800" dirty="0"/>
              <a:t>              An integer with units fs, </a:t>
            </a:r>
            <a:r>
              <a:rPr lang="en-US" altLang="ko-KR" sz="1800" dirty="0" err="1"/>
              <a:t>ps</a:t>
            </a:r>
            <a:r>
              <a:rPr lang="en-US" altLang="ko-KR" sz="1800" dirty="0"/>
              <a:t>, ns, us, </a:t>
            </a:r>
            <a:r>
              <a:rPr lang="en-US" altLang="ko-KR" sz="1800" dirty="0" err="1"/>
              <a:t>ms</a:t>
            </a:r>
            <a:r>
              <a:rPr lang="en-US" altLang="ko-KR" sz="1800" dirty="0"/>
              <a:t>, sec, min, or </a:t>
            </a:r>
            <a:r>
              <a:rPr lang="en-US" altLang="ko-KR" sz="1800" dirty="0" err="1"/>
              <a:t>hr</a:t>
            </a:r>
            <a:endParaRPr lang="en-US" altLang="ko-KR" sz="1800" dirty="0"/>
          </a:p>
        </p:txBody>
      </p:sp>
      <p:sp>
        <p:nvSpPr>
          <p:cNvPr id="12" name="Text Box 13">
            <a:extLst>
              <a:ext uri="{FF2B5EF4-FFF2-40B4-BE49-F238E27FC236}">
                <a16:creationId xmlns:a16="http://schemas.microsoft.com/office/drawing/2014/main" id="{E4DBD040-BD70-4880-8EF0-E365B2C33F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360" y="5279236"/>
            <a:ext cx="8676964" cy="861774"/>
          </a:xfrm>
          <a:prstGeom prst="rect">
            <a:avLst/>
          </a:prstGeom>
          <a:solidFill>
            <a:srgbClr val="D6EDBD"/>
          </a:solidFill>
          <a:ln>
            <a:noFill/>
          </a:ln>
          <a:extLst/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dirty="0"/>
              <a:t>IEEE standard 1164 defines a </a:t>
            </a:r>
            <a:r>
              <a:rPr lang="en-US" altLang="ko-KR" dirty="0" err="1">
                <a:solidFill>
                  <a:srgbClr val="3333FF"/>
                </a:solidFill>
                <a:latin typeface="Consolas" panose="020B0609020204030204" pitchFamily="49" charset="0"/>
              </a:rPr>
              <a:t>std_logic</a:t>
            </a:r>
            <a:r>
              <a:rPr lang="en-US" altLang="ko-KR" dirty="0">
                <a:solidFill>
                  <a:srgbClr val="3333FF"/>
                </a:solidFill>
              </a:rPr>
              <a:t> </a:t>
            </a:r>
            <a:r>
              <a:rPr lang="en-US" altLang="ko-KR" dirty="0"/>
              <a:t>type of </a:t>
            </a:r>
            <a:r>
              <a:rPr lang="en-US" altLang="ko-KR" dirty="0">
                <a:solidFill>
                  <a:srgbClr val="3333FF"/>
                </a:solidFill>
              </a:rPr>
              <a:t>nine</a:t>
            </a:r>
            <a:r>
              <a:rPr lang="en-US" altLang="ko-KR" dirty="0"/>
              <a:t> values:  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U, X, 0, 1, Z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, W, L, H, -</a:t>
            </a:r>
            <a:endParaRPr lang="en-US" altLang="ko-KR" dirty="0"/>
          </a:p>
        </p:txBody>
      </p:sp>
      <p:sp>
        <p:nvSpPr>
          <p:cNvPr id="13" name="Text Box 22">
            <a:extLst>
              <a:ext uri="{FF2B5EF4-FFF2-40B4-BE49-F238E27FC236}">
                <a16:creationId xmlns:a16="http://schemas.microsoft.com/office/drawing/2014/main" id="{A61AA375-F2E6-4F44-8278-567099BF5E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80376" y="1802160"/>
            <a:ext cx="2441694" cy="2246769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signal types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bit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dirty="0" err="1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bit_vector</a:t>
            </a:r>
            <a:endParaRPr lang="en-US" altLang="ko-KR" dirty="0">
              <a:solidFill>
                <a:srgbClr val="3333FF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dirty="0" err="1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std_logic</a:t>
            </a:r>
            <a:r>
              <a:rPr lang="en-US" altLang="ko-KR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dirty="0" err="1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std_logic_vector</a:t>
            </a:r>
            <a:endParaRPr lang="en-US" altLang="ko-KR" dirty="0">
              <a:solidFill>
                <a:srgbClr val="3333FF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dirty="0">
                <a:solidFill>
                  <a:srgbClr val="3333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integer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i="1" dirty="0"/>
              <a:t>other types</a:t>
            </a:r>
          </a:p>
        </p:txBody>
      </p:sp>
    </p:spTree>
    <p:extLst>
      <p:ext uri="{BB962C8B-B14F-4D97-AF65-F5344CB8AC3E}">
        <p14:creationId xmlns:p14="http://schemas.microsoft.com/office/powerpoint/2010/main" val="3139239437"/>
      </p:ext>
    </p:extLst>
  </p:cSld>
  <p:clrMapOvr>
    <a:masterClrMapping/>
  </p:clrMapOvr>
</p:sld>
</file>

<file path=ppt/theme/theme1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Arial"/>
        <a:ea typeface="굴림"/>
        <a:cs typeface=""/>
      </a:majorFont>
      <a:minorFont>
        <a:latin typeface="Arial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6360</TotalTime>
  <Words>4862</Words>
  <Application>Microsoft Office PowerPoint</Application>
  <PresentationFormat>와이드스크린</PresentationFormat>
  <Paragraphs>678</Paragraphs>
  <Slides>48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48</vt:i4>
      </vt:variant>
    </vt:vector>
  </HeadingPairs>
  <TitlesOfParts>
    <vt:vector size="60" baseType="lpstr">
      <vt:lpstr>굴림</vt:lpstr>
      <vt:lpstr>맑은 고딕</vt:lpstr>
      <vt:lpstr>Arial</vt:lpstr>
      <vt:lpstr>Arial Narrow</vt:lpstr>
      <vt:lpstr>Calibri</vt:lpstr>
      <vt:lpstr>Calibri Light</vt:lpstr>
      <vt:lpstr>Cambria Math</vt:lpstr>
      <vt:lpstr>Consolas</vt:lpstr>
      <vt:lpstr>Times New Roman</vt:lpstr>
      <vt:lpstr>Wingdings</vt:lpstr>
      <vt:lpstr>기본 디자인</vt:lpstr>
      <vt:lpstr>Office 테마</vt:lpstr>
      <vt:lpstr>PowerPoint 프레젠테이션</vt:lpstr>
      <vt:lpstr>PowerPoint 프레젠테이션</vt:lpstr>
      <vt:lpstr>Objectives</vt:lpstr>
      <vt:lpstr>PowerPoint 프레젠테이션</vt:lpstr>
      <vt:lpstr>VHDL Modules</vt:lpstr>
      <vt:lpstr>VHDL Modules (Entity)</vt:lpstr>
      <vt:lpstr>VHDL Modules (Entity)</vt:lpstr>
      <vt:lpstr>VHDL Modules (Signal Modes)</vt:lpstr>
      <vt:lpstr>VHDL Modules (Signal Types)</vt:lpstr>
      <vt:lpstr>VHDL Modules (Architecture)</vt:lpstr>
      <vt:lpstr>Standard Models in VHDL Architectures</vt:lpstr>
      <vt:lpstr>Concurrent Statements</vt:lpstr>
      <vt:lpstr>Sequential Statements</vt:lpstr>
      <vt:lpstr>Concurrent Signal Assignment Statement (Concurrent Statements)</vt:lpstr>
      <vt:lpstr>Concurrent Signal Assignment Statements (Concurrent Statements)</vt:lpstr>
      <vt:lpstr>Concurrent Signal Assignment Statements (Concurrent Statements)</vt:lpstr>
      <vt:lpstr>Concurrent Signal Assignment Statements (Concurrent Statements)</vt:lpstr>
      <vt:lpstr>Conditional Signal Assignment Statements – when-else (Concurrent Statements)</vt:lpstr>
      <vt:lpstr>Conditional Signal Assignment Statements – when-else (Concurrent Statements)</vt:lpstr>
      <vt:lpstr>PowerPoint 프레젠테이션</vt:lpstr>
      <vt:lpstr>Conditional Signal Assignment Statements – when-else (Concurrent Statements)</vt:lpstr>
      <vt:lpstr>Selected Signal Assignment Statements - with select (Concurrent Statements)</vt:lpstr>
      <vt:lpstr>Selected Signal Assignment Statements - with select (Concurrent Statements)</vt:lpstr>
      <vt:lpstr>Selected Signal Assignment Statements - with select (Concurrent Statements)</vt:lpstr>
      <vt:lpstr>PowerPoint 프레젠테이션</vt:lpstr>
      <vt:lpstr>Structural Model</vt:lpstr>
      <vt:lpstr>Structural Model</vt:lpstr>
      <vt:lpstr>Structural Model</vt:lpstr>
      <vt:lpstr>Structural Model</vt:lpstr>
      <vt:lpstr>PowerPoint 프레젠테이션</vt:lpstr>
      <vt:lpstr>Signals and Constants</vt:lpstr>
      <vt:lpstr>Signals and Constants</vt:lpstr>
      <vt:lpstr>Signals and Constants</vt:lpstr>
      <vt:lpstr>Signals and Constants</vt:lpstr>
      <vt:lpstr>Arrays</vt:lpstr>
      <vt:lpstr>Arrays</vt:lpstr>
      <vt:lpstr>VHDL Operators</vt:lpstr>
      <vt:lpstr>VHDL Operators</vt:lpstr>
      <vt:lpstr>VHDL Operators</vt:lpstr>
      <vt:lpstr>Packages and Libraries</vt:lpstr>
      <vt:lpstr>Packages and Libraries</vt:lpstr>
      <vt:lpstr>Packages and Libraries</vt:lpstr>
      <vt:lpstr>IEEE Standard Logic</vt:lpstr>
      <vt:lpstr>IEEE Standard Logic</vt:lpstr>
      <vt:lpstr>IEEE Standard Logic</vt:lpstr>
      <vt:lpstr>IEEE Standard Logic</vt:lpstr>
      <vt:lpstr>Compilation and Simulation of VHDL Code</vt:lpstr>
      <vt:lpstr>PowerPoint 프레젠테이션</vt:lpstr>
    </vt:vector>
  </TitlesOfParts>
  <Company>Inje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10</dc:title>
  <dc:creator>Jongman Cho</dc:creator>
  <cp:lastModifiedBy>조종만</cp:lastModifiedBy>
  <cp:revision>563</cp:revision>
  <dcterms:created xsi:type="dcterms:W3CDTF">2003-08-14T08:31:30Z</dcterms:created>
  <dcterms:modified xsi:type="dcterms:W3CDTF">2022-04-04T03:01:15Z</dcterms:modified>
</cp:coreProperties>
</file>