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85" r:id="rId4"/>
  </p:sldMasterIdLst>
  <p:sldIdLst>
    <p:sldId id="361" r:id="rId5"/>
    <p:sldId id="362" r:id="rId6"/>
    <p:sldId id="286" r:id="rId7"/>
    <p:sldId id="322" r:id="rId8"/>
    <p:sldId id="324" r:id="rId9"/>
    <p:sldId id="305" r:id="rId10"/>
    <p:sldId id="306" r:id="rId11"/>
    <p:sldId id="328" r:id="rId12"/>
    <p:sldId id="329" r:id="rId13"/>
    <p:sldId id="327" r:id="rId14"/>
    <p:sldId id="308" r:id="rId15"/>
    <p:sldId id="332" r:id="rId16"/>
    <p:sldId id="289" r:id="rId17"/>
    <p:sldId id="309" r:id="rId18"/>
    <p:sldId id="330" r:id="rId19"/>
    <p:sldId id="311" r:id="rId20"/>
    <p:sldId id="331" r:id="rId21"/>
    <p:sldId id="363" r:id="rId22"/>
    <p:sldId id="364" r:id="rId23"/>
    <p:sldId id="296" r:id="rId24"/>
    <p:sldId id="295" r:id="rId25"/>
    <p:sldId id="298" r:id="rId26"/>
    <p:sldId id="297" r:id="rId27"/>
    <p:sldId id="299" r:id="rId28"/>
    <p:sldId id="300" r:id="rId29"/>
    <p:sldId id="301" r:id="rId30"/>
    <p:sldId id="303" r:id="rId31"/>
    <p:sldId id="304" r:id="rId32"/>
    <p:sldId id="365" r:id="rId33"/>
    <p:sldId id="307" r:id="rId34"/>
    <p:sldId id="366" r:id="rId35"/>
    <p:sldId id="367" r:id="rId36"/>
    <p:sldId id="316" r:id="rId37"/>
    <p:sldId id="317" r:id="rId38"/>
    <p:sldId id="318" r:id="rId39"/>
    <p:sldId id="319" r:id="rId40"/>
    <p:sldId id="315" r:id="rId41"/>
    <p:sldId id="320" r:id="rId42"/>
    <p:sldId id="321" r:id="rId43"/>
    <p:sldId id="350" r:id="rId44"/>
    <p:sldId id="390" r:id="rId45"/>
    <p:sldId id="368" r:id="rId46"/>
    <p:sldId id="345" r:id="rId47"/>
    <p:sldId id="348" r:id="rId48"/>
    <p:sldId id="334" r:id="rId49"/>
    <p:sldId id="335" r:id="rId50"/>
    <p:sldId id="356" r:id="rId51"/>
    <p:sldId id="357" r:id="rId52"/>
    <p:sldId id="313" r:id="rId53"/>
    <p:sldId id="369" r:id="rId54"/>
    <p:sldId id="353" r:id="rId55"/>
    <p:sldId id="354" r:id="rId56"/>
    <p:sldId id="355" r:id="rId57"/>
    <p:sldId id="358" r:id="rId58"/>
    <p:sldId id="359" r:id="rId59"/>
    <p:sldId id="360" r:id="rId60"/>
    <p:sldId id="370" r:id="rId61"/>
    <p:sldId id="371" r:id="rId62"/>
    <p:sldId id="314" r:id="rId63"/>
    <p:sldId id="294" r:id="rId64"/>
    <p:sldId id="339" r:id="rId65"/>
    <p:sldId id="372" r:id="rId66"/>
    <p:sldId id="373" r:id="rId67"/>
    <p:sldId id="374" r:id="rId68"/>
    <p:sldId id="375" r:id="rId69"/>
    <p:sldId id="376" r:id="rId70"/>
    <p:sldId id="377" r:id="rId71"/>
    <p:sldId id="378" r:id="rId72"/>
    <p:sldId id="379" r:id="rId73"/>
    <p:sldId id="380" r:id="rId74"/>
    <p:sldId id="381" r:id="rId75"/>
    <p:sldId id="382" r:id="rId76"/>
    <p:sldId id="383" r:id="rId77"/>
    <p:sldId id="384" r:id="rId78"/>
    <p:sldId id="385" r:id="rId79"/>
    <p:sldId id="386" r:id="rId80"/>
    <p:sldId id="387" r:id="rId81"/>
    <p:sldId id="388" r:id="rId82"/>
    <p:sldId id="389" r:id="rId83"/>
    <p:sldId id="333" r:id="rId84"/>
  </p:sldIdLst>
  <p:sldSz cx="12192000" cy="6858000"/>
  <p:notesSz cx="6858000" cy="9144000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charset="0"/>
        <a:ea typeface="굴림" pitchFamily="50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charset="0"/>
        <a:ea typeface="굴림" pitchFamily="50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charset="0"/>
        <a:ea typeface="굴림" pitchFamily="50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charset="0"/>
        <a:ea typeface="굴림" pitchFamily="50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Arial" charset="0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1600" kern="1200">
        <a:solidFill>
          <a:schemeClr val="tx1"/>
        </a:solidFill>
        <a:latin typeface="Arial" charset="0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1600" kern="1200">
        <a:solidFill>
          <a:schemeClr val="tx1"/>
        </a:solidFill>
        <a:latin typeface="Arial" charset="0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1600" kern="1200">
        <a:solidFill>
          <a:schemeClr val="tx1"/>
        </a:solidFill>
        <a:latin typeface="Arial" charset="0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1600" kern="1200">
        <a:solidFill>
          <a:schemeClr val="tx1"/>
        </a:solidFill>
        <a:latin typeface="Arial" charset="0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EDF0AE"/>
    <a:srgbClr val="FFFFCC"/>
    <a:srgbClr val="FFFF66"/>
    <a:srgbClr val="FFFF99"/>
    <a:srgbClr val="CCFF99"/>
    <a:srgbClr val="CC66FF"/>
    <a:srgbClr val="9900CC"/>
    <a:srgbClr val="00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4608" autoAdjust="0"/>
  </p:normalViewPr>
  <p:slideViewPr>
    <p:cSldViewPr>
      <p:cViewPr varScale="1">
        <p:scale>
          <a:sx n="159" d="100"/>
          <a:sy n="159" d="100"/>
        </p:scale>
        <p:origin x="252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4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17DB5-2E20-423E-84CB-F07B1A92B46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29097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FE261-E710-4F0E-951C-D58378486A6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04650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8539B-6AFE-48E4-B004-BD1D473FE94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76958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ko-KR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1538C-861E-4E54-96AB-07E50B191DB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41482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7140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2565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9464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3989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793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82961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223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B5C34-FDB2-434C-92B8-9899464C193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30650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4235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8935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15898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76611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35E76B-C5B4-45A6-83EE-837CF301B15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362365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887174-9A74-4A0E-9B61-1E108F84CB0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853727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E2B22C-C65C-43E2-B2E0-81D4894D11C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127524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F04D92-98CF-4AE0-A031-6B70CBA859F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982303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4FF2B8-579D-4504-98FA-903C197EE46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337786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526A62-483F-43D6-984C-7AD38B50D64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89134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829D1-9910-480B-8D6A-078F13EB6CD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873631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C2B31C-8D84-47D5-B07D-87F4F9B5823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014111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E70588-7BD8-408F-B611-FED432E8C7C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793677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C3913A-0D86-4497-B8EA-C981C010A106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71390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CE0FA8-37A7-4716-8DB1-E3F7A535DAF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842401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5D9E20-BC88-47E6-A6CA-42E51CAF553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1150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7908C7-A99A-4833-A4D2-C983FBE1FF7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97340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88856-83DD-4CF7-9FC8-A6608EA5BB1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11040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6D132-67F2-4F7B-9188-B034DC2E4EF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177421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F274D1-8C9D-4C8A-BFA7-7A82FECEEE3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966896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46EBA6-3B2B-4D8B-8E2F-26F0064748E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58817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E11B0-7F6E-481A-8DA7-60E1FEAC9C0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283552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D3A7B3-5954-46F7-9A01-8394C2F830C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719668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750C3-91FE-4F65-8961-7A220811E7A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291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EE75C3-1904-4362-85C8-199DEE16FB8D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313878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167C68-5DF2-4A79-BB9C-F99B8D8E420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097256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CE07DD-3E57-47EB-9F8F-2DEFFF6807ED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190598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7078E3-B5F5-4AE0-9C0F-ECDC86A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20846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54AE4-CAD7-429E-823B-A8E40541099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02289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54C7A-CDA0-41CA-AEAB-15A92158571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78441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038F6-692F-47A5-98C0-87D6918C779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55429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032AF-4894-40F5-815B-98AA799BDA6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98367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0579D-65CF-4C65-9AE1-781D8286F2B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386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7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56929"/>
            <a:ext cx="10972800" cy="5069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2C615179-0788-46B9-92A8-7A155583F63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904528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sz="1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ECC2BA-F89F-41B4-B729-FE5A4156035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1403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36525"/>
            <a:ext cx="10972800" cy="59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3DB3B71-AA83-4306-B2A3-C7B04AE6AA69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836712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3474428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36526"/>
            <a:ext cx="10972800" cy="648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99789"/>
            <a:ext cx="10972800" cy="502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BC05BF-8E71-4FA0-A035-F1FB74FA98A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904528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3378023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7.wmf"/><Relationship Id="rId9" Type="http://schemas.openxmlformats.org/officeDocument/2006/relationships/image" Target="../media/image4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oleObject" Target="../embeddings/oleObject3.bin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3.png"/><Relationship Id="rId10" Type="http://schemas.openxmlformats.org/officeDocument/2006/relationships/image" Target="../media/image41.png"/><Relationship Id="rId4" Type="http://schemas.openxmlformats.org/officeDocument/2006/relationships/image" Target="../media/image42.wmf"/><Relationship Id="rId9" Type="http://schemas.openxmlformats.org/officeDocument/2006/relationships/image" Target="../media/image38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676" y="1862826"/>
            <a:ext cx="5616624" cy="1417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디지털시스템 및 마이크로 컴퓨터 </a:t>
            </a:r>
            <a:r>
              <a:rPr kumimoji="1" lang="en-US" altLang="ko-K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I</a:t>
            </a:r>
          </a:p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7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700" dirty="0">
                <a:solidFill>
                  <a:srgbClr val="0033CC"/>
                </a:solidFill>
              </a:rPr>
              <a:t>8</a:t>
            </a:r>
            <a:r>
              <a:rPr kumimoji="1" lang="en-US" altLang="ko-KR" sz="27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주차</a:t>
            </a:r>
            <a:r>
              <a:rPr kumimoji="1" lang="en-US" altLang="ko-KR" sz="27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강의</a:t>
            </a:r>
            <a:endParaRPr kumimoji="1" lang="en-US" altLang="ko-KR" sz="27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63916" y="6640188"/>
            <a:ext cx="72808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Apr.,</a:t>
            </a:r>
            <a:r>
              <a:rPr kumimoji="1" lang="en-US" altLang="ko-KR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15,</a:t>
            </a:r>
            <a:r>
              <a:rPr kumimoji="1" 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6C006-1618-45D4-8B1E-F09588E3D123}"/>
              </a:ext>
            </a:extLst>
          </p:cNvPr>
          <p:cNvSpPr txBox="1"/>
          <p:nvPr/>
        </p:nvSpPr>
        <p:spPr>
          <a:xfrm>
            <a:off x="4011423" y="3763924"/>
            <a:ext cx="3953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panose="020B0600000101010101" pitchFamily="50" charset="-127"/>
                <a:ea typeface="굴림" pitchFamily="50" charset="-127"/>
                <a:cs typeface="+mn-cs"/>
              </a:rPr>
              <a:t>인제대학교 의용공학부</a:t>
            </a:r>
            <a:endParaRPr kumimoji="1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itchFamily="50" charset="-127"/>
              <a:cs typeface="+mn-cs"/>
            </a:endParaRPr>
          </a:p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itchFamily="50" charset="-127"/>
              <a:cs typeface="+mn-cs"/>
            </a:endParaRPr>
          </a:p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굴림" panose="020B0600000101010101" pitchFamily="50" charset="-127"/>
                <a:ea typeface="굴림" pitchFamily="50" charset="-127"/>
                <a:cs typeface="+mn-cs"/>
              </a:rPr>
              <a:t>조 종만 교수</a:t>
            </a:r>
          </a:p>
        </p:txBody>
      </p:sp>
    </p:spTree>
    <p:extLst>
      <p:ext uri="{BB962C8B-B14F-4D97-AF65-F5344CB8AC3E}">
        <p14:creationId xmlns:p14="http://schemas.microsoft.com/office/powerpoint/2010/main" val="2129067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378" name="Group 11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51294214"/>
              </p:ext>
            </p:extLst>
          </p:nvPr>
        </p:nvGraphicFramePr>
        <p:xfrm>
          <a:off x="695400" y="1796910"/>
          <a:ext cx="3024187" cy="1883664"/>
        </p:xfrm>
        <a:graphic>
          <a:graphicData uri="http://schemas.openxmlformats.org/drawingml/2006/table">
            <a:tbl>
              <a:tblPr/>
              <a:tblGrid>
                <a:gridCol w="64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02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</a:t>
                      </a:r>
                      <a:r>
                        <a:rPr kumimoji="1" lang="en-US" altLang="ko-KR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B</a:t>
                      </a:r>
                      <a:r>
                        <a:rPr kumimoji="1" lang="en-US" altLang="ko-KR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= 0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=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251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10      01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00      11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01      11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11      01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666" name="Text Box 13"/>
          <p:cNvSpPr txBox="1">
            <a:spLocks noChangeArrowheads="1"/>
          </p:cNvSpPr>
          <p:nvPr/>
        </p:nvSpPr>
        <p:spPr bwMode="auto">
          <a:xfrm>
            <a:off x="598364" y="1144080"/>
            <a:ext cx="4105275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sz="2000" dirty="0"/>
              <a:t> 4. To Derive a </a:t>
            </a:r>
            <a:r>
              <a:rPr lang="en-US" altLang="ko-KR" sz="2000" i="1" dirty="0">
                <a:solidFill>
                  <a:srgbClr val="3333FF"/>
                </a:solidFill>
                <a:latin typeface="Times New Roman" pitchFamily="18" charset="0"/>
              </a:rPr>
              <a:t>Transition Table</a:t>
            </a:r>
          </a:p>
        </p:txBody>
      </p:sp>
      <p:graphicFrame>
        <p:nvGraphicFramePr>
          <p:cNvPr id="139377" name="Group 1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76627838"/>
              </p:ext>
            </p:extLst>
          </p:nvPr>
        </p:nvGraphicFramePr>
        <p:xfrm>
          <a:off x="2783060" y="4426992"/>
          <a:ext cx="5185148" cy="2170360"/>
        </p:xfrm>
        <a:graphic>
          <a:graphicData uri="http://schemas.openxmlformats.org/drawingml/2006/table">
            <a:tbl>
              <a:tblPr/>
              <a:tblGrid>
                <a:gridCol w="1336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9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9931">
                  <a:extLst>
                    <a:ext uri="{9D8B030D-6E8A-4147-A177-3AD203B41FA5}">
                      <a16:colId xmlns:a16="http://schemas.microsoft.com/office/drawing/2014/main" val="1827636190"/>
                    </a:ext>
                  </a:extLst>
                </a:gridCol>
                <a:gridCol w="1588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524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State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Next State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Output (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Z)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5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= 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= 1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977065"/>
                  </a:ext>
                </a:extLst>
              </a:tr>
              <a:tr h="1199176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3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681" name="AutoShape 115"/>
          <p:cNvSpPr>
            <a:spLocks noChangeArrowheads="1"/>
          </p:cNvSpPr>
          <p:nvPr/>
        </p:nvSpPr>
        <p:spPr bwMode="auto">
          <a:xfrm rot="5400000">
            <a:off x="3066864" y="3704806"/>
            <a:ext cx="504058" cy="6725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5914032-2437-4FB9-BB5E-73CCFEA2CB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51AD716-765D-46B2-8EAA-B738D60EE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168" y="1137606"/>
            <a:ext cx="3985468" cy="3257278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407367" y="1214488"/>
            <a:ext cx="5617195" cy="400110"/>
          </a:xfrm>
          <a:prstGeom prst="rect">
            <a:avLst/>
          </a:prstGeom>
          <a:solidFill>
            <a:srgbClr val="EDF0AE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kumimoji="0"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altLang="ko-KR" sz="2000" dirty="0"/>
              <a:t>To Derive a</a:t>
            </a:r>
            <a:r>
              <a:rPr kumimoji="0"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2000" b="1" i="1" dirty="0">
                <a:solidFill>
                  <a:srgbClr val="3333FF"/>
                </a:solidFill>
                <a:latin typeface="Times New Roman" pitchFamily="18" charset="0"/>
              </a:rPr>
              <a:t>State Graph</a:t>
            </a:r>
            <a:r>
              <a:rPr kumimoji="0" lang="en-US" altLang="ko-KR" sz="2000" i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kumimoji="0" lang="en-US" altLang="ko-KR" sz="2000" dirty="0"/>
              <a:t>for</a:t>
            </a:r>
            <a:r>
              <a:rPr kumimoji="0" lang="en-US" altLang="ko-KR" sz="2000" i="1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kumimoji="0" lang="en-US" altLang="ko-KR" sz="2000" i="1" dirty="0">
                <a:solidFill>
                  <a:srgbClr val="3333FF"/>
                </a:solidFill>
              </a:rPr>
              <a:t>Moore Machine</a:t>
            </a:r>
          </a:p>
        </p:txBody>
      </p:sp>
      <p:graphicFrame>
        <p:nvGraphicFramePr>
          <p:cNvPr id="103457" name="Group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8487114"/>
              </p:ext>
            </p:extLst>
          </p:nvPr>
        </p:nvGraphicFramePr>
        <p:xfrm>
          <a:off x="479377" y="1846264"/>
          <a:ext cx="4104456" cy="2158800"/>
        </p:xfrm>
        <a:graphic>
          <a:graphicData uri="http://schemas.openxmlformats.org/drawingml/2006/table">
            <a:tbl>
              <a:tblPr/>
              <a:tblGrid>
                <a:gridCol w="993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5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171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State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Next State</a:t>
                      </a:r>
                      <a:endParaRPr kumimoji="1" lang="en-US" altLang="ko-KR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= 0  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=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Output (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Z)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7087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3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BD273D2F-FA35-4650-9E38-E6F3AED6932C}"/>
              </a:ext>
            </a:extLst>
          </p:cNvPr>
          <p:cNvGrpSpPr/>
          <p:nvPr/>
        </p:nvGrpSpPr>
        <p:grpSpPr>
          <a:xfrm>
            <a:off x="4727575" y="1628776"/>
            <a:ext cx="5617866" cy="4739827"/>
            <a:chOff x="4727575" y="1628776"/>
            <a:chExt cx="5617866" cy="4739827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854400F7-B637-4B7D-B670-569952A5D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2153577"/>
              <a:ext cx="3793523" cy="421502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</p:pic>
        <p:sp>
          <p:nvSpPr>
            <p:cNvPr id="28691" name="Text Box 35"/>
            <p:cNvSpPr txBox="1">
              <a:spLocks noChangeArrowheads="1"/>
            </p:cNvSpPr>
            <p:nvPr/>
          </p:nvSpPr>
          <p:spPr bwMode="auto">
            <a:xfrm>
              <a:off x="6456363" y="1628776"/>
              <a:ext cx="863600" cy="3968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ko-KR" sz="2000"/>
                <a:t>state</a:t>
              </a:r>
              <a:endParaRPr kumimoji="0" lang="en-US" altLang="ko-KR" sz="2000" i="1">
                <a:solidFill>
                  <a:srgbClr val="3333FF"/>
                </a:solidFill>
                <a:latin typeface="Times New Roman" pitchFamily="18" charset="0"/>
              </a:endParaRPr>
            </a:p>
          </p:txBody>
        </p:sp>
        <p:sp>
          <p:nvSpPr>
            <p:cNvPr id="28692" name="Text Box 36"/>
            <p:cNvSpPr txBox="1">
              <a:spLocks noChangeArrowheads="1"/>
            </p:cNvSpPr>
            <p:nvPr/>
          </p:nvSpPr>
          <p:spPr bwMode="auto">
            <a:xfrm>
              <a:off x="4727575" y="4365626"/>
              <a:ext cx="935038" cy="3968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ko-KR" sz="2000"/>
                <a:t>output</a:t>
              </a:r>
              <a:endParaRPr kumimoji="0" lang="en-US" altLang="ko-KR" sz="2000" i="1">
                <a:solidFill>
                  <a:srgbClr val="3333FF"/>
                </a:solidFill>
                <a:latin typeface="Times New Roman" pitchFamily="18" charset="0"/>
              </a:endParaRPr>
            </a:p>
          </p:txBody>
        </p:sp>
        <p:sp>
          <p:nvSpPr>
            <p:cNvPr id="28693" name="Text Box 37"/>
            <p:cNvSpPr txBox="1">
              <a:spLocks noChangeArrowheads="1"/>
            </p:cNvSpPr>
            <p:nvPr/>
          </p:nvSpPr>
          <p:spPr bwMode="auto">
            <a:xfrm>
              <a:off x="9553278" y="2565401"/>
              <a:ext cx="792163" cy="3968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ko-KR" sz="2000"/>
                <a:t>input</a:t>
              </a:r>
              <a:endParaRPr kumimoji="0" lang="en-US" altLang="ko-KR" sz="2000" i="1">
                <a:solidFill>
                  <a:srgbClr val="3333FF"/>
                </a:solidFill>
                <a:latin typeface="Times New Roman" pitchFamily="18" charset="0"/>
              </a:endParaRPr>
            </a:p>
          </p:txBody>
        </p:sp>
        <p:sp>
          <p:nvSpPr>
            <p:cNvPr id="28694" name="Line 38"/>
            <p:cNvSpPr>
              <a:spLocks noChangeShapeType="1"/>
            </p:cNvSpPr>
            <p:nvPr/>
          </p:nvSpPr>
          <p:spPr bwMode="auto">
            <a:xfrm flipV="1">
              <a:off x="5664199" y="4293096"/>
              <a:ext cx="719833" cy="2884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endParaRPr lang="ko-KR" altLang="en-US"/>
            </a:p>
          </p:txBody>
        </p:sp>
        <p:sp>
          <p:nvSpPr>
            <p:cNvPr id="28695" name="Line 39"/>
            <p:cNvSpPr>
              <a:spLocks noChangeShapeType="1"/>
            </p:cNvSpPr>
            <p:nvPr/>
          </p:nvSpPr>
          <p:spPr bwMode="auto">
            <a:xfrm>
              <a:off x="7248525" y="1989139"/>
              <a:ext cx="503238" cy="28773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endParaRPr lang="ko-KR" altLang="en-US"/>
            </a:p>
          </p:txBody>
        </p:sp>
        <p:sp>
          <p:nvSpPr>
            <p:cNvPr id="28696" name="Line 40"/>
            <p:cNvSpPr>
              <a:spLocks noChangeShapeType="1"/>
            </p:cNvSpPr>
            <p:nvPr/>
          </p:nvSpPr>
          <p:spPr bwMode="auto">
            <a:xfrm flipH="1">
              <a:off x="9264352" y="2781300"/>
              <a:ext cx="28733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14" name="Rectangle 2">
            <a:extLst>
              <a:ext uri="{FF2B5EF4-FFF2-40B4-BE49-F238E27FC236}">
                <a16:creationId xmlns:a16="http://schemas.microsoft.com/office/drawing/2014/main" id="{1D3D9E34-406A-4C9E-A837-9BA99AF9D0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00">
            <a:extLst>
              <a:ext uri="{FF2B5EF4-FFF2-40B4-BE49-F238E27FC236}">
                <a16:creationId xmlns:a16="http://schemas.microsoft.com/office/drawing/2014/main" id="{659C97D6-5DC6-4AD6-8369-CF0C5D55E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560" y="3401268"/>
            <a:ext cx="2376488" cy="325289"/>
          </a:xfrm>
          <a:prstGeom prst="rect">
            <a:avLst/>
          </a:prstGeom>
          <a:solidFill>
            <a:srgbClr val="CC66FF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9" name="Rectangle 100">
            <a:extLst>
              <a:ext uri="{FF2B5EF4-FFF2-40B4-BE49-F238E27FC236}">
                <a16:creationId xmlns:a16="http://schemas.microsoft.com/office/drawing/2014/main" id="{59C45797-11CF-4AAE-9B09-9CB639089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560" y="4111823"/>
            <a:ext cx="2376488" cy="32528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8" name="Rectangle 100">
            <a:extLst>
              <a:ext uri="{FF2B5EF4-FFF2-40B4-BE49-F238E27FC236}">
                <a16:creationId xmlns:a16="http://schemas.microsoft.com/office/drawing/2014/main" id="{843D0185-D2D7-4DE2-89FA-9BE88843E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784" y="3764657"/>
            <a:ext cx="2376488" cy="325289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2500" name="Rectangle 100"/>
          <p:cNvSpPr>
            <a:spLocks noChangeArrowheads="1"/>
          </p:cNvSpPr>
          <p:nvPr/>
        </p:nvSpPr>
        <p:spPr bwMode="auto">
          <a:xfrm>
            <a:off x="4151560" y="4850150"/>
            <a:ext cx="2376488" cy="3600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7" name="Rectangle 100">
            <a:extLst>
              <a:ext uri="{FF2B5EF4-FFF2-40B4-BE49-F238E27FC236}">
                <a16:creationId xmlns:a16="http://schemas.microsoft.com/office/drawing/2014/main" id="{B7D82842-89DC-453A-8A64-EBF646B90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4983" y="4475902"/>
            <a:ext cx="2376488" cy="36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2499" name="Rectangle 99"/>
          <p:cNvSpPr>
            <a:spLocks noChangeArrowheads="1"/>
          </p:cNvSpPr>
          <p:nvPr/>
        </p:nvSpPr>
        <p:spPr bwMode="auto">
          <a:xfrm>
            <a:off x="4151560" y="3014811"/>
            <a:ext cx="2376488" cy="355929"/>
          </a:xfrm>
          <a:prstGeom prst="rect">
            <a:avLst/>
          </a:prstGeom>
          <a:solidFill>
            <a:srgbClr val="CCFF99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" name="Rectangle 99">
            <a:extLst>
              <a:ext uri="{FF2B5EF4-FFF2-40B4-BE49-F238E27FC236}">
                <a16:creationId xmlns:a16="http://schemas.microsoft.com/office/drawing/2014/main" id="{A8024766-A249-4245-8382-DB33AB77F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8137" y="2643682"/>
            <a:ext cx="2376488" cy="3600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3287688" y="1118991"/>
            <a:ext cx="5040313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ko-KR" sz="2000">
                <a:solidFill>
                  <a:schemeClr val="tx2"/>
                </a:solidFill>
                <a:latin typeface="Arial" panose="020B0604020202020204" pitchFamily="34" charset="0"/>
              </a:rPr>
              <a:t>J-K Flip-Flop (Rising Edge Trigger Type)</a:t>
            </a:r>
          </a:p>
        </p:txBody>
      </p:sp>
      <p:pic>
        <p:nvPicPr>
          <p:cNvPr id="102411" name="Picture 11" descr="roth+f11-20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1772816"/>
            <a:ext cx="1268413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2498" name="Group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352125"/>
              </p:ext>
            </p:extLst>
          </p:nvPr>
        </p:nvGraphicFramePr>
        <p:xfrm>
          <a:off x="4151560" y="1863874"/>
          <a:ext cx="2376488" cy="3352800"/>
        </p:xfrm>
        <a:graphic>
          <a:graphicData uri="http://schemas.openxmlformats.org/drawingml/2006/table">
            <a:tbl>
              <a:tblPr/>
              <a:tblGrid>
                <a:gridCol w="1684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9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J     K     Q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</a:t>
                      </a:r>
                      <a:r>
                        <a:rPr kumimoji="1" lang="en-US" altLang="ko-KR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6688"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0     0     0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0     0     1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0     1     0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0     1     1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1     0     0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1     0     1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1     1     0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1     1     1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488" name="Text Box 88"/>
          <p:cNvSpPr txBox="1">
            <a:spLocks noChangeArrowheads="1"/>
          </p:cNvSpPr>
          <p:nvPr/>
        </p:nvSpPr>
        <p:spPr bwMode="auto">
          <a:xfrm>
            <a:off x="2814885" y="5443834"/>
            <a:ext cx="5049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 dirty="0">
                <a:latin typeface="Arial" panose="020B0604020202020204" pitchFamily="34" charset="0"/>
              </a:rPr>
              <a:t>Next state table and characteristic equation</a:t>
            </a:r>
          </a:p>
        </p:txBody>
      </p:sp>
      <p:sp>
        <p:nvSpPr>
          <p:cNvPr id="102501" name="Rectangle 101"/>
          <p:cNvSpPr>
            <a:spLocks noChangeArrowheads="1"/>
          </p:cNvSpPr>
          <p:nvPr/>
        </p:nvSpPr>
        <p:spPr bwMode="auto">
          <a:xfrm>
            <a:off x="4151560" y="1844824"/>
            <a:ext cx="2376488" cy="431800"/>
          </a:xfrm>
          <a:prstGeom prst="rect">
            <a:avLst/>
          </a:prstGeom>
          <a:solidFill>
            <a:srgbClr val="FF9900">
              <a:alpha val="2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282075"/>
              </p:ext>
            </p:extLst>
          </p:nvPr>
        </p:nvGraphicFramePr>
        <p:xfrm>
          <a:off x="8112224" y="1844824"/>
          <a:ext cx="2376489" cy="23762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792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629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</a:p>
                    <a:p>
                      <a:pPr algn="l" latinLnBrk="1"/>
                      <a:r>
                        <a:rPr lang="en-US" altLang="ko-K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JK</a:t>
                      </a:r>
                      <a:endParaRPr lang="ko-KR" alt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Q=0</a:t>
                      </a:r>
                      <a:endParaRPr lang="ko-KR" alt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Q=1</a:t>
                      </a:r>
                      <a:endParaRPr lang="ko-KR" alt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9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9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C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9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9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17285" y="4492806"/>
                <a:ext cx="2036840" cy="400110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sSup>
                        <m:sSupPr>
                          <m:ctrlP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sz="20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7285" y="4492806"/>
                <a:ext cx="2036840" cy="400110"/>
              </a:xfrm>
              <a:prstGeom prst="rect">
                <a:avLst/>
              </a:prstGeom>
              <a:blipFill>
                <a:blip r:embed="rId3"/>
                <a:stretch>
                  <a:fillRect l="-299" b="-136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2">
            <a:extLst>
              <a:ext uri="{FF2B5EF4-FFF2-40B4-BE49-F238E27FC236}">
                <a16:creationId xmlns:a16="http://schemas.microsoft.com/office/drawing/2014/main" id="{773CE7A7-4FA5-4797-8A0E-3C89DB7D42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</p:spTree>
    <p:extLst>
      <p:ext uri="{BB962C8B-B14F-4D97-AF65-F5344CB8AC3E}">
        <p14:creationId xmlns:p14="http://schemas.microsoft.com/office/powerpoint/2010/main" val="3653333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2272D805-6F96-493E-B556-69B63AB5A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76" y="1940911"/>
            <a:ext cx="5666804" cy="3951639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sp>
        <p:nvSpPr>
          <p:cNvPr id="5124" name="Text Box 9"/>
          <p:cNvSpPr txBox="1">
            <a:spLocks noChangeArrowheads="1"/>
          </p:cNvSpPr>
          <p:nvPr/>
        </p:nvSpPr>
        <p:spPr bwMode="auto">
          <a:xfrm>
            <a:off x="5551739" y="1916832"/>
            <a:ext cx="5040808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sz="2000"/>
              <a:t>The </a:t>
            </a:r>
            <a:r>
              <a:rPr lang="en-US" altLang="ko-KR" sz="2000" i="1">
                <a:solidFill>
                  <a:srgbClr val="3333FF"/>
                </a:solidFill>
              </a:rPr>
              <a:t>next-state</a:t>
            </a:r>
            <a:r>
              <a:rPr lang="en-US" altLang="ko-KR" sz="2000"/>
              <a:t> and </a:t>
            </a:r>
            <a:r>
              <a:rPr lang="en-US" altLang="ko-KR" sz="2000" i="1">
                <a:solidFill>
                  <a:srgbClr val="3333FF"/>
                </a:solidFill>
              </a:rPr>
              <a:t>output equations</a:t>
            </a:r>
            <a:r>
              <a:rPr lang="en-US" altLang="ko-KR" sz="2000"/>
              <a:t> are</a:t>
            </a:r>
          </a:p>
        </p:txBody>
      </p:sp>
      <p:sp>
        <p:nvSpPr>
          <p:cNvPr id="5125" name="Text Box 11"/>
          <p:cNvSpPr txBox="1">
            <a:spLocks noChangeArrowheads="1"/>
          </p:cNvSpPr>
          <p:nvPr/>
        </p:nvSpPr>
        <p:spPr bwMode="auto">
          <a:xfrm>
            <a:off x="293719" y="1202181"/>
            <a:ext cx="6553200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sz="2000"/>
              <a:t> Example: To derive the </a:t>
            </a:r>
            <a:r>
              <a:rPr lang="en-US" altLang="ko-KR" sz="2000" i="1">
                <a:solidFill>
                  <a:srgbClr val="3333FF"/>
                </a:solidFill>
              </a:rPr>
              <a:t>State Table </a:t>
            </a:r>
            <a:r>
              <a:rPr lang="en-US" altLang="ko-KR" sz="2000"/>
              <a:t>(Mealy Machine)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035303" y="2449625"/>
                <a:ext cx="2036840" cy="400110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  <m:sSup>
                        <m:sSupPr>
                          <m:ctrlP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ko-KR" sz="20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ko-KR" altLang="en-US" sz="20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303" y="2449625"/>
                <a:ext cx="2036840" cy="400110"/>
              </a:xfrm>
              <a:prstGeom prst="rect">
                <a:avLst/>
              </a:prstGeom>
              <a:blipFill>
                <a:blip r:embed="rId3"/>
                <a:stretch>
                  <a:fillRect l="-599" b="-1538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">
            <a:extLst>
              <a:ext uri="{FF2B5EF4-FFF2-40B4-BE49-F238E27FC236}">
                <a16:creationId xmlns:a16="http://schemas.microsoft.com/office/drawing/2014/main" id="{E89CB7ED-C614-42A1-806C-EE9CAB8B3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A939457-CDE5-4744-BCE1-9484B7CA3D97}"/>
                  </a:ext>
                </a:extLst>
              </p:cNvPr>
              <p:cNvSpPr txBox="1"/>
              <p:nvPr/>
            </p:nvSpPr>
            <p:spPr>
              <a:xfrm>
                <a:off x="5551739" y="2985653"/>
                <a:ext cx="6249660" cy="1477328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𝑋𝐵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</a:rPr>
                                <m:t>𝑋𝐴</m:t>
                              </m:r>
                            </m:e>
                          </m:d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𝑋𝐴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A939457-CDE5-4744-BCE1-9484B7CA3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739" y="2985653"/>
                <a:ext cx="6249660" cy="14773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57511" y="1222375"/>
            <a:ext cx="4381500" cy="396875"/>
          </a:xfrm>
          <a:prstGeom prst="rect">
            <a:avLst/>
          </a:prstGeom>
          <a:solidFill>
            <a:srgbClr val="CCFF99"/>
          </a:solidFill>
          <a:ln>
            <a:solidFill>
              <a:srgbClr val="92D050"/>
            </a:solidFill>
          </a:ln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kumimoji="0" lang="en-US" altLang="ko-KR" sz="2000">
                <a:solidFill>
                  <a:schemeClr val="tx2"/>
                </a:solidFill>
              </a:rPr>
              <a:t>The </a:t>
            </a:r>
            <a:r>
              <a:rPr kumimoji="0" lang="en-US" altLang="ko-KR" sz="2000" i="1">
                <a:solidFill>
                  <a:srgbClr val="3333FF"/>
                </a:solidFill>
              </a:rPr>
              <a:t>next-state</a:t>
            </a:r>
            <a:r>
              <a:rPr kumimoji="0" lang="en-US" altLang="ko-KR" sz="2000">
                <a:solidFill>
                  <a:schemeClr val="tx2"/>
                </a:solidFill>
              </a:rPr>
              <a:t> and </a:t>
            </a:r>
            <a:r>
              <a:rPr kumimoji="0" lang="en-US" altLang="ko-KR" sz="2000" i="1">
                <a:solidFill>
                  <a:srgbClr val="3333FF"/>
                </a:solidFill>
              </a:rPr>
              <a:t>output maps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EC238EB-34E6-4671-80D4-67DC04864F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A547500-0C63-4B35-9F92-5434543587E2}"/>
                  </a:ext>
                </a:extLst>
              </p:cNvPr>
              <p:cNvSpPr txBox="1"/>
              <p:nvPr/>
            </p:nvSpPr>
            <p:spPr>
              <a:xfrm>
                <a:off x="375470" y="1747976"/>
                <a:ext cx="10437280" cy="1477328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𝑋𝐵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𝑋𝐵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m:rPr>
                          <m:aln/>
                        </m:rP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𝑋𝐴</m:t>
                              </m:r>
                            </m:e>
                          </m:d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m:rPr>
                          <m:aln/>
                        </m:rP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𝑋𝐴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𝑋𝐴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𝑋𝐴𝐵</m:t>
                      </m:r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  <m:oMath xmlns:m="http://schemas.openxmlformats.org/officeDocument/2006/math"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m:rPr>
                          <m:aln/>
                        </m:rP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𝑋𝐴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𝑋𝐴</m:t>
                      </m:r>
                      <m:d>
                        <m:dPr>
                          <m:ctrlP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altLang="ko-KR" sz="1800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altLang="ko-KR" sz="1800" b="0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𝑋𝐴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𝑋𝐴𝐵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𝑋𝐴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  <m:oMath xmlns:m="http://schemas.openxmlformats.org/officeDocument/2006/math">
                      <m:r>
                        <a:rPr lang="en-US" altLang="ko-KR" sz="1800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m:rPr>
                          <m:aln/>
                        </m:rP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𝑋𝐴</m:t>
                      </m:r>
                      <m:sSup>
                        <m:sSupPr>
                          <m:ctrlP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18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𝑋𝐴𝐵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A547500-0C63-4B35-9F92-543454358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70" y="1747976"/>
                <a:ext cx="10437280" cy="14773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그림 11">
            <a:extLst>
              <a:ext uri="{FF2B5EF4-FFF2-40B4-BE49-F238E27FC236}">
                <a16:creationId xmlns:a16="http://schemas.microsoft.com/office/drawing/2014/main" id="{7749149C-B999-4FC3-8DF3-CD776E41F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616" y="3501008"/>
            <a:ext cx="5504781" cy="3136058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548" name="Group 4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700944"/>
              </p:ext>
            </p:extLst>
          </p:nvPr>
        </p:nvGraphicFramePr>
        <p:xfrm>
          <a:off x="551384" y="1761359"/>
          <a:ext cx="3960442" cy="1982978"/>
        </p:xfrm>
        <a:graphic>
          <a:graphicData uri="http://schemas.openxmlformats.org/drawingml/2006/table">
            <a:tbl>
              <a:tblPr/>
              <a:tblGrid>
                <a:gridCol w="890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525">
                  <a:extLst>
                    <a:ext uri="{9D8B030D-6E8A-4147-A177-3AD203B41FA5}">
                      <a16:colId xmlns:a16="http://schemas.microsoft.com/office/drawing/2014/main" val="2470918967"/>
                    </a:ext>
                  </a:extLst>
                </a:gridCol>
                <a:gridCol w="742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2310">
                  <a:extLst>
                    <a:ext uri="{9D8B030D-6E8A-4147-A177-3AD203B41FA5}">
                      <a16:colId xmlns:a16="http://schemas.microsoft.com/office/drawing/2014/main" val="3081989583"/>
                    </a:ext>
                  </a:extLst>
                </a:gridCol>
              </a:tblGrid>
              <a:tr h="294577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AB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A</a:t>
                      </a:r>
                      <a:r>
                        <a:rPr kumimoji="1" lang="en-US" altLang="ko-KR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B</a:t>
                      </a:r>
                      <a:r>
                        <a:rPr kumimoji="1" lang="en-US" altLang="ko-KR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+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Z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57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=0 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=1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X=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X=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512734"/>
                  </a:ext>
                </a:extLst>
              </a:tr>
              <a:tr h="105251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11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00</a:t>
                      </a: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713" name="Text Box 18"/>
          <p:cNvSpPr txBox="1">
            <a:spLocks noChangeArrowheads="1"/>
          </p:cNvSpPr>
          <p:nvPr/>
        </p:nvSpPr>
        <p:spPr bwMode="auto">
          <a:xfrm>
            <a:off x="551384" y="1185625"/>
            <a:ext cx="2089150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sz="2000" i="1">
                <a:solidFill>
                  <a:srgbClr val="3333FF"/>
                </a:solidFill>
              </a:rPr>
              <a:t>Transition Table</a:t>
            </a:r>
          </a:p>
        </p:txBody>
      </p:sp>
      <p:graphicFrame>
        <p:nvGraphicFramePr>
          <p:cNvPr id="149550" name="Group 4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24951291"/>
              </p:ext>
            </p:extLst>
          </p:nvPr>
        </p:nvGraphicFramePr>
        <p:xfrm>
          <a:off x="623392" y="4581128"/>
          <a:ext cx="5256584" cy="2088232"/>
        </p:xfrm>
        <a:graphic>
          <a:graphicData uri="http://schemas.openxmlformats.org/drawingml/2006/table">
            <a:tbl>
              <a:tblPr/>
              <a:tblGrid>
                <a:gridCol w="1354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2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90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3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State</a:t>
                      </a:r>
                    </a:p>
                  </a:txBody>
                  <a:tcPr marT="45710" marB="457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Next State</a:t>
                      </a:r>
                      <a:endParaRPr kumimoji="1" lang="en-US" altLang="ko-KR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=0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=1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Present Output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=0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=1</a:t>
                      </a:r>
                      <a:endParaRPr kumimoji="1" lang="en-US" altLang="ko-KR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48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3</a:t>
                      </a:r>
                    </a:p>
                  </a:txBody>
                  <a:tcPr marT="45710" marB="457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 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3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0    1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728" name="AutoShape 33"/>
          <p:cNvSpPr>
            <a:spLocks noChangeArrowheads="1"/>
          </p:cNvSpPr>
          <p:nvPr/>
        </p:nvSpPr>
        <p:spPr bwMode="auto">
          <a:xfrm flipH="1">
            <a:off x="5339917" y="2416585"/>
            <a:ext cx="648072" cy="6725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12FB493-EA65-41EF-B7D3-D6A9963D8D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4E8E645-4DAE-46BE-9BDE-86856665B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048" y="1129287"/>
            <a:ext cx="4968552" cy="2830569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sp>
        <p:nvSpPr>
          <p:cNvPr id="12" name="AutoShape 33">
            <a:extLst>
              <a:ext uri="{FF2B5EF4-FFF2-40B4-BE49-F238E27FC236}">
                <a16:creationId xmlns:a16="http://schemas.microsoft.com/office/drawing/2014/main" id="{60322990-1997-46D9-BC1F-01EF8594B818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2571842" y="3858551"/>
            <a:ext cx="484597" cy="6725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10"/>
          <p:cNvSpPr txBox="1">
            <a:spLocks noChangeArrowheads="1"/>
          </p:cNvSpPr>
          <p:nvPr/>
        </p:nvSpPr>
        <p:spPr bwMode="auto">
          <a:xfrm>
            <a:off x="495821" y="1256555"/>
            <a:ext cx="3887788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kumimoji="0" lang="en-US" altLang="ko-KR" sz="2000" b="1" i="1">
                <a:solidFill>
                  <a:srgbClr val="3333FF"/>
                </a:solidFill>
                <a:latin typeface="Times New Roman" pitchFamily="18" charset="0"/>
              </a:rPr>
              <a:t>State Graph</a:t>
            </a:r>
            <a:r>
              <a:rPr kumimoji="0" lang="en-US" altLang="ko-KR" sz="2000" i="1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kumimoji="0" lang="en-US" altLang="ko-KR" sz="2000"/>
              <a:t>for</a:t>
            </a:r>
            <a:r>
              <a:rPr kumimoji="0" lang="en-US" altLang="ko-KR" sz="2000" i="1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kumimoji="0" lang="en-US" altLang="ko-KR" sz="2000" i="1">
                <a:solidFill>
                  <a:srgbClr val="3333FF"/>
                </a:solidFill>
              </a:rPr>
              <a:t>Mealy Machine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B285760-FABE-4FE0-914F-04EED6F51C24}"/>
              </a:ext>
            </a:extLst>
          </p:cNvPr>
          <p:cNvGrpSpPr/>
          <p:nvPr/>
        </p:nvGrpSpPr>
        <p:grpSpPr>
          <a:xfrm>
            <a:off x="3503712" y="2430878"/>
            <a:ext cx="6912867" cy="4310490"/>
            <a:chOff x="3503712" y="2430878"/>
            <a:chExt cx="6912867" cy="4310490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45B226F9-1D0C-4D70-89E3-0D5156BCD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07867" y="3016237"/>
              <a:ext cx="6408712" cy="3725131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</p:pic>
        <p:sp>
          <p:nvSpPr>
            <p:cNvPr id="30739" name="Text Box 26"/>
            <p:cNvSpPr txBox="1">
              <a:spLocks noChangeArrowheads="1"/>
            </p:cNvSpPr>
            <p:nvPr/>
          </p:nvSpPr>
          <p:spPr bwMode="auto">
            <a:xfrm>
              <a:off x="3503712" y="4878803"/>
              <a:ext cx="863600" cy="3968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ko-KR" sz="2000"/>
                <a:t>state</a:t>
              </a:r>
              <a:endParaRPr kumimoji="0" lang="en-US" altLang="ko-KR" sz="2000" i="1">
                <a:solidFill>
                  <a:srgbClr val="3333FF"/>
                </a:solidFill>
                <a:latin typeface="Times New Roman" pitchFamily="18" charset="0"/>
              </a:endParaRPr>
            </a:p>
          </p:txBody>
        </p:sp>
        <p:sp>
          <p:nvSpPr>
            <p:cNvPr id="30740" name="Text Box 27"/>
            <p:cNvSpPr txBox="1">
              <a:spLocks noChangeArrowheads="1"/>
            </p:cNvSpPr>
            <p:nvPr/>
          </p:nvSpPr>
          <p:spPr bwMode="auto">
            <a:xfrm>
              <a:off x="7751863" y="3296066"/>
              <a:ext cx="935037" cy="3968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ko-KR" sz="2000"/>
                <a:t>output</a:t>
              </a:r>
              <a:endParaRPr kumimoji="0" lang="en-US" altLang="ko-KR" sz="2000" i="1">
                <a:solidFill>
                  <a:srgbClr val="3333FF"/>
                </a:solidFill>
                <a:latin typeface="Times New Roman" pitchFamily="18" charset="0"/>
              </a:endParaRPr>
            </a:p>
          </p:txBody>
        </p:sp>
        <p:sp>
          <p:nvSpPr>
            <p:cNvPr id="30741" name="Text Box 28"/>
            <p:cNvSpPr txBox="1">
              <a:spLocks noChangeArrowheads="1"/>
            </p:cNvSpPr>
            <p:nvPr/>
          </p:nvSpPr>
          <p:spPr bwMode="auto">
            <a:xfrm>
              <a:off x="6024662" y="2430878"/>
              <a:ext cx="792162" cy="3968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ko-KR" sz="2000"/>
                <a:t>input</a:t>
              </a:r>
              <a:endParaRPr kumimoji="0" lang="en-US" altLang="ko-KR" sz="2000" i="1">
                <a:solidFill>
                  <a:srgbClr val="3333FF"/>
                </a:solidFill>
                <a:latin typeface="Times New Roman" pitchFamily="18" charset="0"/>
              </a:endParaRPr>
            </a:p>
          </p:txBody>
        </p:sp>
        <p:sp>
          <p:nvSpPr>
            <p:cNvPr id="30742" name="Line 29"/>
            <p:cNvSpPr>
              <a:spLocks noChangeShapeType="1"/>
            </p:cNvSpPr>
            <p:nvPr/>
          </p:nvSpPr>
          <p:spPr bwMode="auto">
            <a:xfrm>
              <a:off x="6816825" y="2862677"/>
              <a:ext cx="142875" cy="2159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ko-KR" altLang="en-US"/>
            </a:p>
          </p:txBody>
        </p:sp>
        <p:sp>
          <p:nvSpPr>
            <p:cNvPr id="30743" name="Line 30"/>
            <p:cNvSpPr>
              <a:spLocks noChangeShapeType="1"/>
            </p:cNvSpPr>
            <p:nvPr/>
          </p:nvSpPr>
          <p:spPr bwMode="auto">
            <a:xfrm flipH="1">
              <a:off x="7320062" y="3511965"/>
              <a:ext cx="43180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ko-KR" altLang="en-US"/>
            </a:p>
          </p:txBody>
        </p:sp>
        <p:sp>
          <p:nvSpPr>
            <p:cNvPr id="30744" name="Line 31"/>
            <p:cNvSpPr>
              <a:spLocks noChangeShapeType="1"/>
            </p:cNvSpPr>
            <p:nvPr/>
          </p:nvSpPr>
          <p:spPr bwMode="auto">
            <a:xfrm>
              <a:off x="4367313" y="5167727"/>
              <a:ext cx="504825" cy="28733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14" name="Rectangle 2">
            <a:extLst>
              <a:ext uri="{FF2B5EF4-FFF2-40B4-BE49-F238E27FC236}">
                <a16:creationId xmlns:a16="http://schemas.microsoft.com/office/drawing/2014/main" id="{EAD23CED-37F4-4BED-A851-5AB0E1BA7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  <p:graphicFrame>
        <p:nvGraphicFramePr>
          <p:cNvPr id="17" name="Group 46">
            <a:extLst>
              <a:ext uri="{FF2B5EF4-FFF2-40B4-BE49-F238E27FC236}">
                <a16:creationId xmlns:a16="http://schemas.microsoft.com/office/drawing/2014/main" id="{76CBE86D-283E-47FF-B860-84CEF685EE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6727482"/>
              </p:ext>
            </p:extLst>
          </p:nvPr>
        </p:nvGraphicFramePr>
        <p:xfrm>
          <a:off x="495821" y="1840358"/>
          <a:ext cx="5256584" cy="2088232"/>
        </p:xfrm>
        <a:graphic>
          <a:graphicData uri="http://schemas.openxmlformats.org/drawingml/2006/table">
            <a:tbl>
              <a:tblPr/>
              <a:tblGrid>
                <a:gridCol w="1354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2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90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3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State</a:t>
                      </a:r>
                    </a:p>
                  </a:txBody>
                  <a:tcPr marT="45710" marB="457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Next State</a:t>
                      </a:r>
                      <a:endParaRPr kumimoji="1" lang="en-US" altLang="ko-KR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=0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=1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Present Output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=0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=1</a:t>
                      </a:r>
                      <a:endParaRPr kumimoji="1" lang="en-US" altLang="ko-KR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48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3</a:t>
                      </a:r>
                    </a:p>
                  </a:txBody>
                  <a:tcPr marT="45710" marB="457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 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  <a:endParaRPr kumimoji="1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anose="020B0609020204030204" pitchFamily="49" charset="0"/>
                        <a:ea typeface="굴림" pitchFamily="50" charset="-127"/>
                      </a:endParaRPr>
                    </a:p>
                    <a:p>
                      <a:pPr marL="533400" marR="0" lvl="0" indent="-5334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3</a:t>
                      </a: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0    1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P000324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7" y="2659416"/>
            <a:ext cx="11161240" cy="152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lvl="0" defTabSz="514350" eaLnBrk="1" hangingPunct="1"/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Part</a:t>
            </a:r>
            <a:r>
              <a:rPr kumimoji="1" lang="ko-KR" altLang="en-US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2</a:t>
            </a: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r>
              <a:rPr lang="en-US" altLang="ko-KR" sz="3300" dirty="0">
                <a:solidFill>
                  <a:prstClr val="black"/>
                </a:solidFill>
              </a:rPr>
              <a:t>Derivation of State Graphs and Tables</a:t>
            </a:r>
            <a:endParaRPr kumimoji="1" lang="en-US" altLang="ko-KR" sz="2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535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648072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3075" name="Rectangle 29"/>
          <p:cNvSpPr>
            <a:spLocks noChangeArrowheads="1"/>
          </p:cNvSpPr>
          <p:nvPr/>
        </p:nvSpPr>
        <p:spPr bwMode="auto">
          <a:xfrm>
            <a:off x="695400" y="1412776"/>
            <a:ext cx="10801200" cy="273685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none" anchor="ctr"/>
          <a:lstStyle>
            <a:lvl1pPr marL="342900" indent="-3429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457200" marR="0" lvl="0" indent="-45720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Given a problem statement for the design of a Mealy or Moore sequential circuit, </a:t>
            </a:r>
          </a:p>
          <a:p>
            <a:pPr marL="400050" lvl="1" indent="0" algn="l" eaLnBrk="1" hangingPunct="1"/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find the corresponding state graph and table.</a:t>
            </a:r>
          </a:p>
          <a:p>
            <a:pPr marL="457200" marR="0" lvl="0" indent="-45720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457200" marR="0" lvl="0" indent="-45720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Explain the significance of each state in your graph or table </a:t>
            </a:r>
          </a:p>
          <a:p>
            <a:pPr marL="400050" lvl="1" indent="0" algn="l" eaLnBrk="1" hangingPunct="1"/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in terms of the input sequences required to reach that state.</a:t>
            </a:r>
          </a:p>
          <a:p>
            <a:pPr marL="457200" marR="0" lvl="0" indent="-45720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457200" marR="0" lvl="0" indent="-45720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Check your state graph using appropriate input sequences.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2659416"/>
            <a:ext cx="11089231" cy="152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lvl="0" defTabSz="514350" eaLnBrk="1" hangingPunct="1"/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Part</a:t>
            </a:r>
            <a:r>
              <a:rPr kumimoji="1" lang="ko-KR" altLang="en-US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1</a:t>
            </a: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r>
              <a:rPr lang="en-US" altLang="ko-KR" sz="3300" dirty="0">
                <a:solidFill>
                  <a:prstClr val="black"/>
                </a:solidFill>
              </a:rPr>
              <a:t>Analysis of Clocked Sequential Circuits</a:t>
            </a:r>
            <a:endParaRPr kumimoji="1" lang="en-US" altLang="ko-KR" sz="2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46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(1)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524669" y="1303958"/>
            <a:ext cx="4373563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Sequence Detector to be Designed</a:t>
            </a:r>
          </a:p>
        </p:txBody>
      </p:sp>
      <p:graphicFrame>
        <p:nvGraphicFramePr>
          <p:cNvPr id="134492" name="Group 3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465371"/>
              </p:ext>
            </p:extLst>
          </p:nvPr>
        </p:nvGraphicFramePr>
        <p:xfrm>
          <a:off x="524669" y="3872933"/>
          <a:ext cx="11187947" cy="1343025"/>
        </p:xfrm>
        <a:graphic>
          <a:graphicData uri="http://schemas.openxmlformats.org/drawingml/2006/table">
            <a:tbl>
              <a:tblPr/>
              <a:tblGrid>
                <a:gridCol w="1010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8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4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91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48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91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27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70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70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70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48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704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489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3489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92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7994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X  =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Z  =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(time: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15)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153" name="Text Box 349"/>
          <p:cNvSpPr txBox="1">
            <a:spLocks noChangeArrowheads="1"/>
          </p:cNvSpPr>
          <p:nvPr/>
        </p:nvSpPr>
        <p:spPr bwMode="auto">
          <a:xfrm>
            <a:off x="1153319" y="1952005"/>
            <a:ext cx="374491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</a:rPr>
              <a:t>Z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</a:rPr>
              <a:t>=1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for input sequence of ‘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</a:rPr>
              <a:t>101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’</a:t>
            </a:r>
          </a:p>
        </p:txBody>
      </p:sp>
      <p:sp>
        <p:nvSpPr>
          <p:cNvPr id="4154" name="Rectangle 350"/>
          <p:cNvSpPr>
            <a:spLocks noChangeArrowheads="1"/>
          </p:cNvSpPr>
          <p:nvPr/>
        </p:nvSpPr>
        <p:spPr bwMode="auto">
          <a:xfrm>
            <a:off x="3556670" y="3920558"/>
            <a:ext cx="1656184" cy="287337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155" name="Rectangle 351"/>
          <p:cNvSpPr>
            <a:spLocks noChangeArrowheads="1"/>
          </p:cNvSpPr>
          <p:nvPr/>
        </p:nvSpPr>
        <p:spPr bwMode="auto">
          <a:xfrm>
            <a:off x="7357195" y="3933751"/>
            <a:ext cx="1656184" cy="287337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156" name="Rectangle 352"/>
          <p:cNvSpPr>
            <a:spLocks noChangeArrowheads="1"/>
          </p:cNvSpPr>
          <p:nvPr/>
        </p:nvSpPr>
        <p:spPr bwMode="auto">
          <a:xfrm>
            <a:off x="8688288" y="3847532"/>
            <a:ext cx="1584176" cy="431800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157" name="Oval 353"/>
          <p:cNvSpPr>
            <a:spLocks noChangeArrowheads="1"/>
          </p:cNvSpPr>
          <p:nvPr/>
        </p:nvSpPr>
        <p:spPr bwMode="auto">
          <a:xfrm>
            <a:off x="4852814" y="4333307"/>
            <a:ext cx="360363" cy="360362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158" name="Oval 354"/>
          <p:cNvSpPr>
            <a:spLocks noChangeArrowheads="1"/>
          </p:cNvSpPr>
          <p:nvPr/>
        </p:nvSpPr>
        <p:spPr bwMode="auto">
          <a:xfrm>
            <a:off x="8668916" y="4333307"/>
            <a:ext cx="360362" cy="360362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159" name="Oval 355"/>
          <p:cNvSpPr>
            <a:spLocks noChangeArrowheads="1"/>
          </p:cNvSpPr>
          <p:nvPr/>
        </p:nvSpPr>
        <p:spPr bwMode="auto">
          <a:xfrm>
            <a:off x="9940999" y="4333307"/>
            <a:ext cx="360362" cy="360362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6FED1E0C-3DA4-46CC-AEF9-4044AAF69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649218"/>
            <a:ext cx="3252862" cy="177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503712" y="1040448"/>
            <a:ext cx="4305672" cy="40011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Mealy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Formation of State Graph 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8501720-C97E-4CCC-8327-02164AFCE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813" y="152400"/>
            <a:ext cx="8686800" cy="612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4000" kern="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</a:t>
            </a:r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(1-1)</a:t>
            </a:r>
            <a:endParaRPr kumimoji="0" lang="en-US" altLang="ko-KR" sz="4000" kern="0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5DA4FFE7-B2F5-4E44-B9DF-E866E2136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2116412"/>
            <a:ext cx="2825269" cy="286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96BFA04D-5C77-4135-ADC5-91C0B62F5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2060848"/>
            <a:ext cx="3757764" cy="29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495600" y="1263414"/>
            <a:ext cx="5233988" cy="396875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Mealy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State Graph for Sequence Detector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72D5F7D-C826-4203-A2EC-F02D46348E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(1-1)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C507C70D-60ED-4BB2-BCF1-F2B3ABCC9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72" y="2170037"/>
            <a:ext cx="5596855" cy="356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31776" y="1159917"/>
            <a:ext cx="1600200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</a:t>
            </a:r>
          </a:p>
        </p:txBody>
      </p:sp>
      <p:sp>
        <p:nvSpPr>
          <p:cNvPr id="7172" name="Line 16"/>
          <p:cNvSpPr>
            <a:spLocks noChangeShapeType="1"/>
          </p:cNvSpPr>
          <p:nvPr/>
        </p:nvSpPr>
        <p:spPr bwMode="auto">
          <a:xfrm>
            <a:off x="2640014" y="1905000"/>
            <a:ext cx="12223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73" name="Line 18"/>
          <p:cNvSpPr>
            <a:spLocks noChangeShapeType="1"/>
          </p:cNvSpPr>
          <p:nvPr/>
        </p:nvSpPr>
        <p:spPr bwMode="auto">
          <a:xfrm>
            <a:off x="2640014" y="4024313"/>
            <a:ext cx="12223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75" name="Line 24"/>
          <p:cNvSpPr>
            <a:spLocks noChangeShapeType="1"/>
          </p:cNvSpPr>
          <p:nvPr/>
        </p:nvSpPr>
        <p:spPr bwMode="auto">
          <a:xfrm>
            <a:off x="8920163" y="1905001"/>
            <a:ext cx="0" cy="6953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76" name="Line 141"/>
          <p:cNvSpPr>
            <a:spLocks noChangeShapeType="1"/>
          </p:cNvSpPr>
          <p:nvPr/>
        </p:nvSpPr>
        <p:spPr bwMode="auto">
          <a:xfrm>
            <a:off x="6481763" y="1905000"/>
            <a:ext cx="24384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77" name="Line 142"/>
          <p:cNvSpPr>
            <a:spLocks noChangeShapeType="1"/>
          </p:cNvSpPr>
          <p:nvPr/>
        </p:nvSpPr>
        <p:spPr bwMode="auto">
          <a:xfrm>
            <a:off x="4044951" y="1905000"/>
            <a:ext cx="24368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78" name="Line 175"/>
          <p:cNvSpPr>
            <a:spLocks noChangeShapeType="1"/>
          </p:cNvSpPr>
          <p:nvPr/>
        </p:nvSpPr>
        <p:spPr bwMode="auto">
          <a:xfrm>
            <a:off x="8920163" y="2965451"/>
            <a:ext cx="0" cy="105886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79" name="Line 181"/>
          <p:cNvSpPr>
            <a:spLocks noChangeShapeType="1"/>
          </p:cNvSpPr>
          <p:nvPr/>
        </p:nvSpPr>
        <p:spPr bwMode="auto">
          <a:xfrm>
            <a:off x="3862388" y="4024313"/>
            <a:ext cx="1825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80" name="Line 182"/>
          <p:cNvSpPr>
            <a:spLocks noChangeShapeType="1"/>
          </p:cNvSpPr>
          <p:nvPr/>
        </p:nvSpPr>
        <p:spPr bwMode="auto">
          <a:xfrm>
            <a:off x="2640013" y="2965451"/>
            <a:ext cx="0" cy="105886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81" name="Line 19"/>
          <p:cNvSpPr>
            <a:spLocks noChangeShapeType="1"/>
          </p:cNvSpPr>
          <p:nvPr/>
        </p:nvSpPr>
        <p:spPr bwMode="auto">
          <a:xfrm>
            <a:off x="2640013" y="1905000"/>
            <a:ext cx="0" cy="10604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82" name="Line 185"/>
          <p:cNvSpPr>
            <a:spLocks noChangeShapeType="1"/>
          </p:cNvSpPr>
          <p:nvPr/>
        </p:nvSpPr>
        <p:spPr bwMode="auto">
          <a:xfrm>
            <a:off x="4044951" y="4024313"/>
            <a:ext cx="12176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83" name="Line 189"/>
          <p:cNvSpPr>
            <a:spLocks noChangeShapeType="1"/>
          </p:cNvSpPr>
          <p:nvPr/>
        </p:nvSpPr>
        <p:spPr bwMode="auto">
          <a:xfrm>
            <a:off x="5262563" y="4024313"/>
            <a:ext cx="12192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84" name="Line 193"/>
          <p:cNvSpPr>
            <a:spLocks noChangeShapeType="1"/>
          </p:cNvSpPr>
          <p:nvPr/>
        </p:nvSpPr>
        <p:spPr bwMode="auto">
          <a:xfrm>
            <a:off x="6481763" y="4024313"/>
            <a:ext cx="12192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85" name="Line 196"/>
          <p:cNvSpPr>
            <a:spLocks noChangeShapeType="1"/>
          </p:cNvSpPr>
          <p:nvPr/>
        </p:nvSpPr>
        <p:spPr bwMode="auto">
          <a:xfrm>
            <a:off x="7700963" y="4024313"/>
            <a:ext cx="12192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86" name="Line 170"/>
          <p:cNvSpPr>
            <a:spLocks noChangeShapeType="1"/>
          </p:cNvSpPr>
          <p:nvPr/>
        </p:nvSpPr>
        <p:spPr bwMode="auto">
          <a:xfrm>
            <a:off x="8920163" y="2600326"/>
            <a:ext cx="0" cy="3651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87" name="Line 211"/>
          <p:cNvSpPr>
            <a:spLocks noChangeShapeType="1"/>
          </p:cNvSpPr>
          <p:nvPr/>
        </p:nvSpPr>
        <p:spPr bwMode="auto">
          <a:xfrm>
            <a:off x="3862388" y="1905000"/>
            <a:ext cx="1825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88" name="Line 285"/>
          <p:cNvSpPr>
            <a:spLocks noChangeShapeType="1"/>
          </p:cNvSpPr>
          <p:nvPr/>
        </p:nvSpPr>
        <p:spPr bwMode="auto">
          <a:xfrm>
            <a:off x="2640013" y="4437063"/>
            <a:ext cx="12239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89" name="Line 287"/>
          <p:cNvSpPr>
            <a:spLocks noChangeShapeType="1"/>
          </p:cNvSpPr>
          <p:nvPr/>
        </p:nvSpPr>
        <p:spPr bwMode="auto">
          <a:xfrm>
            <a:off x="2640013" y="6192838"/>
            <a:ext cx="122396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91" name="Line 291"/>
          <p:cNvSpPr>
            <a:spLocks noChangeShapeType="1"/>
          </p:cNvSpPr>
          <p:nvPr/>
        </p:nvSpPr>
        <p:spPr bwMode="auto">
          <a:xfrm>
            <a:off x="8918575" y="4437064"/>
            <a:ext cx="0" cy="3651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92" name="Line 292"/>
          <p:cNvSpPr>
            <a:spLocks noChangeShapeType="1"/>
          </p:cNvSpPr>
          <p:nvPr/>
        </p:nvSpPr>
        <p:spPr bwMode="auto">
          <a:xfrm>
            <a:off x="6480175" y="4437063"/>
            <a:ext cx="24384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93" name="Line 293"/>
          <p:cNvSpPr>
            <a:spLocks noChangeShapeType="1"/>
          </p:cNvSpPr>
          <p:nvPr/>
        </p:nvSpPr>
        <p:spPr bwMode="auto">
          <a:xfrm>
            <a:off x="4046539" y="4437063"/>
            <a:ext cx="2433637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94" name="Line 296"/>
          <p:cNvSpPr>
            <a:spLocks noChangeShapeType="1"/>
          </p:cNvSpPr>
          <p:nvPr/>
        </p:nvSpPr>
        <p:spPr bwMode="auto">
          <a:xfrm>
            <a:off x="8918575" y="5167314"/>
            <a:ext cx="0" cy="10255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95" name="Line 297"/>
          <p:cNvSpPr>
            <a:spLocks noChangeShapeType="1"/>
          </p:cNvSpPr>
          <p:nvPr/>
        </p:nvSpPr>
        <p:spPr bwMode="auto">
          <a:xfrm>
            <a:off x="3863976" y="6192838"/>
            <a:ext cx="18256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96" name="Line 298"/>
          <p:cNvSpPr>
            <a:spLocks noChangeShapeType="1"/>
          </p:cNvSpPr>
          <p:nvPr/>
        </p:nvSpPr>
        <p:spPr bwMode="auto">
          <a:xfrm>
            <a:off x="2640013" y="5167314"/>
            <a:ext cx="0" cy="10255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97" name="Line 299"/>
          <p:cNvSpPr>
            <a:spLocks noChangeShapeType="1"/>
          </p:cNvSpPr>
          <p:nvPr/>
        </p:nvSpPr>
        <p:spPr bwMode="auto">
          <a:xfrm>
            <a:off x="2640013" y="4437063"/>
            <a:ext cx="0" cy="7302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98" name="Line 300"/>
          <p:cNvSpPr>
            <a:spLocks noChangeShapeType="1"/>
          </p:cNvSpPr>
          <p:nvPr/>
        </p:nvSpPr>
        <p:spPr bwMode="auto">
          <a:xfrm>
            <a:off x="4046539" y="6192838"/>
            <a:ext cx="1214437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199" name="Line 301"/>
          <p:cNvSpPr>
            <a:spLocks noChangeShapeType="1"/>
          </p:cNvSpPr>
          <p:nvPr/>
        </p:nvSpPr>
        <p:spPr bwMode="auto">
          <a:xfrm>
            <a:off x="5260975" y="6192838"/>
            <a:ext cx="12192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200" name="Line 302"/>
          <p:cNvSpPr>
            <a:spLocks noChangeShapeType="1"/>
          </p:cNvSpPr>
          <p:nvPr/>
        </p:nvSpPr>
        <p:spPr bwMode="auto">
          <a:xfrm>
            <a:off x="6480175" y="6192838"/>
            <a:ext cx="12192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201" name="Line 303"/>
          <p:cNvSpPr>
            <a:spLocks noChangeShapeType="1"/>
          </p:cNvSpPr>
          <p:nvPr/>
        </p:nvSpPr>
        <p:spPr bwMode="auto">
          <a:xfrm>
            <a:off x="7699375" y="6192838"/>
            <a:ext cx="12192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202" name="Line 304"/>
          <p:cNvSpPr>
            <a:spLocks noChangeShapeType="1"/>
          </p:cNvSpPr>
          <p:nvPr/>
        </p:nvSpPr>
        <p:spPr bwMode="auto">
          <a:xfrm>
            <a:off x="8918575" y="4802189"/>
            <a:ext cx="0" cy="3651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203" name="Line 305"/>
          <p:cNvSpPr>
            <a:spLocks noChangeShapeType="1"/>
          </p:cNvSpPr>
          <p:nvPr/>
        </p:nvSpPr>
        <p:spPr bwMode="auto">
          <a:xfrm>
            <a:off x="3863976" y="4437063"/>
            <a:ext cx="18256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204" name="Text Box 332"/>
          <p:cNvSpPr txBox="1">
            <a:spLocks noChangeArrowheads="1"/>
          </p:cNvSpPr>
          <p:nvPr/>
        </p:nvSpPr>
        <p:spPr bwMode="auto">
          <a:xfrm>
            <a:off x="231776" y="4005064"/>
            <a:ext cx="5322888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Transition Table with  State Assignment</a:t>
            </a:r>
          </a:p>
        </p:txBody>
      </p:sp>
      <p:sp>
        <p:nvSpPr>
          <p:cNvPr id="77" name="Rectangle 2">
            <a:extLst>
              <a:ext uri="{FF2B5EF4-FFF2-40B4-BE49-F238E27FC236}">
                <a16:creationId xmlns:a16="http://schemas.microsoft.com/office/drawing/2014/main" id="{4518526D-CDE9-4B39-93CD-0DEE862F3A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(1-1)</a:t>
            </a:r>
          </a:p>
        </p:txBody>
      </p:sp>
      <p:pic>
        <p:nvPicPr>
          <p:cNvPr id="78" name="Picture 4">
            <a:extLst>
              <a:ext uri="{FF2B5EF4-FFF2-40B4-BE49-F238E27FC236}">
                <a16:creationId xmlns:a16="http://schemas.microsoft.com/office/drawing/2014/main" id="{52557CAD-D77F-4DE1-98A7-483259AEF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916" y="2177454"/>
            <a:ext cx="3809849" cy="24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330F4AC-019C-4875-8496-16C821FC9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113693"/>
              </p:ext>
            </p:extLst>
          </p:nvPr>
        </p:nvGraphicFramePr>
        <p:xfrm>
          <a:off x="479376" y="1611631"/>
          <a:ext cx="6696744" cy="188275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670165618"/>
                    </a:ext>
                  </a:extLst>
                </a:gridCol>
                <a:gridCol w="1278142">
                  <a:extLst>
                    <a:ext uri="{9D8B030D-6E8A-4147-A177-3AD203B41FA5}">
                      <a16:colId xmlns:a16="http://schemas.microsoft.com/office/drawing/2014/main" val="1734027167"/>
                    </a:ext>
                  </a:extLst>
                </a:gridCol>
                <a:gridCol w="1278142">
                  <a:extLst>
                    <a:ext uri="{9D8B030D-6E8A-4147-A177-3AD203B41FA5}">
                      <a16:colId xmlns:a16="http://schemas.microsoft.com/office/drawing/2014/main" val="1728114320"/>
                    </a:ext>
                  </a:extLst>
                </a:gridCol>
                <a:gridCol w="1278142">
                  <a:extLst>
                    <a:ext uri="{9D8B030D-6E8A-4147-A177-3AD203B41FA5}">
                      <a16:colId xmlns:a16="http://schemas.microsoft.com/office/drawing/2014/main" val="3256092440"/>
                    </a:ext>
                  </a:extLst>
                </a:gridCol>
                <a:gridCol w="1278142">
                  <a:extLst>
                    <a:ext uri="{9D8B030D-6E8A-4147-A177-3AD203B41FA5}">
                      <a16:colId xmlns:a16="http://schemas.microsoft.com/office/drawing/2014/main" val="2635527981"/>
                    </a:ext>
                  </a:extLst>
                </a:gridCol>
              </a:tblGrid>
              <a:tr h="39939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 State</a:t>
                      </a:r>
                      <a:endParaRPr lang="ko-KR" alt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Next State</a:t>
                      </a:r>
                      <a:endParaRPr lang="ko-KR" alt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 Output</a:t>
                      </a:r>
                      <a:endParaRPr lang="ko-KR" alt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24078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333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933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2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349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2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298279"/>
                  </a:ext>
                </a:extLst>
              </a:tr>
            </a:tbl>
          </a:graphicData>
        </a:graphic>
      </p:graphicFrame>
      <p:graphicFrame>
        <p:nvGraphicFramePr>
          <p:cNvPr id="80" name="표 79">
            <a:extLst>
              <a:ext uri="{FF2B5EF4-FFF2-40B4-BE49-F238E27FC236}">
                <a16:creationId xmlns:a16="http://schemas.microsoft.com/office/drawing/2014/main" id="{090FC81F-D182-4975-8250-A52BC37E8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022002"/>
              </p:ext>
            </p:extLst>
          </p:nvPr>
        </p:nvGraphicFramePr>
        <p:xfrm>
          <a:off x="479376" y="4469133"/>
          <a:ext cx="6696744" cy="188275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670165618"/>
                    </a:ext>
                  </a:extLst>
                </a:gridCol>
                <a:gridCol w="1278142">
                  <a:extLst>
                    <a:ext uri="{9D8B030D-6E8A-4147-A177-3AD203B41FA5}">
                      <a16:colId xmlns:a16="http://schemas.microsoft.com/office/drawing/2014/main" val="1734027167"/>
                    </a:ext>
                  </a:extLst>
                </a:gridCol>
                <a:gridCol w="1278142">
                  <a:extLst>
                    <a:ext uri="{9D8B030D-6E8A-4147-A177-3AD203B41FA5}">
                      <a16:colId xmlns:a16="http://schemas.microsoft.com/office/drawing/2014/main" val="1728114320"/>
                    </a:ext>
                  </a:extLst>
                </a:gridCol>
                <a:gridCol w="1278142">
                  <a:extLst>
                    <a:ext uri="{9D8B030D-6E8A-4147-A177-3AD203B41FA5}">
                      <a16:colId xmlns:a16="http://schemas.microsoft.com/office/drawing/2014/main" val="3256092440"/>
                    </a:ext>
                  </a:extLst>
                </a:gridCol>
                <a:gridCol w="1278142">
                  <a:extLst>
                    <a:ext uri="{9D8B030D-6E8A-4147-A177-3AD203B41FA5}">
                      <a16:colId xmlns:a16="http://schemas.microsoft.com/office/drawing/2014/main" val="2635527981"/>
                    </a:ext>
                  </a:extLst>
                </a:gridCol>
              </a:tblGrid>
              <a:tr h="39939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AB</a:t>
                      </a:r>
                      <a:endParaRPr lang="ko-KR" altLang="en-US" b="0" dirty="0">
                        <a:latin typeface="Consolas" panose="020B0609020204030204" pitchFamily="49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b="0" baseline="3000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ko-KR" b="0" baseline="3000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+</a:t>
                      </a:r>
                      <a:endParaRPr lang="ko-KR" altLang="en-US" b="0" dirty="0">
                        <a:latin typeface="Consolas" panose="020B0609020204030204" pitchFamily="49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Z</a:t>
                      </a:r>
                      <a:endParaRPr lang="ko-KR" altLang="en-US" b="0" dirty="0">
                        <a:latin typeface="Consolas" panose="020B0609020204030204" pitchFamily="49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24078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333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933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349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2982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127448" y="1412776"/>
            <a:ext cx="2880320" cy="400110"/>
          </a:xfrm>
          <a:prstGeom prst="rect">
            <a:avLst/>
          </a:prstGeom>
          <a:solidFill>
            <a:srgbClr val="EDF0AE"/>
          </a:solidFill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Map for the Next State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33038DC-44D3-43C1-8F8B-54B00F7E34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(1-1)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271A587D-FA20-454D-AAA4-C7315A252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421706"/>
              </p:ext>
            </p:extLst>
          </p:nvPr>
        </p:nvGraphicFramePr>
        <p:xfrm>
          <a:off x="8976445" y="1412776"/>
          <a:ext cx="3024336" cy="2044224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42828">
                  <a:extLst>
                    <a:ext uri="{9D8B030D-6E8A-4147-A177-3AD203B41FA5}">
                      <a16:colId xmlns:a16="http://schemas.microsoft.com/office/drawing/2014/main" val="670165618"/>
                    </a:ext>
                  </a:extLst>
                </a:gridCol>
                <a:gridCol w="620377">
                  <a:extLst>
                    <a:ext uri="{9D8B030D-6E8A-4147-A177-3AD203B41FA5}">
                      <a16:colId xmlns:a16="http://schemas.microsoft.com/office/drawing/2014/main" val="1734027167"/>
                    </a:ext>
                  </a:extLst>
                </a:gridCol>
                <a:gridCol w="620377">
                  <a:extLst>
                    <a:ext uri="{9D8B030D-6E8A-4147-A177-3AD203B41FA5}">
                      <a16:colId xmlns:a16="http://schemas.microsoft.com/office/drawing/2014/main" val="1728114320"/>
                    </a:ext>
                  </a:extLst>
                </a:gridCol>
                <a:gridCol w="620377">
                  <a:extLst>
                    <a:ext uri="{9D8B030D-6E8A-4147-A177-3AD203B41FA5}">
                      <a16:colId xmlns:a16="http://schemas.microsoft.com/office/drawing/2014/main" val="3256092440"/>
                    </a:ext>
                  </a:extLst>
                </a:gridCol>
                <a:gridCol w="620377">
                  <a:extLst>
                    <a:ext uri="{9D8B030D-6E8A-4147-A177-3AD203B41FA5}">
                      <a16:colId xmlns:a16="http://schemas.microsoft.com/office/drawing/2014/main" val="2635527981"/>
                    </a:ext>
                  </a:extLst>
                </a:gridCol>
              </a:tblGrid>
              <a:tr h="43364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AB</a:t>
                      </a:r>
                      <a:endParaRPr lang="ko-KR" altLang="en-US" b="0" dirty="0">
                        <a:latin typeface="Consolas" panose="020B0609020204030204" pitchFamily="49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b="0" baseline="3000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ko-KR" b="0" baseline="3000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+</a:t>
                      </a:r>
                      <a:endParaRPr lang="ko-KR" altLang="en-US" b="0" dirty="0">
                        <a:latin typeface="Consolas" panose="020B0609020204030204" pitchFamily="49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Z</a:t>
                      </a:r>
                      <a:endParaRPr lang="ko-KR" altLang="en-US" b="0" dirty="0">
                        <a:latin typeface="Consolas" panose="020B0609020204030204" pitchFamily="49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240783"/>
                  </a:ext>
                </a:extLst>
              </a:tr>
              <a:tr h="4026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333692"/>
                  </a:ext>
                </a:extLst>
              </a:tr>
              <a:tr h="4026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933007"/>
                  </a:ext>
                </a:extLst>
              </a:tr>
              <a:tr h="4026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349734"/>
                  </a:ext>
                </a:extLst>
              </a:tr>
              <a:tr h="4026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298279"/>
                  </a:ext>
                </a:extLst>
              </a:tr>
            </a:tbl>
          </a:graphicData>
        </a:graphic>
      </p:graphicFrame>
      <p:pic>
        <p:nvPicPr>
          <p:cNvPr id="9" name="Picture 2052">
            <a:extLst>
              <a:ext uri="{FF2B5EF4-FFF2-40B4-BE49-F238E27FC236}">
                <a16:creationId xmlns:a16="http://schemas.microsoft.com/office/drawing/2014/main" id="{37B367D0-B4B6-45B2-9472-9CB695CBA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2348880"/>
            <a:ext cx="7200799" cy="4031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3">
            <a:extLst>
              <a:ext uri="{FF2B5EF4-FFF2-40B4-BE49-F238E27FC236}">
                <a16:creationId xmlns:a16="http://schemas.microsoft.com/office/drawing/2014/main" id="{19941030-B56E-4931-8802-5D4046192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912" y="1412776"/>
            <a:ext cx="2880320" cy="400110"/>
          </a:xfrm>
          <a:prstGeom prst="rect">
            <a:avLst/>
          </a:prstGeom>
          <a:solidFill>
            <a:srgbClr val="EDF0AE"/>
          </a:solidFill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Map Output Function Z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591470" y="1124744"/>
            <a:ext cx="1676400" cy="396875"/>
          </a:xfrm>
          <a:prstGeom prst="rect">
            <a:avLst/>
          </a:prstGeom>
          <a:solidFill>
            <a:srgbClr val="EDF0AE"/>
          </a:solidFill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Final Circuit</a:t>
            </a:r>
            <a:endParaRPr kumimoji="0" lang="en-US" altLang="ko-KR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18755E9-5A08-422A-BBC3-A35B30F6A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(1-1)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ED860F53-0864-40C6-982D-F534F61AD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881659"/>
            <a:ext cx="8586787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746F1D-5718-459D-BF05-FCBD20213AE7}"/>
                  </a:ext>
                </a:extLst>
              </p:cNvPr>
              <p:cNvSpPr txBox="1"/>
              <p:nvPr/>
            </p:nvSpPr>
            <p:spPr>
              <a:xfrm>
                <a:off x="8906768" y="1556792"/>
                <a:ext cx="1326902" cy="1015663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𝑋𝐴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746F1D-5718-459D-BF05-FCBD20213A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6768" y="1556792"/>
                <a:ext cx="132690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순서도: 판단 4">
            <a:extLst>
              <a:ext uri="{FF2B5EF4-FFF2-40B4-BE49-F238E27FC236}">
                <a16:creationId xmlns:a16="http://schemas.microsoft.com/office/drawing/2014/main" id="{6E66668D-6D7F-42C6-8505-B14673162A41}"/>
              </a:ext>
            </a:extLst>
          </p:cNvPr>
          <p:cNvSpPr/>
          <p:nvPr/>
        </p:nvSpPr>
        <p:spPr>
          <a:xfrm>
            <a:off x="11712624" y="6425084"/>
            <a:ext cx="216024" cy="216024"/>
          </a:xfrm>
          <a:prstGeom prst="flowChartDecisi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1991544" y="1179511"/>
            <a:ext cx="4043363" cy="39687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Moore</a:t>
            </a: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Machine Design Process</a:t>
            </a:r>
            <a:endParaRPr kumimoji="0" lang="en-US" altLang="ko-KR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034B876-5492-4794-AE7D-03F40CACB8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(1-2)</a:t>
            </a:r>
          </a:p>
        </p:txBody>
      </p:sp>
      <p:pic>
        <p:nvPicPr>
          <p:cNvPr id="9" name="Picture 1029">
            <a:extLst>
              <a:ext uri="{FF2B5EF4-FFF2-40B4-BE49-F238E27FC236}">
                <a16:creationId xmlns:a16="http://schemas.microsoft.com/office/drawing/2014/main" id="{157418B3-DA9E-4CDD-9A5B-9982AB9B2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2341863"/>
            <a:ext cx="4043363" cy="3336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028">
            <a:extLst>
              <a:ext uri="{FF2B5EF4-FFF2-40B4-BE49-F238E27FC236}">
                <a16:creationId xmlns:a16="http://schemas.microsoft.com/office/drawing/2014/main" id="{6DB34FFB-638A-4EF7-8363-F57653045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213" y="2132856"/>
            <a:ext cx="4162425" cy="3434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423592" y="1195946"/>
            <a:ext cx="559276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Moore</a:t>
            </a: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State Graph for Sequence Detector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81B1F8E-17FD-4916-84A8-5D98CAD7F9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(1-2)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6DD4C05A-AEE3-45ED-B614-7E56F37D1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655" y="2276872"/>
            <a:ext cx="5196689" cy="392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69D4DFEB-1B24-4852-9E4B-7A9582ECE1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(1-2)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BF055DB3-7D10-4BAA-A013-3EC948B19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844824"/>
            <a:ext cx="3581030" cy="270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4E30B7F0-0A29-442C-841F-0AEA49DD3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1068312"/>
            <a:ext cx="1600200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</a:t>
            </a:r>
          </a:p>
        </p:txBody>
      </p:sp>
      <p:sp>
        <p:nvSpPr>
          <p:cNvPr id="12" name="Text Box 332">
            <a:extLst>
              <a:ext uri="{FF2B5EF4-FFF2-40B4-BE49-F238E27FC236}">
                <a16:creationId xmlns:a16="http://schemas.microsoft.com/office/drawing/2014/main" id="{9006A865-1EB1-4DCB-872C-8ED1BA3C3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2655" y="1053826"/>
            <a:ext cx="4805713" cy="3968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Transition Table with State Assignment</a:t>
            </a:r>
          </a:p>
        </p:txBody>
      </p: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993B6BF5-F7D2-4D5E-8CCE-D9840969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679338"/>
              </p:ext>
            </p:extLst>
          </p:nvPr>
        </p:nvGraphicFramePr>
        <p:xfrm>
          <a:off x="407368" y="1556793"/>
          <a:ext cx="3783980" cy="21945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08731">
                  <a:extLst>
                    <a:ext uri="{9D8B030D-6E8A-4147-A177-3AD203B41FA5}">
                      <a16:colId xmlns:a16="http://schemas.microsoft.com/office/drawing/2014/main" val="670165618"/>
                    </a:ext>
                  </a:extLst>
                </a:gridCol>
                <a:gridCol w="813862">
                  <a:extLst>
                    <a:ext uri="{9D8B030D-6E8A-4147-A177-3AD203B41FA5}">
                      <a16:colId xmlns:a16="http://schemas.microsoft.com/office/drawing/2014/main" val="1734027167"/>
                    </a:ext>
                  </a:extLst>
                </a:gridCol>
                <a:gridCol w="813862">
                  <a:extLst>
                    <a:ext uri="{9D8B030D-6E8A-4147-A177-3AD203B41FA5}">
                      <a16:colId xmlns:a16="http://schemas.microsoft.com/office/drawing/2014/main" val="1728114320"/>
                    </a:ext>
                  </a:extLst>
                </a:gridCol>
                <a:gridCol w="1147525">
                  <a:extLst>
                    <a:ext uri="{9D8B030D-6E8A-4147-A177-3AD203B41FA5}">
                      <a16:colId xmlns:a16="http://schemas.microsoft.com/office/drawing/2014/main" val="3256092440"/>
                    </a:ext>
                  </a:extLst>
                </a:gridCol>
              </a:tblGrid>
              <a:tr h="31510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 </a:t>
                      </a:r>
                    </a:p>
                    <a:p>
                      <a:pPr algn="ctr" latinLnBrk="1"/>
                      <a:r>
                        <a:rPr lang="en-US" altLang="ko-KR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State</a:t>
                      </a:r>
                      <a:endParaRPr lang="ko-KR" alt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Next State</a:t>
                      </a:r>
                      <a:endParaRPr lang="ko-KR" alt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 </a:t>
                      </a:r>
                    </a:p>
                    <a:p>
                      <a:pPr algn="ctr" latinLnBrk="1"/>
                      <a:r>
                        <a:rPr lang="en-US" altLang="ko-KR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Output (Z)</a:t>
                      </a:r>
                      <a:endParaRPr lang="ko-KR" alt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240783"/>
                  </a:ext>
                </a:extLst>
              </a:tr>
              <a:tr h="3114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333692"/>
                  </a:ext>
                </a:extLst>
              </a:tr>
              <a:tr h="311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933007"/>
                  </a:ext>
                </a:extLst>
              </a:tr>
              <a:tr h="311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2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349734"/>
                  </a:ext>
                </a:extLst>
              </a:tr>
              <a:tr h="311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2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3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298279"/>
                  </a:ext>
                </a:extLst>
              </a:tr>
              <a:tr h="311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3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2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1800" b="0" baseline="-2500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109835"/>
                  </a:ext>
                </a:extLst>
              </a:tr>
            </a:tbl>
          </a:graphicData>
        </a:graphic>
      </p:graphicFrame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A36A0F18-ABBB-4DED-B707-AE0F0852B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620194"/>
              </p:ext>
            </p:extLst>
          </p:nvPr>
        </p:nvGraphicFramePr>
        <p:xfrm>
          <a:off x="4655840" y="1516063"/>
          <a:ext cx="3096343" cy="21945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32468">
                  <a:extLst>
                    <a:ext uri="{9D8B030D-6E8A-4147-A177-3AD203B41FA5}">
                      <a16:colId xmlns:a16="http://schemas.microsoft.com/office/drawing/2014/main" val="670165618"/>
                    </a:ext>
                  </a:extLst>
                </a:gridCol>
                <a:gridCol w="785894">
                  <a:extLst>
                    <a:ext uri="{9D8B030D-6E8A-4147-A177-3AD203B41FA5}">
                      <a16:colId xmlns:a16="http://schemas.microsoft.com/office/drawing/2014/main" val="1734027167"/>
                    </a:ext>
                  </a:extLst>
                </a:gridCol>
                <a:gridCol w="785894">
                  <a:extLst>
                    <a:ext uri="{9D8B030D-6E8A-4147-A177-3AD203B41FA5}">
                      <a16:colId xmlns:a16="http://schemas.microsoft.com/office/drawing/2014/main" val="1728114320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3256092440"/>
                    </a:ext>
                  </a:extLst>
                </a:gridCol>
              </a:tblGrid>
              <a:tr h="33167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AB</a:t>
                      </a:r>
                      <a:endParaRPr lang="ko-KR" altLang="en-US" b="0" dirty="0">
                        <a:latin typeface="Consolas" panose="020B0609020204030204" pitchFamily="49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b="0" baseline="3000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ko-KR" b="0" baseline="3000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+</a:t>
                      </a:r>
                      <a:endParaRPr lang="ko-KR" altLang="en-US" b="0" dirty="0">
                        <a:latin typeface="Consolas" panose="020B0609020204030204" pitchFamily="49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Times New Roman" panose="02020603050405020304" pitchFamily="18" charset="0"/>
                        </a:rPr>
                        <a:t>Z</a:t>
                      </a:r>
                      <a:endParaRPr lang="ko-KR" altLang="en-US" b="0" dirty="0">
                        <a:latin typeface="Consolas" panose="020B0609020204030204" pitchFamily="49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240783"/>
                  </a:ext>
                </a:extLst>
              </a:tr>
              <a:tr h="33167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X=1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333692"/>
                  </a:ext>
                </a:extLst>
              </a:tr>
              <a:tr h="3316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933007"/>
                  </a:ext>
                </a:extLst>
              </a:tr>
              <a:tr h="3316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349734"/>
                  </a:ext>
                </a:extLst>
              </a:tr>
              <a:tr h="3316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298279"/>
                  </a:ext>
                </a:extLst>
              </a:tr>
              <a:tr h="3316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sz="18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18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3707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849" name="Group 489"/>
          <p:cNvGraphicFramePr>
            <a:graphicFrameLocks noGrp="1"/>
          </p:cNvGraphicFramePr>
          <p:nvPr/>
        </p:nvGraphicFramePr>
        <p:xfrm>
          <a:off x="1905001" y="3330576"/>
          <a:ext cx="8208963" cy="1851025"/>
        </p:xfrm>
        <a:graphic>
          <a:graphicData uri="http://schemas.openxmlformats.org/drawingml/2006/table">
            <a:tbl>
              <a:tblPr/>
              <a:tblGrid>
                <a:gridCol w="504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5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5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56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4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40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561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561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56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561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561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X=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b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f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Z=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388" name="Text Box 490"/>
          <p:cNvSpPr txBox="1">
            <a:spLocks noChangeArrowheads="1"/>
          </p:cNvSpPr>
          <p:nvPr/>
        </p:nvSpPr>
        <p:spPr bwMode="auto">
          <a:xfrm>
            <a:off x="1549400" y="1093316"/>
            <a:ext cx="7010400" cy="854075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The circuit to be designed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  <a:sym typeface="Wingdings" panose="05000000000000000000" pitchFamily="2" charset="2"/>
              </a:rPr>
              <a:t>(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  <a:sym typeface="Wingdings" panose="05000000000000000000" pitchFamily="2" charset="2"/>
              </a:rPr>
              <a:t>Mealy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  <a:sym typeface="Wingdings" panose="05000000000000000000" pitchFamily="2" charset="2"/>
              </a:rPr>
              <a:t>)</a:t>
            </a: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Output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</a:rPr>
              <a:t>Z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</a:rPr>
              <a:t>=1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if input sequence ends in either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olas" panose="020B0609020204030204" pitchFamily="49" charset="0"/>
              </a:rPr>
              <a:t>010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or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onsolas" panose="020B0609020204030204" pitchFamily="49" charset="0"/>
              </a:rPr>
              <a:t>1001</a:t>
            </a:r>
          </a:p>
        </p:txBody>
      </p:sp>
      <p:sp>
        <p:nvSpPr>
          <p:cNvPr id="13389" name="Rectangle 491"/>
          <p:cNvSpPr>
            <a:spLocks noChangeArrowheads="1"/>
          </p:cNvSpPr>
          <p:nvPr/>
        </p:nvSpPr>
        <p:spPr bwMode="auto">
          <a:xfrm>
            <a:off x="2855913" y="3382964"/>
            <a:ext cx="1223962" cy="287337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90" name="Rectangle 492"/>
          <p:cNvSpPr>
            <a:spLocks noChangeArrowheads="1"/>
          </p:cNvSpPr>
          <p:nvPr/>
        </p:nvSpPr>
        <p:spPr bwMode="auto">
          <a:xfrm>
            <a:off x="4275138" y="3238501"/>
            <a:ext cx="1676400" cy="576263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91" name="Oval 493"/>
          <p:cNvSpPr>
            <a:spLocks noChangeArrowheads="1"/>
          </p:cNvSpPr>
          <p:nvPr/>
        </p:nvSpPr>
        <p:spPr bwMode="auto">
          <a:xfrm>
            <a:off x="3779838" y="4619626"/>
            <a:ext cx="360362" cy="360363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92" name="Rectangle 494"/>
          <p:cNvSpPr>
            <a:spLocks noChangeArrowheads="1"/>
          </p:cNvSpPr>
          <p:nvPr/>
        </p:nvSpPr>
        <p:spPr bwMode="auto">
          <a:xfrm>
            <a:off x="3792538" y="3319463"/>
            <a:ext cx="1223962" cy="406400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93" name="Oval 495"/>
          <p:cNvSpPr>
            <a:spLocks noChangeArrowheads="1"/>
          </p:cNvSpPr>
          <p:nvPr/>
        </p:nvSpPr>
        <p:spPr bwMode="auto">
          <a:xfrm>
            <a:off x="4694238" y="4619626"/>
            <a:ext cx="360362" cy="360363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94" name="Rectangle 496"/>
          <p:cNvSpPr>
            <a:spLocks noChangeArrowheads="1"/>
          </p:cNvSpPr>
          <p:nvPr/>
        </p:nvSpPr>
        <p:spPr bwMode="auto">
          <a:xfrm>
            <a:off x="5137151" y="3382964"/>
            <a:ext cx="1223963" cy="287337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95" name="Oval 497"/>
          <p:cNvSpPr>
            <a:spLocks noChangeArrowheads="1"/>
          </p:cNvSpPr>
          <p:nvPr/>
        </p:nvSpPr>
        <p:spPr bwMode="auto">
          <a:xfrm>
            <a:off x="6061076" y="4619626"/>
            <a:ext cx="360363" cy="360363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96" name="Rectangle 498"/>
          <p:cNvSpPr>
            <a:spLocks noChangeArrowheads="1"/>
          </p:cNvSpPr>
          <p:nvPr/>
        </p:nvSpPr>
        <p:spPr bwMode="auto">
          <a:xfrm>
            <a:off x="6959601" y="3382964"/>
            <a:ext cx="1223963" cy="287337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97" name="Oval 499"/>
          <p:cNvSpPr>
            <a:spLocks noChangeArrowheads="1"/>
          </p:cNvSpPr>
          <p:nvPr/>
        </p:nvSpPr>
        <p:spPr bwMode="auto">
          <a:xfrm>
            <a:off x="7883526" y="4619626"/>
            <a:ext cx="360363" cy="360363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98" name="Oval 502"/>
          <p:cNvSpPr>
            <a:spLocks noChangeArrowheads="1"/>
          </p:cNvSpPr>
          <p:nvPr/>
        </p:nvSpPr>
        <p:spPr bwMode="auto">
          <a:xfrm>
            <a:off x="5603876" y="4640263"/>
            <a:ext cx="360363" cy="360362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99" name="Rectangle 503"/>
          <p:cNvSpPr>
            <a:spLocks noChangeArrowheads="1"/>
          </p:cNvSpPr>
          <p:nvPr/>
        </p:nvSpPr>
        <p:spPr bwMode="auto">
          <a:xfrm>
            <a:off x="7464425" y="3225801"/>
            <a:ext cx="1676400" cy="576263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400" name="Oval 504"/>
          <p:cNvSpPr>
            <a:spLocks noChangeArrowheads="1"/>
          </p:cNvSpPr>
          <p:nvPr/>
        </p:nvSpPr>
        <p:spPr bwMode="auto">
          <a:xfrm>
            <a:off x="8793163" y="4627563"/>
            <a:ext cx="360362" cy="360362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4CD4C31C-BB7F-4B44-B39D-C9A85C1EC9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(2)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Objectives</a:t>
            </a:r>
          </a:p>
        </p:txBody>
      </p:sp>
      <p:sp>
        <p:nvSpPr>
          <p:cNvPr id="11267" name="Rectangle 29"/>
          <p:cNvSpPr>
            <a:spLocks noChangeArrowheads="1"/>
          </p:cNvSpPr>
          <p:nvPr/>
        </p:nvSpPr>
        <p:spPr bwMode="auto">
          <a:xfrm>
            <a:off x="695400" y="1052737"/>
            <a:ext cx="10945216" cy="5256583"/>
          </a:xfrm>
          <a:prstGeom prst="rect">
            <a:avLst/>
          </a:prstGeom>
          <a:noFill/>
          <a:ln>
            <a:solidFill>
              <a:schemeClr val="accent1"/>
            </a:solidFill>
          </a:ln>
          <a:extLst/>
        </p:spPr>
        <p:txBody>
          <a:bodyPr wrap="none" anchor="ctr"/>
          <a:lstStyle>
            <a:lvl1pPr marL="342900" indent="-3429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800100" indent="-3429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257300" indent="-3429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latinLnBrk="0" hangingPunct="1">
              <a:lnSpc>
                <a:spcPct val="150000"/>
              </a:lnSpc>
              <a:buFontTx/>
              <a:buAutoNum type="arabicPeriod"/>
            </a:pPr>
            <a:r>
              <a:rPr kumimoji="0" lang="en-US" altLang="ko-KR" sz="2400" dirty="0">
                <a:cs typeface="Arial" charset="0"/>
              </a:rPr>
              <a:t>For a given a sequential circuit</a:t>
            </a:r>
          </a:p>
          <a:p>
            <a:pPr lvl="1" algn="l" eaLnBrk="1" latinLnBrk="0" hangingPunct="1">
              <a:lnSpc>
                <a:spcPct val="150000"/>
              </a:lnSpc>
              <a:buFontTx/>
              <a:buChar char="•"/>
            </a:pPr>
            <a:r>
              <a:rPr kumimoji="0" lang="en-US" altLang="ko-KR" sz="2400" dirty="0">
                <a:cs typeface="Arial" charset="0"/>
              </a:rPr>
              <a:t>Write the </a:t>
            </a:r>
            <a:r>
              <a:rPr kumimoji="0" lang="en-US" altLang="ko-KR" sz="2400" i="1" dirty="0">
                <a:solidFill>
                  <a:srgbClr val="3333FF"/>
                </a:solidFill>
                <a:cs typeface="Arial" charset="0"/>
              </a:rPr>
              <a:t>next-state equations</a:t>
            </a:r>
            <a:r>
              <a:rPr kumimoji="0" lang="en-US" altLang="ko-KR" sz="2400" dirty="0">
                <a:cs typeface="Arial" charset="0"/>
              </a:rPr>
              <a:t> for the flip-flops</a:t>
            </a:r>
          </a:p>
          <a:p>
            <a:pPr lvl="1" algn="l" eaLnBrk="1" latinLnBrk="0" hangingPunct="1">
              <a:lnSpc>
                <a:spcPct val="150000"/>
              </a:lnSpc>
              <a:buFontTx/>
              <a:buChar char="•"/>
            </a:pPr>
            <a:r>
              <a:rPr kumimoji="0" lang="en-US" altLang="ko-KR" sz="2400" dirty="0">
                <a:cs typeface="Arial" charset="0"/>
              </a:rPr>
              <a:t>Derive the </a:t>
            </a:r>
            <a:r>
              <a:rPr kumimoji="0" lang="en-US" altLang="ko-KR" sz="2400" i="1" dirty="0">
                <a:solidFill>
                  <a:srgbClr val="3333FF"/>
                </a:solidFill>
                <a:cs typeface="Arial" charset="0"/>
              </a:rPr>
              <a:t>state graph</a:t>
            </a:r>
            <a:r>
              <a:rPr kumimoji="0" lang="en-US" altLang="ko-KR" sz="2400" dirty="0">
                <a:cs typeface="Arial" charset="0"/>
              </a:rPr>
              <a:t> or </a:t>
            </a:r>
            <a:r>
              <a:rPr kumimoji="0" lang="en-US" altLang="ko-KR" sz="2400" i="1" dirty="0">
                <a:solidFill>
                  <a:srgbClr val="3333FF"/>
                </a:solidFill>
                <a:cs typeface="Arial" charset="0"/>
              </a:rPr>
              <a:t>state table</a:t>
            </a:r>
            <a:r>
              <a:rPr kumimoji="0" lang="en-US" altLang="ko-KR" sz="2400" dirty="0">
                <a:cs typeface="Arial" charset="0"/>
              </a:rPr>
              <a:t>. </a:t>
            </a:r>
          </a:p>
          <a:p>
            <a:pPr lvl="1" algn="l" eaLnBrk="1" latinLnBrk="0" hangingPunct="1">
              <a:lnSpc>
                <a:spcPct val="150000"/>
              </a:lnSpc>
              <a:buFontTx/>
              <a:buChar char="•"/>
            </a:pPr>
            <a:r>
              <a:rPr kumimoji="0" lang="en-US" altLang="ko-KR" sz="2400" dirty="0">
                <a:cs typeface="Arial" charset="0"/>
              </a:rPr>
              <a:t>Using the state graph, determine </a:t>
            </a:r>
          </a:p>
          <a:p>
            <a:pPr lvl="2" algn="l" eaLnBrk="1" latinLnBrk="0" hangingPunct="1">
              <a:lnSpc>
                <a:spcPct val="150000"/>
              </a:lnSpc>
              <a:buSzPct val="80000"/>
              <a:buFont typeface="Wingdings" pitchFamily="2" charset="2"/>
              <a:buChar char="ü"/>
            </a:pPr>
            <a:r>
              <a:rPr kumimoji="0" lang="en-US" altLang="ko-KR" sz="2400" dirty="0">
                <a:cs typeface="Arial" charset="0"/>
              </a:rPr>
              <a:t>The state sequence</a:t>
            </a:r>
          </a:p>
          <a:p>
            <a:pPr lvl="2" algn="l" eaLnBrk="1" latinLnBrk="0" hangingPunct="1">
              <a:lnSpc>
                <a:spcPct val="150000"/>
              </a:lnSpc>
              <a:buSzPct val="80000"/>
              <a:buFont typeface="Wingdings" pitchFamily="2" charset="2"/>
              <a:buChar char="ü"/>
            </a:pPr>
            <a:r>
              <a:rPr kumimoji="0" lang="en-US" altLang="ko-KR" sz="2400" dirty="0">
                <a:cs typeface="Arial" charset="0"/>
              </a:rPr>
              <a:t>Output sequence</a:t>
            </a:r>
          </a:p>
          <a:p>
            <a:pPr algn="l" eaLnBrk="1" latinLnBrk="0" hangingPunct="1">
              <a:lnSpc>
                <a:spcPct val="150000"/>
              </a:lnSpc>
              <a:buFontTx/>
              <a:buAutoNum type="arabicPeriod"/>
            </a:pPr>
            <a:r>
              <a:rPr kumimoji="0" lang="en-US" altLang="ko-KR" sz="2400" i="1" dirty="0">
                <a:solidFill>
                  <a:srgbClr val="3333FF"/>
                </a:solidFill>
              </a:rPr>
              <a:t>Mealy</a:t>
            </a:r>
            <a:r>
              <a:rPr kumimoji="0" lang="en-US" altLang="ko-KR" sz="2400" dirty="0"/>
              <a:t> machine and </a:t>
            </a:r>
            <a:r>
              <a:rPr kumimoji="0" lang="en-US" altLang="ko-KR" sz="2400" i="1" dirty="0">
                <a:solidFill>
                  <a:srgbClr val="3333FF"/>
                </a:solidFill>
              </a:rPr>
              <a:t>Moore</a:t>
            </a:r>
            <a:r>
              <a:rPr kumimoji="0" lang="en-US" altLang="ko-KR" sz="2400" dirty="0"/>
              <a:t> machine</a:t>
            </a:r>
          </a:p>
          <a:p>
            <a:pPr algn="l" eaLnBrk="1" latinLnBrk="0" hangingPunct="1">
              <a:lnSpc>
                <a:spcPct val="150000"/>
              </a:lnSpc>
              <a:buFontTx/>
              <a:buAutoNum type="arabicPeriod"/>
            </a:pPr>
            <a:r>
              <a:rPr kumimoji="0" lang="en-US" altLang="ko-KR" sz="2400" dirty="0">
                <a:cs typeface="Arial" charset="0"/>
              </a:rPr>
              <a:t>For a given a state table</a:t>
            </a:r>
          </a:p>
          <a:p>
            <a:pPr lvl="1" algn="l" eaLnBrk="1" latinLnBrk="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en-US" altLang="ko-KR" sz="2400" dirty="0">
                <a:cs typeface="Arial" charset="0"/>
              </a:rPr>
              <a:t>Construct the corresponding state graph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905000" y="1052736"/>
            <a:ext cx="5271120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Formation of State Graph (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010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sequence)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graphicFrame>
        <p:nvGraphicFramePr>
          <p:cNvPr id="145447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343794"/>
              </p:ext>
            </p:extLst>
          </p:nvPr>
        </p:nvGraphicFramePr>
        <p:xfrm>
          <a:off x="5879976" y="2636912"/>
          <a:ext cx="3816350" cy="2133600"/>
        </p:xfrm>
        <a:graphic>
          <a:graphicData uri="http://schemas.openxmlformats.org/drawingml/2006/table">
            <a:tbl>
              <a:tblPr/>
              <a:tblGrid>
                <a:gridCol w="1223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state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sequence received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5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20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reset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657E5E1E-5FA8-4187-AC18-A26417D31D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(2)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4D3AAB01-EBF9-471D-BE0C-4C3157CE3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2301505"/>
            <a:ext cx="2822104" cy="3775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461" name="Group 29"/>
          <p:cNvGraphicFramePr>
            <a:graphicFrameLocks noGrp="1"/>
          </p:cNvGraphicFramePr>
          <p:nvPr/>
        </p:nvGraphicFramePr>
        <p:xfrm>
          <a:off x="6311900" y="2852738"/>
          <a:ext cx="3816350" cy="2621236"/>
        </p:xfrm>
        <a:graphic>
          <a:graphicData uri="http://schemas.openxmlformats.org/drawingml/2006/table">
            <a:tbl>
              <a:tblPr/>
              <a:tblGrid>
                <a:gridCol w="1223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state</a:t>
                      </a:r>
                    </a:p>
                  </a:txBody>
                  <a:tcPr marT="45709" marB="45709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sequence ends in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4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4 </a:t>
                      </a:r>
                      <a:endParaRPr kumimoji="1" lang="en-US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5</a:t>
                      </a:r>
                    </a:p>
                  </a:txBody>
                  <a:tcPr marT="45709" marB="45709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reset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(but not 10)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(but not 01)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100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70" name="Text Box 28"/>
          <p:cNvSpPr txBox="1">
            <a:spLocks noChangeArrowheads="1"/>
          </p:cNvSpPr>
          <p:nvPr/>
        </p:nvSpPr>
        <p:spPr bwMode="auto">
          <a:xfrm>
            <a:off x="1905000" y="1052736"/>
            <a:ext cx="5271120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Formation of State Graph (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1001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sequence)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DD3BBF5B-E39D-4895-94DB-3DAA27FFEE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(2)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B8BB7369-6A73-4BD4-9004-3FBE281AB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1916832"/>
            <a:ext cx="2832522" cy="432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801813" y="1059422"/>
            <a:ext cx="7850188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Completed State Graph for a </a:t>
            </a: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Sequence Detector to be Designed</a:t>
            </a:r>
          </a:p>
        </p:txBody>
      </p:sp>
      <p:graphicFrame>
        <p:nvGraphicFramePr>
          <p:cNvPr id="147475" name="Group 19"/>
          <p:cNvGraphicFramePr>
            <a:graphicFrameLocks noGrp="1"/>
          </p:cNvGraphicFramePr>
          <p:nvPr/>
        </p:nvGraphicFramePr>
        <p:xfrm>
          <a:off x="6311900" y="2852738"/>
          <a:ext cx="3816350" cy="2621236"/>
        </p:xfrm>
        <a:graphic>
          <a:graphicData uri="http://schemas.openxmlformats.org/drawingml/2006/table">
            <a:tbl>
              <a:tblPr/>
              <a:tblGrid>
                <a:gridCol w="1223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state</a:t>
                      </a:r>
                    </a:p>
                  </a:txBody>
                  <a:tcPr marT="45709" marB="45709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sequence ends in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4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4 </a:t>
                      </a:r>
                      <a:endParaRPr kumimoji="1" lang="en-US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5</a:t>
                      </a:r>
                    </a:p>
                  </a:txBody>
                  <a:tcPr marT="45709" marB="45709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reset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(but not 10)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(but not 01)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100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0ECDB6E5-AB80-4B0E-AE31-D8A0160C8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(2)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2554AFA9-81E6-47E5-BCBD-DFAEA4540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779590"/>
            <a:ext cx="4320480" cy="453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889" name="Group 2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758446"/>
              </p:ext>
            </p:extLst>
          </p:nvPr>
        </p:nvGraphicFramePr>
        <p:xfrm>
          <a:off x="2603500" y="3068960"/>
          <a:ext cx="6661150" cy="1916113"/>
        </p:xfrm>
        <a:graphic>
          <a:graphicData uri="http://schemas.openxmlformats.org/drawingml/2006/table">
            <a:tbl>
              <a:tblPr/>
              <a:tblGrid>
                <a:gridCol w="741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27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508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X=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↑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b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Z=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(0)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48" name="Text Box 268"/>
          <p:cNvSpPr txBox="1">
            <a:spLocks noChangeArrowheads="1"/>
          </p:cNvSpPr>
          <p:nvPr/>
        </p:nvSpPr>
        <p:spPr bwMode="auto">
          <a:xfrm>
            <a:off x="504056" y="1046721"/>
            <a:ext cx="11280575" cy="1158875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The circuit to be designed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  <a:sym typeface="Wingdings" panose="05000000000000000000" pitchFamily="2" charset="2"/>
              </a:rPr>
              <a:t>(Moore)</a:t>
            </a:r>
            <a:endParaRPr kumimoji="1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Output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Z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=1 if the total number of 1’s received is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odd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and at least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two consecutive 0’s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have been received</a:t>
            </a:r>
          </a:p>
        </p:txBody>
      </p:sp>
      <p:sp>
        <p:nvSpPr>
          <p:cNvPr id="17449" name="Oval 269"/>
          <p:cNvSpPr>
            <a:spLocks noChangeArrowheads="1"/>
          </p:cNvSpPr>
          <p:nvPr/>
        </p:nvSpPr>
        <p:spPr bwMode="auto">
          <a:xfrm>
            <a:off x="3549651" y="3092772"/>
            <a:ext cx="360363" cy="360363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7450" name="Oval 270"/>
          <p:cNvSpPr>
            <a:spLocks noChangeArrowheads="1"/>
          </p:cNvSpPr>
          <p:nvPr/>
        </p:nvSpPr>
        <p:spPr bwMode="auto">
          <a:xfrm>
            <a:off x="5748338" y="3092772"/>
            <a:ext cx="360362" cy="360363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7451" name="Rectangle 272"/>
          <p:cNvSpPr>
            <a:spLocks noChangeArrowheads="1"/>
          </p:cNvSpPr>
          <p:nvPr/>
        </p:nvSpPr>
        <p:spPr bwMode="auto">
          <a:xfrm>
            <a:off x="6443663" y="3127696"/>
            <a:ext cx="1223962" cy="287338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7452" name="Oval 273"/>
          <p:cNvSpPr>
            <a:spLocks noChangeArrowheads="1"/>
          </p:cNvSpPr>
          <p:nvPr/>
        </p:nvSpPr>
        <p:spPr bwMode="auto">
          <a:xfrm>
            <a:off x="7248526" y="4545334"/>
            <a:ext cx="360363" cy="360362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7453" name="Oval 274"/>
          <p:cNvSpPr>
            <a:spLocks noChangeArrowheads="1"/>
          </p:cNvSpPr>
          <p:nvPr/>
        </p:nvSpPr>
        <p:spPr bwMode="auto">
          <a:xfrm>
            <a:off x="8713788" y="4532634"/>
            <a:ext cx="360362" cy="360362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7454" name="Oval 275"/>
          <p:cNvSpPr>
            <a:spLocks noChangeArrowheads="1"/>
          </p:cNvSpPr>
          <p:nvPr/>
        </p:nvSpPr>
        <p:spPr bwMode="auto">
          <a:xfrm>
            <a:off x="8701088" y="3080072"/>
            <a:ext cx="360362" cy="360363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F02E07DD-D0FD-4593-BA73-D92337D86F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(3)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438400" y="1676401"/>
            <a:ext cx="40386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Formation of State Graph (Step 1)</a:t>
            </a:r>
            <a:endParaRPr kumimoji="0" lang="en-US" altLang="ko-KR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69859B6-CAA2-445B-BDAD-1E1CAF2682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(3)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1A34C192-A24D-4C37-AA74-2A00D368A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633" y="2807461"/>
            <a:ext cx="6005091" cy="1243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709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128221"/>
              </p:ext>
            </p:extLst>
          </p:nvPr>
        </p:nvGraphicFramePr>
        <p:xfrm>
          <a:off x="5519936" y="2636912"/>
          <a:ext cx="5400675" cy="2255837"/>
        </p:xfrm>
        <a:graphic>
          <a:graphicData uri="http://schemas.openxmlformats.org/drawingml/2006/table">
            <a:tbl>
              <a:tblPr/>
              <a:tblGrid>
                <a:gridCol w="1120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state</a:t>
                      </a:r>
                    </a:p>
                  </a:txBody>
                  <a:tcPr marT="45726" marB="45726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sequence ends in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95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4</a:t>
                      </a:r>
                    </a:p>
                  </a:txBody>
                  <a:tcPr marT="45726" marB="45726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reset or even 1’s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odd 1’s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even 1’s and ends in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even 1’s and 00 has occurred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 has occurred and odd 1’s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467" name="Text Box 35"/>
          <p:cNvSpPr txBox="1">
            <a:spLocks noChangeArrowheads="1"/>
          </p:cNvSpPr>
          <p:nvPr/>
        </p:nvSpPr>
        <p:spPr bwMode="auto">
          <a:xfrm>
            <a:off x="2351584" y="1065211"/>
            <a:ext cx="40386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Formation of State Graph (Step 2)</a:t>
            </a:r>
            <a:endParaRPr kumimoji="0" lang="en-US" altLang="ko-KR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933F0FE-EC63-4B3A-8148-4DEB0CB56F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(3)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CE08D872-B960-40DF-A07E-39254E4DA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766725"/>
            <a:ext cx="3185840" cy="4695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991544" y="1081362"/>
            <a:ext cx="7543800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Completed State Graph for a </a:t>
            </a: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Sequence Detector to be Designed</a:t>
            </a:r>
          </a:p>
        </p:txBody>
      </p:sp>
      <p:graphicFrame>
        <p:nvGraphicFramePr>
          <p:cNvPr id="157723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161656"/>
              </p:ext>
            </p:extLst>
          </p:nvPr>
        </p:nvGraphicFramePr>
        <p:xfrm>
          <a:off x="5951984" y="2118382"/>
          <a:ext cx="4897437" cy="2621236"/>
        </p:xfrm>
        <a:graphic>
          <a:graphicData uri="http://schemas.openxmlformats.org/drawingml/2006/table">
            <a:tbl>
              <a:tblPr/>
              <a:tblGrid>
                <a:gridCol w="1017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9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state</a:t>
                      </a:r>
                    </a:p>
                  </a:txBody>
                  <a:tcPr marT="45709" marB="45709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sequence ends in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4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5</a:t>
                      </a:r>
                    </a:p>
                  </a:txBody>
                  <a:tcPr marT="45709" marB="45709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reset or even 1’s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odd 1’s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even 1’s and ends in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even 1’s and 00 has occurred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odd 1’s and 00 has occurred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odd 1’s and ends in 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240EC0F5-8BE8-4B7D-B847-A20D90941C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(3)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5C315B9D-7B85-4456-B24D-D9E38A314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794895"/>
            <a:ext cx="4316412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551384" y="1080072"/>
            <a:ext cx="8077200" cy="1311275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Z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=1 when input sequence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0101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or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1001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occurs.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                 The circuit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resets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after every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four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inputs.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                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Mealy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Circuit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graphicFrame>
        <p:nvGraphicFramePr>
          <p:cNvPr id="153667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225314"/>
              </p:ext>
            </p:extLst>
          </p:nvPr>
        </p:nvGraphicFramePr>
        <p:xfrm>
          <a:off x="2508573" y="3778250"/>
          <a:ext cx="6096000" cy="792352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0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X   =</a:t>
                      </a:r>
                    </a:p>
                  </a:txBody>
                  <a:tcPr marT="45688" marB="45688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0101</a:t>
                      </a:r>
                    </a:p>
                  </a:txBody>
                  <a:tcPr marT="45688" marB="45688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0010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1001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0100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Z    =</a:t>
                      </a:r>
                    </a:p>
                  </a:txBody>
                  <a:tcPr marT="45688" marB="45688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0001</a:t>
                      </a:r>
                    </a:p>
                  </a:txBody>
                  <a:tcPr marT="45688" marB="45688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0000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0001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0000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546" name="Rectangle 65"/>
          <p:cNvSpPr>
            <a:spLocks noChangeArrowheads="1"/>
          </p:cNvSpPr>
          <p:nvPr/>
        </p:nvSpPr>
        <p:spPr bwMode="auto">
          <a:xfrm>
            <a:off x="2508573" y="3068638"/>
            <a:ext cx="4608512" cy="360362"/>
          </a:xfrm>
          <a:prstGeom prst="rect">
            <a:avLst/>
          </a:prstGeom>
          <a:solidFill>
            <a:srgbClr val="99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 typical sequence of input and output</a:t>
            </a:r>
          </a:p>
        </p:txBody>
      </p:sp>
      <p:sp>
        <p:nvSpPr>
          <p:cNvPr id="22547" name="Rectangle 68"/>
          <p:cNvSpPr>
            <a:spLocks noChangeArrowheads="1"/>
          </p:cNvSpPr>
          <p:nvPr/>
        </p:nvSpPr>
        <p:spPr bwMode="auto">
          <a:xfrm>
            <a:off x="3923035" y="3800476"/>
            <a:ext cx="863600" cy="360363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2548" name="Oval 69"/>
          <p:cNvSpPr>
            <a:spLocks noChangeArrowheads="1"/>
          </p:cNvSpPr>
          <p:nvPr/>
        </p:nvSpPr>
        <p:spPr bwMode="auto">
          <a:xfrm>
            <a:off x="4380236" y="4219576"/>
            <a:ext cx="360363" cy="360363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2549" name="Rectangle 70"/>
          <p:cNvSpPr>
            <a:spLocks noChangeArrowheads="1"/>
          </p:cNvSpPr>
          <p:nvPr/>
        </p:nvSpPr>
        <p:spPr bwMode="auto">
          <a:xfrm>
            <a:off x="6324923" y="3787776"/>
            <a:ext cx="863600" cy="360363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2550" name="Oval 71"/>
          <p:cNvSpPr>
            <a:spLocks noChangeArrowheads="1"/>
          </p:cNvSpPr>
          <p:nvPr/>
        </p:nvSpPr>
        <p:spPr bwMode="auto">
          <a:xfrm>
            <a:off x="6828161" y="4219576"/>
            <a:ext cx="360363" cy="360363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A8C5FB4-1C21-4E82-B58C-76F5DEBD17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(4)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343472" y="1125420"/>
            <a:ext cx="438626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Partial State Graph for Example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094871"/>
              </p:ext>
            </p:extLst>
          </p:nvPr>
        </p:nvGraphicFramePr>
        <p:xfrm>
          <a:off x="1577646" y="2001216"/>
          <a:ext cx="334531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7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8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Sequence Received</a:t>
                      </a:r>
                      <a:endParaRPr lang="ko-KR" altLang="en-U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  <a:r>
                        <a:rPr lang="en-US" altLang="ko-KR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baseline="-25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rgbClr val="0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reset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rgbClr val="0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  <a:r>
                        <a:rPr lang="en-US" altLang="ko-KR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baseline="-25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  <a:r>
                        <a:rPr lang="en-US" altLang="ko-KR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baseline="-25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rgbClr val="3333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rgbClr val="3333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  <a:r>
                        <a:rPr lang="en-US" altLang="ko-KR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baseline="-25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</a:t>
                      </a:r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or 10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  <a:r>
                        <a:rPr lang="en-US" altLang="ko-KR" baseline="-25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baseline="-25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010 or 100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chemeClr val="bg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8" name="그룹 7">
            <a:extLst>
              <a:ext uri="{FF2B5EF4-FFF2-40B4-BE49-F238E27FC236}">
                <a16:creationId xmlns:a16="http://schemas.microsoft.com/office/drawing/2014/main" id="{5C316BEF-BF16-445A-ACAD-EF1C350A8C6A}"/>
              </a:ext>
            </a:extLst>
          </p:cNvPr>
          <p:cNvGrpSpPr/>
          <p:nvPr/>
        </p:nvGrpSpPr>
        <p:grpSpPr>
          <a:xfrm>
            <a:off x="5902488" y="1372167"/>
            <a:ext cx="4014578" cy="4382417"/>
            <a:chOff x="5902488" y="1372167"/>
            <a:chExt cx="4014578" cy="4382417"/>
          </a:xfrm>
        </p:grpSpPr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F450F0C7-382A-4538-86D1-72D09FDB65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2488" y="1372167"/>
              <a:ext cx="4014578" cy="4382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565" name="Oval 23"/>
            <p:cNvSpPr>
              <a:spLocks noChangeArrowheads="1"/>
            </p:cNvSpPr>
            <p:nvPr/>
          </p:nvSpPr>
          <p:spPr bwMode="auto">
            <a:xfrm>
              <a:off x="6995774" y="1410267"/>
              <a:ext cx="576262" cy="576263"/>
            </a:xfrm>
            <a:prstGeom prst="ellipse">
              <a:avLst/>
            </a:prstGeom>
            <a:solidFill>
              <a:srgbClr val="00FF00">
                <a:alpha val="20000"/>
              </a:srgbClr>
            </a:solidFill>
            <a:ln w="95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3567" name="Oval 25"/>
            <p:cNvSpPr>
              <a:spLocks noChangeArrowheads="1"/>
            </p:cNvSpPr>
            <p:nvPr/>
          </p:nvSpPr>
          <p:spPr bwMode="auto">
            <a:xfrm>
              <a:off x="5955248" y="2367732"/>
              <a:ext cx="576262" cy="576262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 w="95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3569" name="Oval 27"/>
            <p:cNvSpPr>
              <a:spLocks noChangeArrowheads="1"/>
            </p:cNvSpPr>
            <p:nvPr/>
          </p:nvSpPr>
          <p:spPr bwMode="auto">
            <a:xfrm>
              <a:off x="8024430" y="2367732"/>
              <a:ext cx="576262" cy="576262"/>
            </a:xfrm>
            <a:prstGeom prst="ellipse">
              <a:avLst/>
            </a:prstGeom>
            <a:solidFill>
              <a:srgbClr val="0000FF">
                <a:alpha val="20000"/>
              </a:srgbClr>
            </a:solidFill>
            <a:ln w="95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3571" name="Oval 29"/>
            <p:cNvSpPr>
              <a:spLocks noChangeArrowheads="1"/>
            </p:cNvSpPr>
            <p:nvPr/>
          </p:nvSpPr>
          <p:spPr bwMode="auto">
            <a:xfrm>
              <a:off x="8038345" y="3745408"/>
              <a:ext cx="576262" cy="576263"/>
            </a:xfrm>
            <a:prstGeom prst="ellipse">
              <a:avLst/>
            </a:prstGeom>
            <a:solidFill>
              <a:srgbClr val="FFC000">
                <a:alpha val="20000"/>
              </a:srgbClr>
            </a:solidFill>
            <a:ln w="95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3572" name="Oval 30"/>
            <p:cNvSpPr>
              <a:spLocks noChangeArrowheads="1"/>
            </p:cNvSpPr>
            <p:nvPr/>
          </p:nvSpPr>
          <p:spPr bwMode="auto">
            <a:xfrm>
              <a:off x="8024430" y="5123085"/>
              <a:ext cx="576262" cy="576263"/>
            </a:xfrm>
            <a:prstGeom prst="ellipse">
              <a:avLst/>
            </a:prstGeom>
            <a:solidFill>
              <a:schemeClr val="bg2">
                <a:alpha val="30196"/>
              </a:schemeClr>
            </a:solidFill>
            <a:ln w="95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5" name="아래쪽 화살표 4"/>
            <p:cNvSpPr/>
            <p:nvPr/>
          </p:nvSpPr>
          <p:spPr>
            <a:xfrm rot="14830052">
              <a:off x="7064682" y="3773284"/>
              <a:ext cx="360040" cy="15834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"/>
                <a:ea typeface="굴림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818132" y="4839502"/>
            <a:ext cx="3674193" cy="646331"/>
          </a:xfrm>
          <a:prstGeom prst="rect">
            <a:avLst/>
          </a:prstGeom>
          <a:solidFill>
            <a:srgbClr val="EDF0AE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The circuit goes to the same state if either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01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or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10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received.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A4891674-AD49-4910-9D6D-DDE32DA606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(4)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052637" y="1028229"/>
            <a:ext cx="4691063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Complete State Graph for Example</a:t>
            </a:r>
          </a:p>
        </p:txBody>
      </p:sp>
      <p:graphicFrame>
        <p:nvGraphicFramePr>
          <p:cNvPr id="160811" name="Group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641727"/>
              </p:ext>
            </p:extLst>
          </p:nvPr>
        </p:nvGraphicFramePr>
        <p:xfrm>
          <a:off x="6240017" y="2276477"/>
          <a:ext cx="5400600" cy="2706624"/>
        </p:xfrm>
        <a:graphic>
          <a:graphicData uri="http://schemas.openxmlformats.org/drawingml/2006/table">
            <a:tbl>
              <a:tblPr/>
              <a:tblGrid>
                <a:gridCol w="701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9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1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state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sequence received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8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S</a:t>
                      </a:r>
                      <a:r>
                        <a:rPr kumimoji="1" lang="en-US" altLang="ko-KR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ea typeface="굴림" pitchFamily="50" charset="-127"/>
                        </a:rPr>
                        <a:t>6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reset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 or 10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 or 100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2 inputs received, no 1 output is possible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3 inputs received, no 1 output is possible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588" name="Rectangle 29"/>
          <p:cNvSpPr>
            <a:spLocks noChangeArrowheads="1"/>
          </p:cNvSpPr>
          <p:nvPr/>
        </p:nvSpPr>
        <p:spPr bwMode="auto">
          <a:xfrm>
            <a:off x="6290816" y="2705026"/>
            <a:ext cx="5349800" cy="288000"/>
          </a:xfrm>
          <a:prstGeom prst="rect">
            <a:avLst/>
          </a:prstGeom>
          <a:solidFill>
            <a:srgbClr val="00FF00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4590" name="Rectangle 31"/>
          <p:cNvSpPr>
            <a:spLocks noChangeArrowheads="1"/>
          </p:cNvSpPr>
          <p:nvPr/>
        </p:nvSpPr>
        <p:spPr bwMode="auto">
          <a:xfrm>
            <a:off x="6290816" y="3025527"/>
            <a:ext cx="5328788" cy="288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4592" name="Rectangle 33"/>
          <p:cNvSpPr>
            <a:spLocks noChangeArrowheads="1"/>
          </p:cNvSpPr>
          <p:nvPr/>
        </p:nvSpPr>
        <p:spPr bwMode="auto">
          <a:xfrm>
            <a:off x="6290816" y="3355976"/>
            <a:ext cx="5328787" cy="288000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4594" name="Rectangle 35"/>
          <p:cNvSpPr>
            <a:spLocks noChangeArrowheads="1"/>
          </p:cNvSpPr>
          <p:nvPr/>
        </p:nvSpPr>
        <p:spPr bwMode="auto">
          <a:xfrm>
            <a:off x="6290816" y="3688489"/>
            <a:ext cx="5328789" cy="288000"/>
          </a:xfrm>
          <a:prstGeom prst="rect">
            <a:avLst/>
          </a:prstGeom>
          <a:solidFill>
            <a:srgbClr val="800080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4597" name="Rectangle 38"/>
          <p:cNvSpPr>
            <a:spLocks noChangeArrowheads="1"/>
          </p:cNvSpPr>
          <p:nvPr/>
        </p:nvSpPr>
        <p:spPr bwMode="auto">
          <a:xfrm>
            <a:off x="6290816" y="4005064"/>
            <a:ext cx="5349799" cy="28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4598" name="Rectangle 39"/>
          <p:cNvSpPr>
            <a:spLocks noChangeArrowheads="1"/>
          </p:cNvSpPr>
          <p:nvPr/>
        </p:nvSpPr>
        <p:spPr bwMode="auto">
          <a:xfrm>
            <a:off x="6290816" y="4331196"/>
            <a:ext cx="5328789" cy="288000"/>
          </a:xfrm>
          <a:prstGeom prst="rect">
            <a:avLst/>
          </a:prstGeom>
          <a:solidFill>
            <a:srgbClr val="00FF00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4600" name="Rectangle 41"/>
          <p:cNvSpPr>
            <a:spLocks noChangeArrowheads="1"/>
          </p:cNvSpPr>
          <p:nvPr/>
        </p:nvSpPr>
        <p:spPr bwMode="auto">
          <a:xfrm>
            <a:off x="6290816" y="4671039"/>
            <a:ext cx="5349800" cy="288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A3C3036-218C-4387-A7F2-2EE8396D0EDD}"/>
              </a:ext>
            </a:extLst>
          </p:cNvPr>
          <p:cNvGrpSpPr/>
          <p:nvPr/>
        </p:nvGrpSpPr>
        <p:grpSpPr>
          <a:xfrm>
            <a:off x="551384" y="1844277"/>
            <a:ext cx="5139605" cy="4249019"/>
            <a:chOff x="551384" y="1844277"/>
            <a:chExt cx="5139605" cy="4249019"/>
          </a:xfrm>
        </p:grpSpPr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61E0758D-5DBB-4AEE-A560-278BE73EDD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384" y="1844277"/>
              <a:ext cx="5139605" cy="42490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89" name="Oval 30"/>
            <p:cNvSpPr>
              <a:spLocks noChangeArrowheads="1"/>
            </p:cNvSpPr>
            <p:nvPr/>
          </p:nvSpPr>
          <p:spPr bwMode="auto">
            <a:xfrm>
              <a:off x="2840088" y="1881462"/>
              <a:ext cx="576262" cy="576263"/>
            </a:xfrm>
            <a:prstGeom prst="ellipse">
              <a:avLst/>
            </a:prstGeom>
            <a:solidFill>
              <a:srgbClr val="00FF00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91" name="Oval 32"/>
            <p:cNvSpPr>
              <a:spLocks noChangeArrowheads="1"/>
            </p:cNvSpPr>
            <p:nvPr/>
          </p:nvSpPr>
          <p:spPr bwMode="auto">
            <a:xfrm>
              <a:off x="1828280" y="2809503"/>
              <a:ext cx="576262" cy="576263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93" name="Oval 34"/>
            <p:cNvSpPr>
              <a:spLocks noChangeArrowheads="1"/>
            </p:cNvSpPr>
            <p:nvPr/>
          </p:nvSpPr>
          <p:spPr bwMode="auto">
            <a:xfrm>
              <a:off x="3844504" y="2809304"/>
              <a:ext cx="576262" cy="576263"/>
            </a:xfrm>
            <a:prstGeom prst="ellipse">
              <a:avLst/>
            </a:prstGeom>
            <a:solidFill>
              <a:srgbClr val="0000FF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95" name="Oval 36"/>
            <p:cNvSpPr>
              <a:spLocks noChangeArrowheads="1"/>
            </p:cNvSpPr>
            <p:nvPr/>
          </p:nvSpPr>
          <p:spPr bwMode="auto">
            <a:xfrm>
              <a:off x="3844504" y="4139356"/>
              <a:ext cx="576262" cy="576263"/>
            </a:xfrm>
            <a:prstGeom prst="ellipse">
              <a:avLst/>
            </a:prstGeom>
            <a:solidFill>
              <a:srgbClr val="800080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96" name="Oval 37"/>
            <p:cNvSpPr>
              <a:spLocks noChangeArrowheads="1"/>
            </p:cNvSpPr>
            <p:nvPr/>
          </p:nvSpPr>
          <p:spPr bwMode="auto">
            <a:xfrm>
              <a:off x="3834979" y="5478934"/>
              <a:ext cx="576262" cy="576262"/>
            </a:xfrm>
            <a:prstGeom prst="ellipse">
              <a:avLst/>
            </a:prstGeom>
            <a:solidFill>
              <a:schemeClr val="bg2">
                <a:alpha val="30196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599" name="Oval 40"/>
            <p:cNvSpPr>
              <a:spLocks noChangeArrowheads="1"/>
            </p:cNvSpPr>
            <p:nvPr/>
          </p:nvSpPr>
          <p:spPr bwMode="auto">
            <a:xfrm>
              <a:off x="1828478" y="4129831"/>
              <a:ext cx="576262" cy="576263"/>
            </a:xfrm>
            <a:prstGeom prst="ellipse">
              <a:avLst/>
            </a:prstGeom>
            <a:solidFill>
              <a:srgbClr val="00FF00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601" name="Oval 44"/>
            <p:cNvSpPr>
              <a:spLocks noChangeArrowheads="1"/>
            </p:cNvSpPr>
            <p:nvPr/>
          </p:nvSpPr>
          <p:spPr bwMode="auto">
            <a:xfrm>
              <a:off x="1828478" y="5478934"/>
              <a:ext cx="576262" cy="576262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endParaRPr>
            </a:p>
          </p:txBody>
        </p:sp>
      </p:grpSp>
      <p:sp>
        <p:nvSpPr>
          <p:cNvPr id="21" name="Rectangle 2">
            <a:extLst>
              <a:ext uri="{FF2B5EF4-FFF2-40B4-BE49-F238E27FC236}">
                <a16:creationId xmlns:a16="http://schemas.microsoft.com/office/drawing/2014/main" id="{071C39D1-4023-47DA-B926-18A561D22F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52400"/>
            <a:ext cx="8686800" cy="612304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a Sequence Detector (4)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49625"/>
            <a:ext cx="9144000" cy="701675"/>
          </a:xfrm>
        </p:spPr>
        <p:txBody>
          <a:bodyPr/>
          <a:lstStyle/>
          <a:p>
            <a:pPr eaLnBrk="1" hangingPunct="1"/>
            <a:r>
              <a:rPr kumimoji="0" lang="en-US" altLang="ko-KR" sz="36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Moore</a:t>
            </a:r>
            <a:r>
              <a:rPr kumimoji="0" lang="en-US" altLang="ko-KR" sz="36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Machine</a:t>
            </a:r>
            <a:endParaRPr kumimoji="0" lang="en-US" altLang="ko-KR" sz="1600" dirty="0">
              <a:solidFill>
                <a:srgbClr val="33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E52B1AE6-6862-4FCC-9EEA-D12D607AA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968" y="1971487"/>
            <a:ext cx="5269668" cy="3600400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0996157-743B-4B6B-9633-86461C6AC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418673"/>
            <a:ext cx="3240360" cy="3600400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947428" y="5263280"/>
            <a:ext cx="3600400" cy="646331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kumimoji="0" lang="en-US" altLang="ko-KR" sz="1800" dirty="0">
                <a:solidFill>
                  <a:schemeClr val="tx2"/>
                </a:solidFill>
              </a:rPr>
              <a:t> The state graph has the </a:t>
            </a:r>
            <a:r>
              <a:rPr kumimoji="0" lang="en-US" altLang="ko-KR" sz="1800" i="1" dirty="0">
                <a:solidFill>
                  <a:srgbClr val="3333FF"/>
                </a:solidFill>
              </a:rPr>
              <a:t>output</a:t>
            </a:r>
            <a:r>
              <a:rPr kumimoji="0" lang="en-US" altLang="ko-KR" sz="1800" i="1" dirty="0">
                <a:solidFill>
                  <a:schemeClr val="tx2"/>
                </a:solidFill>
              </a:rPr>
              <a:t> associated with the </a:t>
            </a:r>
            <a:r>
              <a:rPr kumimoji="0" lang="en-US" altLang="ko-KR" sz="1800" i="1" dirty="0">
                <a:solidFill>
                  <a:srgbClr val="3333FF"/>
                </a:solidFill>
              </a:rPr>
              <a:t>state</a:t>
            </a:r>
            <a:r>
              <a:rPr kumimoji="0" lang="en-US" altLang="ko-KR" sz="1800" i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5868770" y="1412776"/>
            <a:ext cx="5148064" cy="369332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kumimoji="0" lang="en-US" altLang="ko-KR" sz="1800" dirty="0">
                <a:solidFill>
                  <a:schemeClr val="tx2"/>
                </a:solidFill>
              </a:rPr>
              <a:t>The output is a function of the </a:t>
            </a:r>
            <a:r>
              <a:rPr kumimoji="0" lang="en-US" altLang="ko-KR" sz="1800" i="1" dirty="0">
                <a:solidFill>
                  <a:srgbClr val="3333FF"/>
                </a:solidFill>
              </a:rPr>
              <a:t>present state</a:t>
            </a:r>
            <a:r>
              <a:rPr kumimoji="0" lang="en-US" altLang="ko-KR" sz="1800" dirty="0">
                <a:solidFill>
                  <a:schemeClr val="tx2"/>
                </a:solidFill>
              </a:rPr>
              <a:t> </a:t>
            </a:r>
            <a:r>
              <a:rPr kumimoji="0" lang="en-US" altLang="ko-KR" sz="1800" i="1" dirty="0">
                <a:solidFill>
                  <a:srgbClr val="3333FF"/>
                </a:solidFill>
              </a:rPr>
              <a:t>only</a:t>
            </a:r>
            <a:endParaRPr kumimoji="0" lang="en-US" altLang="ko-KR" sz="1800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P000324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7" y="2659416"/>
            <a:ext cx="11161240" cy="152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lvl="0" defTabSz="514350" eaLnBrk="1" hangingPunct="1"/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Part</a:t>
            </a:r>
            <a:r>
              <a:rPr kumimoji="1" lang="ko-KR" altLang="en-US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3</a:t>
            </a: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r>
              <a:rPr lang="en-US" altLang="ko-KR" sz="3300" dirty="0">
                <a:solidFill>
                  <a:prstClr val="black"/>
                </a:solidFill>
              </a:rPr>
              <a:t>Reduction of State Tables State Assignment</a:t>
            </a:r>
            <a:endParaRPr kumimoji="1" lang="en-US" altLang="ko-KR" sz="2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4629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AAF905-CC7C-4506-9116-5D0902435CD1}"/>
              </a:ext>
            </a:extLst>
          </p:cNvPr>
          <p:cNvSpPr txBox="1"/>
          <p:nvPr/>
        </p:nvSpPr>
        <p:spPr>
          <a:xfrm>
            <a:off x="551384" y="1484784"/>
            <a:ext cx="10585176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l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altLang="ko-KR" sz="2000" dirty="0">
                <a:solidFill>
                  <a:srgbClr val="000000"/>
                </a:solidFill>
                <a:latin typeface="Arial" panose="020B0604020202020204" pitchFamily="34" charset="0"/>
              </a:rPr>
              <a:t>Define equivalent states, state several ways of testing for state equivalence, and determine if two states are equivalent.</a:t>
            </a:r>
          </a:p>
          <a:p>
            <a:pPr marL="342900" lvl="0" indent="-342900" algn="l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altLang="ko-KR" sz="2000" dirty="0">
                <a:solidFill>
                  <a:srgbClr val="000000"/>
                </a:solidFill>
                <a:latin typeface="Arial" panose="020B0604020202020204" pitchFamily="34" charset="0"/>
              </a:rPr>
              <a:t>Define equivalent sequential circuits and determine if two circuits are equivalent.</a:t>
            </a:r>
          </a:p>
          <a:p>
            <a:pPr marL="342900" lvl="0" indent="-342900" algn="l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altLang="ko-KR" sz="2000" dirty="0">
                <a:solidFill>
                  <a:srgbClr val="000000"/>
                </a:solidFill>
                <a:latin typeface="Arial" panose="020B0604020202020204" pitchFamily="34" charset="0"/>
              </a:rPr>
              <a:t>Reduce a state table to a minimum number of rows.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ko-KR" altLang="en-US" sz="2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1752600" y="1189956"/>
            <a:ext cx="8077200" cy="1311275"/>
          </a:xfrm>
          <a:prstGeom prst="rect">
            <a:avLst/>
          </a:prstGeom>
          <a:solidFill>
            <a:srgbClr val="EDF0AE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Z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=1 when input sequence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0101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or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1001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occurs.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                 The circuit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resets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after every </a:t>
            </a:r>
            <a:r>
              <a:rPr kumimoji="1" lang="en-US" altLang="ko-K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four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inputs. 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                 Mealy Circuit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graphicFrame>
        <p:nvGraphicFramePr>
          <p:cNvPr id="153667" name="Group 67"/>
          <p:cNvGraphicFramePr>
            <a:graphicFrameLocks noGrp="1"/>
          </p:cNvGraphicFramePr>
          <p:nvPr/>
        </p:nvGraphicFramePr>
        <p:xfrm>
          <a:off x="2424113" y="3633788"/>
          <a:ext cx="6096000" cy="79375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X   =</a:t>
                      </a:r>
                    </a:p>
                  </a:txBody>
                  <a:tcPr marT="45769" marB="45769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0101</a:t>
                      </a:r>
                    </a:p>
                  </a:txBody>
                  <a:tcPr marT="45769" marB="45769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0010</a:t>
                      </a:r>
                    </a:p>
                  </a:txBody>
                  <a:tcPr marT="45769" marB="457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1001</a:t>
                      </a:r>
                    </a:p>
                  </a:txBody>
                  <a:tcPr marT="45769" marB="457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0100</a:t>
                      </a:r>
                    </a:p>
                  </a:txBody>
                  <a:tcPr marT="45769" marB="457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Z    =</a:t>
                      </a:r>
                    </a:p>
                  </a:txBody>
                  <a:tcPr marT="45769" marB="4576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0001</a:t>
                      </a:r>
                    </a:p>
                  </a:txBody>
                  <a:tcPr marT="45769" marB="45769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0000</a:t>
                      </a:r>
                    </a:p>
                  </a:txBody>
                  <a:tcPr marT="45769" marB="457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0001</a:t>
                      </a:r>
                    </a:p>
                  </a:txBody>
                  <a:tcPr marT="45769" marB="457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0000</a:t>
                      </a:r>
                    </a:p>
                  </a:txBody>
                  <a:tcPr marT="45769" marB="457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13" name="Rectangle 65"/>
          <p:cNvSpPr>
            <a:spLocks noChangeArrowheads="1"/>
          </p:cNvSpPr>
          <p:nvPr/>
        </p:nvSpPr>
        <p:spPr bwMode="auto">
          <a:xfrm>
            <a:off x="2424113" y="2924176"/>
            <a:ext cx="4608512" cy="360363"/>
          </a:xfrm>
          <a:prstGeom prst="rect">
            <a:avLst/>
          </a:prstGeom>
          <a:solidFill>
            <a:srgbClr val="99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 typical sequence of input and output</a:t>
            </a:r>
          </a:p>
        </p:txBody>
      </p:sp>
      <p:sp>
        <p:nvSpPr>
          <p:cNvPr id="4114" name="Rectangle 68"/>
          <p:cNvSpPr>
            <a:spLocks noChangeArrowheads="1"/>
          </p:cNvSpPr>
          <p:nvPr/>
        </p:nvSpPr>
        <p:spPr bwMode="auto">
          <a:xfrm>
            <a:off x="3838575" y="3656013"/>
            <a:ext cx="863600" cy="360362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115" name="Oval 69"/>
          <p:cNvSpPr>
            <a:spLocks noChangeArrowheads="1"/>
          </p:cNvSpPr>
          <p:nvPr/>
        </p:nvSpPr>
        <p:spPr bwMode="auto">
          <a:xfrm>
            <a:off x="4295776" y="4075113"/>
            <a:ext cx="360363" cy="360362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116" name="Rectangle 70"/>
          <p:cNvSpPr>
            <a:spLocks noChangeArrowheads="1"/>
          </p:cNvSpPr>
          <p:nvPr/>
        </p:nvSpPr>
        <p:spPr bwMode="auto">
          <a:xfrm>
            <a:off x="6240463" y="3643313"/>
            <a:ext cx="863600" cy="360362"/>
          </a:xfrm>
          <a:prstGeom prst="rect">
            <a:avLst/>
          </a:prstGeom>
          <a:solidFill>
            <a:srgbClr val="00FF00">
              <a:alpha val="16862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117" name="Oval 71"/>
          <p:cNvSpPr>
            <a:spLocks noChangeArrowheads="1"/>
          </p:cNvSpPr>
          <p:nvPr/>
        </p:nvSpPr>
        <p:spPr bwMode="auto">
          <a:xfrm>
            <a:off x="6743701" y="4075113"/>
            <a:ext cx="360363" cy="360362"/>
          </a:xfrm>
          <a:prstGeom prst="ellipse">
            <a:avLst/>
          </a:prstGeom>
          <a:solidFill>
            <a:srgbClr val="00FF00">
              <a:alpha val="14117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4118" name="Rectangle 2"/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8"/>
          <p:cNvSpPr txBox="1">
            <a:spLocks noChangeArrowheads="1"/>
          </p:cNvSpPr>
          <p:nvPr/>
        </p:nvSpPr>
        <p:spPr bwMode="auto">
          <a:xfrm>
            <a:off x="1828800" y="1124744"/>
            <a:ext cx="5275312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 (0101, 1001)</a:t>
            </a:r>
          </a:p>
        </p:txBody>
      </p:sp>
      <p:graphicFrame>
        <p:nvGraphicFramePr>
          <p:cNvPr id="134029" name="Group 909"/>
          <p:cNvGraphicFramePr>
            <a:graphicFrameLocks noGrp="1"/>
          </p:cNvGraphicFramePr>
          <p:nvPr/>
        </p:nvGraphicFramePr>
        <p:xfrm>
          <a:off x="3124200" y="1773238"/>
          <a:ext cx="6096000" cy="4663134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426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Input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Sequence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2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reset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I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000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001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I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010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011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100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101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110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111</a:t>
                      </a:r>
                    </a:p>
                  </a:txBody>
                  <a:tcPr marT="45711" marB="45711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1" marB="4571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7278" name="Rectangle 910"/>
          <p:cNvSpPr>
            <a:spLocks noChangeArrowheads="1"/>
          </p:cNvSpPr>
          <p:nvPr/>
        </p:nvSpPr>
        <p:spPr bwMode="auto">
          <a:xfrm>
            <a:off x="3432176" y="4800601"/>
            <a:ext cx="5400675" cy="288925"/>
          </a:xfrm>
          <a:prstGeom prst="rect">
            <a:avLst/>
          </a:prstGeom>
          <a:solidFill>
            <a:srgbClr val="FF0000">
              <a:alpha val="2705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279" name="Rectangle 911"/>
          <p:cNvSpPr>
            <a:spLocks noChangeArrowheads="1"/>
          </p:cNvSpPr>
          <p:nvPr/>
        </p:nvSpPr>
        <p:spPr bwMode="auto">
          <a:xfrm>
            <a:off x="3432176" y="5305426"/>
            <a:ext cx="5400675" cy="288925"/>
          </a:xfrm>
          <a:prstGeom prst="rect">
            <a:avLst/>
          </a:prstGeom>
          <a:solidFill>
            <a:srgbClr val="FF0000">
              <a:alpha val="2705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97BEB4A-B9C8-46A8-9F9C-844E1A51A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828800" y="1260476"/>
            <a:ext cx="534732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 (0101, 1001)</a:t>
            </a:r>
          </a:p>
        </p:txBody>
      </p:sp>
      <p:graphicFrame>
        <p:nvGraphicFramePr>
          <p:cNvPr id="159748" name="Group 4"/>
          <p:cNvGraphicFramePr>
            <a:graphicFrameLocks noGrp="1"/>
          </p:cNvGraphicFramePr>
          <p:nvPr/>
        </p:nvGraphicFramePr>
        <p:xfrm>
          <a:off x="1774825" y="1717676"/>
          <a:ext cx="6096000" cy="4664069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435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Input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Sequence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reset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I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I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8302" name="Rectangle 153"/>
          <p:cNvSpPr>
            <a:spLocks noChangeArrowheads="1"/>
          </p:cNvSpPr>
          <p:nvPr/>
        </p:nvSpPr>
        <p:spPr bwMode="auto">
          <a:xfrm>
            <a:off x="2946401" y="4168776"/>
            <a:ext cx="4537075" cy="288925"/>
          </a:xfrm>
          <a:prstGeom prst="rect">
            <a:avLst/>
          </a:prstGeom>
          <a:solidFill>
            <a:srgbClr val="FF0000">
              <a:alpha val="2705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8303" name="Rectangle 154"/>
          <p:cNvSpPr>
            <a:spLocks noChangeArrowheads="1"/>
          </p:cNvSpPr>
          <p:nvPr/>
        </p:nvSpPr>
        <p:spPr bwMode="auto">
          <a:xfrm>
            <a:off x="2946401" y="4457701"/>
            <a:ext cx="4537075" cy="288925"/>
          </a:xfrm>
          <a:prstGeom prst="rect">
            <a:avLst/>
          </a:prstGeom>
          <a:solidFill>
            <a:srgbClr val="0000FF">
              <a:alpha val="2705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8304" name="TextBox 159"/>
          <p:cNvSpPr txBox="1">
            <a:spLocks noChangeArrowheads="1"/>
          </p:cNvSpPr>
          <p:nvPr/>
        </p:nvSpPr>
        <p:spPr bwMode="auto">
          <a:xfrm>
            <a:off x="8256589" y="4005263"/>
            <a:ext cx="2951979" cy="830262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Same </a:t>
            </a:r>
            <a:r>
              <a:rPr kumimoji="1" lang="en-US" altLang="ko-KR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Next State and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Outputs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for the same inputs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 ≡ I</a:t>
            </a:r>
            <a:endParaRPr kumimoji="1" lang="ko-KR" altLang="en-US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40BB123-4399-4D7F-880F-B553E8534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34732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 (0101, 1001)</a:t>
            </a:r>
          </a:p>
        </p:txBody>
      </p:sp>
      <p:graphicFrame>
        <p:nvGraphicFramePr>
          <p:cNvPr id="160772" name="Group 4"/>
          <p:cNvGraphicFramePr>
            <a:graphicFrameLocks noGrp="1"/>
          </p:cNvGraphicFramePr>
          <p:nvPr/>
        </p:nvGraphicFramePr>
        <p:xfrm>
          <a:off x="1871663" y="1725614"/>
          <a:ext cx="6096000" cy="4664069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435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Input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Sequence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reset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I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I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110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111</a:t>
                      </a:r>
                    </a:p>
                  </a:txBody>
                  <a:tcPr marT="45726" marB="4572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9326" name="Rectangle 153"/>
          <p:cNvSpPr>
            <a:spLocks noChangeArrowheads="1"/>
          </p:cNvSpPr>
          <p:nvPr/>
        </p:nvSpPr>
        <p:spPr bwMode="auto">
          <a:xfrm>
            <a:off x="3043239" y="4176714"/>
            <a:ext cx="4537075" cy="288925"/>
          </a:xfrm>
          <a:prstGeom prst="rect">
            <a:avLst/>
          </a:prstGeom>
          <a:solidFill>
            <a:srgbClr val="FF0000">
              <a:alpha val="2705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327" name="Rectangle 154"/>
          <p:cNvSpPr>
            <a:spLocks noChangeArrowheads="1"/>
          </p:cNvSpPr>
          <p:nvPr/>
        </p:nvSpPr>
        <p:spPr bwMode="auto">
          <a:xfrm>
            <a:off x="3043239" y="4465639"/>
            <a:ext cx="4537075" cy="288925"/>
          </a:xfrm>
          <a:prstGeom prst="rect">
            <a:avLst/>
          </a:prstGeom>
          <a:solidFill>
            <a:srgbClr val="0000FF">
              <a:alpha val="2705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328" name="Line 155"/>
          <p:cNvSpPr>
            <a:spLocks noChangeShapeType="1"/>
          </p:cNvSpPr>
          <p:nvPr/>
        </p:nvSpPr>
        <p:spPr bwMode="auto">
          <a:xfrm>
            <a:off x="2682876" y="4610100"/>
            <a:ext cx="525621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329" name="Oval 156"/>
          <p:cNvSpPr>
            <a:spLocks noChangeArrowheads="1"/>
          </p:cNvSpPr>
          <p:nvPr/>
        </p:nvSpPr>
        <p:spPr bwMode="auto">
          <a:xfrm>
            <a:off x="5275264" y="3097214"/>
            <a:ext cx="288925" cy="287337"/>
          </a:xfrm>
          <a:prstGeom prst="ellipse">
            <a:avLst/>
          </a:prstGeom>
          <a:solidFill>
            <a:srgbClr val="FF0000">
              <a:alpha val="2901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330" name="Line 157"/>
          <p:cNvSpPr>
            <a:spLocks noChangeShapeType="1"/>
          </p:cNvSpPr>
          <p:nvPr/>
        </p:nvSpPr>
        <p:spPr bwMode="auto">
          <a:xfrm>
            <a:off x="5203825" y="3097214"/>
            <a:ext cx="431800" cy="2873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331" name="TextBox 159"/>
          <p:cNvSpPr txBox="1">
            <a:spLocks noChangeArrowheads="1"/>
          </p:cNvSpPr>
          <p:nvPr/>
        </p:nvSpPr>
        <p:spPr bwMode="auto">
          <a:xfrm>
            <a:off x="8256589" y="4149725"/>
            <a:ext cx="2232025" cy="5842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≡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I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Replace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with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61" name="오른쪽 화살표 160"/>
          <p:cNvSpPr/>
          <p:nvPr/>
        </p:nvSpPr>
        <p:spPr>
          <a:xfrm rot="10800000">
            <a:off x="7705725" y="4230689"/>
            <a:ext cx="406400" cy="454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9333" name="TextBox 1"/>
          <p:cNvSpPr txBox="1">
            <a:spLocks noChangeArrowheads="1"/>
          </p:cNvSpPr>
          <p:nvPr/>
        </p:nvSpPr>
        <p:spPr bwMode="auto">
          <a:xfrm>
            <a:off x="5519739" y="3090864"/>
            <a:ext cx="295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</a:t>
            </a: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D150D5E8-D646-41EF-A4FC-06DC893FC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779368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 (0101, 1001)</a:t>
            </a:r>
          </a:p>
        </p:txBody>
      </p:sp>
      <p:graphicFrame>
        <p:nvGraphicFramePr>
          <p:cNvPr id="160772" name="Group 4"/>
          <p:cNvGraphicFramePr>
            <a:graphicFrameLocks noGrp="1"/>
          </p:cNvGraphicFramePr>
          <p:nvPr/>
        </p:nvGraphicFramePr>
        <p:xfrm>
          <a:off x="1871663" y="1725613"/>
          <a:ext cx="6096000" cy="4389440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43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Input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Sequence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reset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000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010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011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100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101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110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111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0344" name="TextBox 159"/>
          <p:cNvSpPr txBox="1">
            <a:spLocks noChangeArrowheads="1"/>
          </p:cNvSpPr>
          <p:nvPr/>
        </p:nvSpPr>
        <p:spPr bwMode="auto">
          <a:xfrm>
            <a:off x="8256240" y="4288424"/>
            <a:ext cx="1439812" cy="338554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Remove </a:t>
            </a:r>
            <a:r>
              <a:rPr kumimoji="1" lang="en-US" altLang="ko-KR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61" name="오른쪽 화살표 160"/>
          <p:cNvSpPr/>
          <p:nvPr/>
        </p:nvSpPr>
        <p:spPr>
          <a:xfrm rot="10800000">
            <a:off x="7705725" y="4230689"/>
            <a:ext cx="406400" cy="454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B56232D-FEFA-4CED-890E-6128B6180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419328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 (0101, 1001)</a:t>
            </a:r>
          </a:p>
        </p:txBody>
      </p:sp>
      <p:graphicFrame>
        <p:nvGraphicFramePr>
          <p:cNvPr id="160772" name="Group 4"/>
          <p:cNvGraphicFramePr>
            <a:graphicFrameLocks noGrp="1"/>
          </p:cNvGraphicFramePr>
          <p:nvPr/>
        </p:nvGraphicFramePr>
        <p:xfrm>
          <a:off x="1871663" y="1725613"/>
          <a:ext cx="5080000" cy="4389440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3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2135189" y="4221164"/>
            <a:ext cx="4632325" cy="287337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135189" y="5300664"/>
            <a:ext cx="4632325" cy="288925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135189" y="5589589"/>
            <a:ext cx="4632325" cy="287337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135189" y="5876926"/>
            <a:ext cx="4632325" cy="288925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1357" name="TextBox 10"/>
          <p:cNvSpPr txBox="1">
            <a:spLocks noChangeArrowheads="1"/>
          </p:cNvSpPr>
          <p:nvPr/>
        </p:nvSpPr>
        <p:spPr bwMode="auto">
          <a:xfrm>
            <a:off x="7356476" y="4508500"/>
            <a:ext cx="2663825" cy="58578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≡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K, M, N, P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Replace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K, M, N, P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with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135189" y="4724401"/>
            <a:ext cx="4632325" cy="288925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E82A7673-21A5-48EA-ABE6-C7DA50B3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321" name="Group 177"/>
          <p:cNvGraphicFramePr>
            <a:graphicFrameLocks noGrp="1"/>
          </p:cNvGraphicFramePr>
          <p:nvPr/>
        </p:nvGraphicFramePr>
        <p:xfrm>
          <a:off x="1879600" y="1725613"/>
          <a:ext cx="5080000" cy="4389440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3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 H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 H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 H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 H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K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M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</a:t>
                      </a:r>
                    </a:p>
                  </a:txBody>
                  <a:tcPr marT="45723" marB="45723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23" marB="45723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2376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3340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Detector (0101, 1001) 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377" name="Line 163"/>
          <p:cNvSpPr>
            <a:spLocks noChangeShapeType="1"/>
          </p:cNvSpPr>
          <p:nvPr/>
        </p:nvSpPr>
        <p:spPr bwMode="auto">
          <a:xfrm>
            <a:off x="4251325" y="3421063"/>
            <a:ext cx="152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378" name="Line 165"/>
          <p:cNvSpPr>
            <a:spLocks noChangeShapeType="1"/>
          </p:cNvSpPr>
          <p:nvPr/>
        </p:nvSpPr>
        <p:spPr bwMode="auto">
          <a:xfrm>
            <a:off x="4241800" y="3706813"/>
            <a:ext cx="152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379" name="Line 166"/>
          <p:cNvSpPr>
            <a:spLocks noChangeShapeType="1"/>
          </p:cNvSpPr>
          <p:nvPr/>
        </p:nvSpPr>
        <p:spPr bwMode="auto">
          <a:xfrm>
            <a:off x="3251200" y="3973513"/>
            <a:ext cx="152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380" name="Line 167"/>
          <p:cNvSpPr>
            <a:spLocks noChangeShapeType="1"/>
          </p:cNvSpPr>
          <p:nvPr/>
        </p:nvSpPr>
        <p:spPr bwMode="auto">
          <a:xfrm>
            <a:off x="4241800" y="3954463"/>
            <a:ext cx="152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381" name="Line 171"/>
          <p:cNvSpPr>
            <a:spLocks noChangeShapeType="1"/>
          </p:cNvSpPr>
          <p:nvPr/>
        </p:nvSpPr>
        <p:spPr bwMode="auto">
          <a:xfrm>
            <a:off x="2193925" y="4868863"/>
            <a:ext cx="4495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382" name="Line 173"/>
          <p:cNvSpPr>
            <a:spLocks noChangeShapeType="1"/>
          </p:cNvSpPr>
          <p:nvPr/>
        </p:nvSpPr>
        <p:spPr bwMode="auto">
          <a:xfrm>
            <a:off x="2184400" y="5421313"/>
            <a:ext cx="4495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383" name="Line 174"/>
          <p:cNvSpPr>
            <a:spLocks noChangeShapeType="1"/>
          </p:cNvSpPr>
          <p:nvPr/>
        </p:nvSpPr>
        <p:spPr bwMode="auto">
          <a:xfrm>
            <a:off x="2203450" y="5697538"/>
            <a:ext cx="4495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384" name="Line 175"/>
          <p:cNvSpPr>
            <a:spLocks noChangeShapeType="1"/>
          </p:cNvSpPr>
          <p:nvPr/>
        </p:nvSpPr>
        <p:spPr bwMode="auto">
          <a:xfrm>
            <a:off x="2212975" y="5973763"/>
            <a:ext cx="4495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184401" y="4221164"/>
            <a:ext cx="4632325" cy="287337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2386" name="TextBox 156"/>
          <p:cNvSpPr txBox="1">
            <a:spLocks noChangeArrowheads="1"/>
          </p:cNvSpPr>
          <p:nvPr/>
        </p:nvSpPr>
        <p:spPr bwMode="auto">
          <a:xfrm>
            <a:off x="7356476" y="4508500"/>
            <a:ext cx="2663825" cy="58578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≡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K, M, N, P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Replace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K, M, N, P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with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77046E63-25AD-4D83-9DEE-71659CE28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04B545C6-CBBA-477D-8819-B8AC30303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174" y="1196752"/>
            <a:ext cx="5679426" cy="3960440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9768408" y="2228671"/>
            <a:ext cx="2010188" cy="1200329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kumimoji="0" lang="en-US" altLang="ko-KR" sz="1800" dirty="0">
                <a:solidFill>
                  <a:schemeClr val="tx2"/>
                </a:solidFill>
              </a:rPr>
              <a:t>The output is a function of the </a:t>
            </a:r>
            <a:r>
              <a:rPr kumimoji="0" lang="en-US" altLang="ko-KR" sz="1800" i="1" dirty="0">
                <a:solidFill>
                  <a:srgbClr val="3333FF"/>
                </a:solidFill>
              </a:rPr>
              <a:t>present state</a:t>
            </a:r>
            <a:r>
              <a:rPr kumimoji="0" lang="en-US" altLang="ko-KR" sz="1800" dirty="0">
                <a:solidFill>
                  <a:schemeClr val="tx2"/>
                </a:solidFill>
              </a:rPr>
              <a:t> </a:t>
            </a:r>
            <a:r>
              <a:rPr kumimoji="0" lang="en-US" altLang="ko-KR" sz="1800" dirty="0"/>
              <a:t>and</a:t>
            </a:r>
            <a:r>
              <a:rPr kumimoji="0" lang="en-US" altLang="ko-KR" sz="1800" i="1" dirty="0">
                <a:solidFill>
                  <a:srgbClr val="3333FF"/>
                </a:solidFill>
              </a:rPr>
              <a:t> </a:t>
            </a:r>
            <a:r>
              <a:rPr kumimoji="0" lang="en-US" altLang="ko-KR" sz="1800" dirty="0"/>
              <a:t>the</a:t>
            </a:r>
            <a:r>
              <a:rPr kumimoji="0" lang="en-US" altLang="ko-KR" sz="1800" i="1" dirty="0">
                <a:solidFill>
                  <a:srgbClr val="3333FF"/>
                </a:solidFill>
              </a:rPr>
              <a:t> input</a:t>
            </a:r>
            <a:endParaRPr kumimoji="0" lang="en-US" altLang="ko-KR" sz="1800" i="1" dirty="0">
              <a:solidFill>
                <a:schemeClr val="tx2"/>
              </a:solidFill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35360" y="5636865"/>
            <a:ext cx="6016302" cy="369332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kumimoji="0" lang="en-US" altLang="ko-KR" sz="1800" dirty="0">
                <a:solidFill>
                  <a:schemeClr val="tx2"/>
                </a:solidFill>
              </a:rPr>
              <a:t> The state graph has the </a:t>
            </a:r>
            <a:r>
              <a:rPr kumimoji="0" lang="en-US" altLang="ko-KR" sz="1800" i="1" dirty="0">
                <a:solidFill>
                  <a:srgbClr val="3333FF"/>
                </a:solidFill>
              </a:rPr>
              <a:t>output</a:t>
            </a:r>
            <a:r>
              <a:rPr kumimoji="0" lang="en-US" altLang="ko-KR" sz="1800" i="1" dirty="0">
                <a:solidFill>
                  <a:schemeClr val="tx2"/>
                </a:solidFill>
              </a:rPr>
              <a:t> associated with the </a:t>
            </a:r>
            <a:r>
              <a:rPr kumimoji="0" lang="en-US" altLang="ko-KR" sz="1800" i="1" dirty="0">
                <a:solidFill>
                  <a:srgbClr val="3333FF"/>
                </a:solidFill>
              </a:rPr>
              <a:t>arrow</a:t>
            </a:r>
            <a:r>
              <a:rPr kumimoji="0" lang="en-US" altLang="ko-KR" sz="1800" i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7DE69C40-A1CD-4395-8260-EDC50413E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49625"/>
            <a:ext cx="9144000" cy="701675"/>
          </a:xfrm>
        </p:spPr>
        <p:txBody>
          <a:bodyPr/>
          <a:lstStyle/>
          <a:p>
            <a:pPr eaLnBrk="1" hangingPunct="1"/>
            <a:r>
              <a:rPr kumimoji="0" lang="en-US" altLang="ko-KR" sz="36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Mealy</a:t>
            </a:r>
            <a:r>
              <a:rPr kumimoji="0" lang="en-US" altLang="ko-KR" sz="36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Machine</a:t>
            </a:r>
            <a:r>
              <a:rPr kumimoji="0" lang="en-US" altLang="ko-KR" sz="16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1BCBFE3-1FC8-4AB0-878C-13E3ACF91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2492896"/>
            <a:ext cx="5096222" cy="2962232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321" name="Group 177"/>
          <p:cNvGraphicFramePr>
            <a:graphicFrameLocks noGrp="1"/>
          </p:cNvGraphicFramePr>
          <p:nvPr/>
        </p:nvGraphicFramePr>
        <p:xfrm>
          <a:off x="1879600" y="1725613"/>
          <a:ext cx="5080000" cy="4024308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3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3379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3340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(0101, 1001)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380" name="TextBox 20"/>
          <p:cNvSpPr txBox="1">
            <a:spLocks noChangeArrowheads="1"/>
          </p:cNvSpPr>
          <p:nvPr/>
        </p:nvSpPr>
        <p:spPr bwMode="auto">
          <a:xfrm>
            <a:off x="7248526" y="3644900"/>
            <a:ext cx="2087835" cy="338554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Remove </a:t>
            </a:r>
            <a:r>
              <a:rPr kumimoji="1" lang="en-US" altLang="ko-KR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K, M, N, P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32206EFF-6F1A-49DF-8391-E5335EBA7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321" name="Group 177"/>
          <p:cNvGraphicFramePr>
            <a:graphicFrameLocks noGrp="1"/>
          </p:cNvGraphicFramePr>
          <p:nvPr/>
        </p:nvGraphicFramePr>
        <p:xfrm>
          <a:off x="1879600" y="1725613"/>
          <a:ext cx="5080000" cy="4024308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3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4403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3340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(0101, 1001)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404" name="TextBox 5"/>
          <p:cNvSpPr txBox="1">
            <a:spLocks noChangeArrowheads="1"/>
          </p:cNvSpPr>
          <p:nvPr/>
        </p:nvSpPr>
        <p:spPr bwMode="auto">
          <a:xfrm>
            <a:off x="7319964" y="4740275"/>
            <a:ext cx="2663825" cy="58578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J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≡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L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Replace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L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with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J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063750" y="5084763"/>
            <a:ext cx="4630738" cy="647700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5E23905-53BD-4BCB-902A-FC86A93B2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321" name="Group 177"/>
          <p:cNvGraphicFramePr>
            <a:graphicFrameLocks noGrp="1"/>
          </p:cNvGraphicFramePr>
          <p:nvPr/>
        </p:nvGraphicFramePr>
        <p:xfrm>
          <a:off x="1879600" y="1725613"/>
          <a:ext cx="5080000" cy="4024308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3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 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L</a:t>
                      </a:r>
                    </a:p>
                  </a:txBody>
                  <a:tcPr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5427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3340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(0101, 1001)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063750" y="5084763"/>
            <a:ext cx="4630738" cy="647700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5429" name="Line 164"/>
          <p:cNvSpPr>
            <a:spLocks noChangeShapeType="1"/>
          </p:cNvSpPr>
          <p:nvPr/>
        </p:nvSpPr>
        <p:spPr bwMode="auto">
          <a:xfrm>
            <a:off x="3192464" y="4132263"/>
            <a:ext cx="274637" cy="233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5430" name="Line 171"/>
          <p:cNvSpPr>
            <a:spLocks noChangeShapeType="1"/>
          </p:cNvSpPr>
          <p:nvPr/>
        </p:nvSpPr>
        <p:spPr bwMode="auto">
          <a:xfrm>
            <a:off x="2193925" y="5589588"/>
            <a:ext cx="4495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5431" name="TextBox 9"/>
          <p:cNvSpPr txBox="1">
            <a:spLocks noChangeArrowheads="1"/>
          </p:cNvSpPr>
          <p:nvPr/>
        </p:nvSpPr>
        <p:spPr bwMode="auto">
          <a:xfrm>
            <a:off x="7319964" y="4740275"/>
            <a:ext cx="2663825" cy="58578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J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≡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L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Replace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L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with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J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1E001C7D-C646-4EB2-A886-A3BC00944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321" name="Group 177"/>
          <p:cNvGraphicFramePr>
            <a:graphicFrameLocks noGrp="1"/>
          </p:cNvGraphicFramePr>
          <p:nvPr/>
        </p:nvGraphicFramePr>
        <p:xfrm>
          <a:off x="1879600" y="1725613"/>
          <a:ext cx="5080000" cy="3687992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25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6446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3340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(0101, 1001)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6447" name="TextBox 9"/>
          <p:cNvSpPr txBox="1">
            <a:spLocks noChangeArrowheads="1"/>
          </p:cNvSpPr>
          <p:nvPr/>
        </p:nvSpPr>
        <p:spPr bwMode="auto">
          <a:xfrm>
            <a:off x="7305676" y="3789363"/>
            <a:ext cx="1526629" cy="338554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Remove </a:t>
            </a:r>
            <a:r>
              <a:rPr kumimoji="1" lang="en-US" altLang="ko-KR" sz="16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L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341E758-D1CF-4693-91F5-9343C292F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321" name="Group 177"/>
          <p:cNvGraphicFramePr>
            <a:graphicFrameLocks noGrp="1"/>
          </p:cNvGraphicFramePr>
          <p:nvPr/>
        </p:nvGraphicFramePr>
        <p:xfrm>
          <a:off x="1879600" y="1725613"/>
          <a:ext cx="5080000" cy="3687992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25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7470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3340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(0101, 1001)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7471" name="TextBox 6"/>
          <p:cNvSpPr txBox="1">
            <a:spLocks noChangeArrowheads="1"/>
          </p:cNvSpPr>
          <p:nvPr/>
        </p:nvSpPr>
        <p:spPr bwMode="auto">
          <a:xfrm>
            <a:off x="7305676" y="3789363"/>
            <a:ext cx="2665413" cy="5842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≡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G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Replace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G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with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095501" y="3409950"/>
            <a:ext cx="4632325" cy="323850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58989" y="4400550"/>
            <a:ext cx="4630737" cy="323850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0338775-4C74-4B61-84E9-BBF0E1A4E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321" name="Group 177"/>
          <p:cNvGraphicFramePr>
            <a:graphicFrameLocks noGrp="1"/>
          </p:cNvGraphicFramePr>
          <p:nvPr/>
        </p:nvGraphicFramePr>
        <p:xfrm>
          <a:off x="1879600" y="1725613"/>
          <a:ext cx="5080000" cy="3687992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25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 D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G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2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8494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3340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(0101, 1001)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8495" name="TextBox 6"/>
          <p:cNvSpPr txBox="1">
            <a:spLocks noChangeArrowheads="1"/>
          </p:cNvSpPr>
          <p:nvPr/>
        </p:nvSpPr>
        <p:spPr bwMode="auto">
          <a:xfrm>
            <a:off x="7305676" y="3789363"/>
            <a:ext cx="2665413" cy="5842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≡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G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Replace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G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with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D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095501" y="3409950"/>
            <a:ext cx="4632325" cy="323850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8497" name="Line 171"/>
          <p:cNvSpPr>
            <a:spLocks noChangeShapeType="1"/>
          </p:cNvSpPr>
          <p:nvPr/>
        </p:nvSpPr>
        <p:spPr bwMode="auto">
          <a:xfrm>
            <a:off x="2163763" y="4562475"/>
            <a:ext cx="4495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58989" y="4400550"/>
            <a:ext cx="4630737" cy="323850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8499" name="Line 164"/>
          <p:cNvSpPr>
            <a:spLocks noChangeShapeType="1"/>
          </p:cNvSpPr>
          <p:nvPr/>
        </p:nvSpPr>
        <p:spPr bwMode="auto">
          <a:xfrm>
            <a:off x="4165600" y="3124201"/>
            <a:ext cx="274638" cy="233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26AA9CF2-E5D2-47F9-8848-5BA7E63F4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321" name="Group 177"/>
          <p:cNvGraphicFramePr>
            <a:graphicFrameLocks noGrp="1"/>
          </p:cNvGraphicFramePr>
          <p:nvPr/>
        </p:nvGraphicFramePr>
        <p:xfrm>
          <a:off x="1879600" y="1725613"/>
          <a:ext cx="5080000" cy="3352800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97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9512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3340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(0101, 1001)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9513" name="TextBox 6"/>
          <p:cNvSpPr txBox="1">
            <a:spLocks noChangeArrowheads="1"/>
          </p:cNvSpPr>
          <p:nvPr/>
        </p:nvSpPr>
        <p:spPr bwMode="auto">
          <a:xfrm>
            <a:off x="7305676" y="3279775"/>
            <a:ext cx="2665413" cy="5842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≡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F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Replace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F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with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E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095501" y="3752850"/>
            <a:ext cx="4632325" cy="323850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90739" y="4076700"/>
            <a:ext cx="4630737" cy="323850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9E4C7A2-FD4C-4F78-A1DF-B1C51676C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321" name="Group 177"/>
          <p:cNvGraphicFramePr>
            <a:graphicFrameLocks noGrp="1"/>
          </p:cNvGraphicFramePr>
          <p:nvPr/>
        </p:nvGraphicFramePr>
        <p:xfrm>
          <a:off x="1879600" y="1725613"/>
          <a:ext cx="5080000" cy="3352800"/>
        </p:xfrm>
        <a:graphic>
          <a:graphicData uri="http://schemas.openxmlformats.org/drawingml/2006/table">
            <a:tbl>
              <a:tblPr/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97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 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F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0536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53340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(0101, 1001)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0537" name="TextBox 6"/>
          <p:cNvSpPr txBox="1">
            <a:spLocks noChangeArrowheads="1"/>
          </p:cNvSpPr>
          <p:nvPr/>
        </p:nvSpPr>
        <p:spPr bwMode="auto">
          <a:xfrm>
            <a:off x="7305676" y="3279775"/>
            <a:ext cx="2665413" cy="5842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≡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F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Replace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F </a:t>
            </a: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with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E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095501" y="3752850"/>
            <a:ext cx="4632325" cy="323850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90739" y="4076700"/>
            <a:ext cx="4630737" cy="323850"/>
          </a:xfrm>
          <a:prstGeom prst="rect">
            <a:avLst/>
          </a:prstGeom>
          <a:solidFill>
            <a:srgbClr val="92D050">
              <a:alpha val="30000"/>
            </a:srgb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20540" name="Line 171"/>
          <p:cNvSpPr>
            <a:spLocks noChangeShapeType="1"/>
          </p:cNvSpPr>
          <p:nvPr/>
        </p:nvSpPr>
        <p:spPr bwMode="auto">
          <a:xfrm>
            <a:off x="2157413" y="4217988"/>
            <a:ext cx="4570412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0541" name="Line 164"/>
          <p:cNvSpPr>
            <a:spLocks noChangeShapeType="1"/>
          </p:cNvSpPr>
          <p:nvPr/>
        </p:nvSpPr>
        <p:spPr bwMode="auto">
          <a:xfrm>
            <a:off x="3157539" y="3124201"/>
            <a:ext cx="274637" cy="233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7901A9B4-EE0D-45B6-B734-464A34F8F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321" name="Group 177"/>
          <p:cNvGraphicFramePr>
            <a:graphicFrameLocks noGrp="1"/>
          </p:cNvGraphicFramePr>
          <p:nvPr/>
        </p:nvGraphicFramePr>
        <p:xfrm>
          <a:off x="2782888" y="1700214"/>
          <a:ext cx="5545136" cy="3889377"/>
        </p:xfrm>
        <a:graphic>
          <a:graphicData uri="http://schemas.openxmlformats.org/drawingml/2006/table">
            <a:tbl>
              <a:tblPr/>
              <a:tblGrid>
                <a:gridCol w="1300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9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90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90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15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State</a:t>
                      </a:r>
                    </a:p>
                  </a:txBody>
                  <a:tcPr marL="91449" marR="91449"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Next State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Present Output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L="91449" marR="91449"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L="91449" marR="91449"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L="91449" marR="91449"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L="91449" marR="91449"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L="91449" marR="91449"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L="91449" marR="91449"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L="91449" marR="91449" marT="45731" marB="45731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L="91449" marR="91449"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L="91449" marR="91449" marT="45731" marB="45731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55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6211416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for Sequence Detector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(0101, 1001) (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Reduced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)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7254FAE-48FB-4EC5-AA0B-20B922223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828800" y="1268413"/>
            <a:ext cx="769620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algn="l" eaLnBrk="1" hangingPunct="1">
              <a:spcBef>
                <a:spcPct val="50000"/>
              </a:spcBef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Reduced State Table and Graph for Sequence Detector </a:t>
            </a:r>
            <a:r>
              <a:rPr lang="en-US" altLang="ko-KR" sz="1800" dirty="0">
                <a:solidFill>
                  <a:srgbClr val="000000"/>
                </a:solidFill>
                <a:latin typeface="Arial" panose="020B0604020202020204" pitchFamily="34" charset="0"/>
              </a:rPr>
              <a:t>(0101, 1001)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</a:p>
        </p:txBody>
      </p:sp>
      <p:graphicFrame>
        <p:nvGraphicFramePr>
          <p:cNvPr id="135579" name="Group 411"/>
          <p:cNvGraphicFramePr>
            <a:graphicFrameLocks noGrp="1"/>
          </p:cNvGraphicFramePr>
          <p:nvPr/>
        </p:nvGraphicFramePr>
        <p:xfrm>
          <a:off x="1836738" y="1679575"/>
          <a:ext cx="3733800" cy="3291606"/>
        </p:xfrm>
        <a:graphic>
          <a:graphicData uri="http://schemas.openxmlformats.org/drawingml/2006/table">
            <a:tbl>
              <a:tblPr/>
              <a:tblGrid>
                <a:gridCol w="74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65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P.S.</a:t>
                      </a:r>
                    </a:p>
                  </a:txBody>
                  <a:tcPr marT="45707" marB="45707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N.S.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Output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X=0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X=1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07" marB="45707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B</a:t>
                      </a:r>
                    </a:p>
                  </a:txBody>
                  <a:tcPr marT="45707" marB="45707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C</a:t>
                      </a:r>
                    </a:p>
                  </a:txBody>
                  <a:tcPr marT="45707" marB="45707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D</a:t>
                      </a:r>
                    </a:p>
                  </a:txBody>
                  <a:tcPr marT="45707" marB="45707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E</a:t>
                      </a:r>
                    </a:p>
                  </a:txBody>
                  <a:tcPr marT="45707" marB="45707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H</a:t>
                      </a:r>
                    </a:p>
                  </a:txBody>
                  <a:tcPr marT="45707" marB="45707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J</a:t>
                      </a:r>
                    </a:p>
                  </a:txBody>
                  <a:tcPr marT="45707" marB="45707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A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0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굴림" pitchFamily="50" charset="-127"/>
                          <a:cs typeface="Arial" pitchFamily="34" charset="0"/>
                        </a:rPr>
                        <a:t>1</a:t>
                      </a:r>
                    </a:p>
                  </a:txBody>
                  <a:tcPr marT="45707" marB="45707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2579" name="Text Box 412"/>
          <p:cNvSpPr txBox="1">
            <a:spLocks noChangeArrowheads="1"/>
          </p:cNvSpPr>
          <p:nvPr/>
        </p:nvSpPr>
        <p:spPr bwMode="auto">
          <a:xfrm>
            <a:off x="1992313" y="5084764"/>
            <a:ext cx="2735262" cy="733425"/>
          </a:xfrm>
          <a:prstGeom prst="rect">
            <a:avLst/>
          </a:prstGeom>
          <a:solidFill>
            <a:srgbClr val="FF6600">
              <a:alpha val="27843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Row Matching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- Finding equivalent states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2203D59F-E635-4223-A605-CEFB8CE5C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6633"/>
            <a:ext cx="86868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Elimination of Redundant States</a:t>
            </a: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AC47A494-331F-4EFC-93E0-339275544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37149"/>
            <a:ext cx="3852863" cy="405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  <p:sp>
        <p:nvSpPr>
          <p:cNvPr id="26627" name="Text Box 160"/>
          <p:cNvSpPr txBox="1">
            <a:spLocks noChangeArrowheads="1"/>
          </p:cNvSpPr>
          <p:nvPr/>
        </p:nvSpPr>
        <p:spPr bwMode="auto">
          <a:xfrm>
            <a:off x="479376" y="1772716"/>
            <a:ext cx="11449272" cy="3527119"/>
          </a:xfrm>
          <a:prstGeom prst="rect">
            <a:avLst/>
          </a:prstGeom>
          <a:noFill/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>
            <a:lvl1pPr marL="342900" indent="-3429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30000"/>
              </a:spcBef>
              <a:buFontTx/>
              <a:buAutoNum type="arabicPeriod"/>
            </a:pPr>
            <a:r>
              <a:rPr lang="en-US" altLang="ko-KR" sz="1800" dirty="0"/>
              <a:t>Determine the flip-flop </a:t>
            </a:r>
            <a:r>
              <a:rPr lang="en-US" altLang="ko-KR" sz="1800" i="1" dirty="0">
                <a:solidFill>
                  <a:srgbClr val="3333FF"/>
                </a:solidFill>
              </a:rPr>
              <a:t>input equations</a:t>
            </a:r>
            <a:r>
              <a:rPr lang="en-US" altLang="ko-KR" sz="1800" dirty="0"/>
              <a:t> and the </a:t>
            </a:r>
            <a:r>
              <a:rPr lang="en-US" altLang="ko-KR" sz="1800" i="1" dirty="0">
                <a:solidFill>
                  <a:srgbClr val="3333FF"/>
                </a:solidFill>
              </a:rPr>
              <a:t>output equations</a:t>
            </a:r>
            <a:r>
              <a:rPr lang="en-US" altLang="ko-KR" sz="1800" dirty="0"/>
              <a:t> from the circuit.</a:t>
            </a:r>
          </a:p>
          <a:p>
            <a:pPr algn="l" eaLnBrk="1" hangingPunct="1">
              <a:spcBef>
                <a:spcPct val="30000"/>
              </a:spcBef>
              <a:buFontTx/>
              <a:buAutoNum type="arabicPeriod"/>
            </a:pPr>
            <a:r>
              <a:rPr lang="en-US" altLang="ko-KR" sz="1800" dirty="0"/>
              <a:t>Derive the </a:t>
            </a:r>
            <a:r>
              <a:rPr lang="en-US" altLang="ko-KR" sz="1800" i="1" dirty="0">
                <a:solidFill>
                  <a:srgbClr val="3333FF"/>
                </a:solidFill>
              </a:rPr>
              <a:t>next-state equation</a:t>
            </a:r>
            <a:r>
              <a:rPr lang="en-US" altLang="ko-KR" sz="1800" dirty="0"/>
              <a:t> for each flip-flop from its input equations, using one of the following relations:</a:t>
            </a:r>
          </a:p>
          <a:p>
            <a:pPr algn="l" eaLnBrk="1" hangingPunct="1">
              <a:spcBef>
                <a:spcPct val="30000"/>
              </a:spcBef>
            </a:pPr>
            <a:r>
              <a:rPr lang="en-US" altLang="ko-KR" sz="1800" dirty="0"/>
              <a:t>		D flip-flop	</a:t>
            </a:r>
            <a:r>
              <a:rPr lang="en-US" altLang="ko-KR" sz="1800" i="1" dirty="0">
                <a:latin typeface="Times New Roman" pitchFamily="18" charset="0"/>
              </a:rPr>
              <a:t>Q</a:t>
            </a:r>
            <a:r>
              <a:rPr lang="en-US" altLang="ko-KR" sz="1800" i="1" baseline="30000" dirty="0">
                <a:latin typeface="Times New Roman" pitchFamily="18" charset="0"/>
              </a:rPr>
              <a:t>+</a:t>
            </a:r>
            <a:r>
              <a:rPr lang="en-US" altLang="ko-KR" sz="1800" i="1" dirty="0">
                <a:latin typeface="Times New Roman" pitchFamily="18" charset="0"/>
              </a:rPr>
              <a:t> = D</a:t>
            </a:r>
            <a:r>
              <a:rPr lang="en-US" altLang="ko-KR" sz="1800" dirty="0"/>
              <a:t>			(1)                                      </a:t>
            </a:r>
          </a:p>
          <a:p>
            <a:pPr algn="l" eaLnBrk="1" hangingPunct="1">
              <a:spcBef>
                <a:spcPct val="30000"/>
              </a:spcBef>
            </a:pPr>
            <a:r>
              <a:rPr lang="en-US" altLang="ko-KR" sz="1800" dirty="0"/>
              <a:t>		D-CE flip-flop	</a:t>
            </a:r>
            <a:r>
              <a:rPr lang="en-US" altLang="ko-KR" sz="1800" i="1" dirty="0">
                <a:latin typeface="Times New Roman" pitchFamily="18" charset="0"/>
              </a:rPr>
              <a:t>Q</a:t>
            </a:r>
            <a:r>
              <a:rPr lang="en-US" altLang="ko-KR" sz="1800" i="1" baseline="30000" dirty="0">
                <a:latin typeface="Times New Roman" pitchFamily="18" charset="0"/>
              </a:rPr>
              <a:t>+</a:t>
            </a:r>
            <a:r>
              <a:rPr lang="en-US" altLang="ko-KR" sz="1800" i="1" dirty="0">
                <a:latin typeface="Times New Roman" pitchFamily="18" charset="0"/>
              </a:rPr>
              <a:t> = D</a:t>
            </a:r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altLang="ko-KR" sz="1800" i="1" dirty="0">
                <a:latin typeface="Times New Roman" pitchFamily="18" charset="0"/>
              </a:rPr>
              <a:t>CE + Q</a:t>
            </a:r>
            <a:r>
              <a:rPr lang="en-US" altLang="ko-KR" sz="1800" i="1" dirty="0"/>
              <a:t>·</a:t>
            </a:r>
            <a:r>
              <a:rPr lang="en-US" altLang="ko-KR" sz="1800" i="1" dirty="0">
                <a:latin typeface="Times New Roman" pitchFamily="18" charset="0"/>
              </a:rPr>
              <a:t>CE’</a:t>
            </a:r>
            <a:r>
              <a:rPr lang="en-US" altLang="ko-KR" sz="1800" dirty="0"/>
              <a:t> 	(2)</a:t>
            </a:r>
          </a:p>
          <a:p>
            <a:pPr algn="l" eaLnBrk="1" hangingPunct="1">
              <a:spcBef>
                <a:spcPct val="30000"/>
              </a:spcBef>
            </a:pPr>
            <a:r>
              <a:rPr lang="en-US" altLang="ko-KR" sz="1800" dirty="0"/>
              <a:t>		T-flip-flop	</a:t>
            </a:r>
            <a:r>
              <a:rPr lang="en-US" altLang="ko-KR" sz="1800" i="1" dirty="0">
                <a:latin typeface="Times New Roman" pitchFamily="18" charset="0"/>
              </a:rPr>
              <a:t>Q</a:t>
            </a:r>
            <a:r>
              <a:rPr lang="en-US" altLang="ko-KR" sz="1800" i="1" baseline="30000" dirty="0">
                <a:latin typeface="Times New Roman" pitchFamily="18" charset="0"/>
              </a:rPr>
              <a:t>+</a:t>
            </a:r>
            <a:r>
              <a:rPr lang="en-US" altLang="ko-KR" sz="1800" i="1" dirty="0">
                <a:latin typeface="Times New Roman" pitchFamily="18" charset="0"/>
              </a:rPr>
              <a:t> = T</a:t>
            </a:r>
            <a:r>
              <a:rPr lang="en-US" altLang="ko-KR" sz="1800" i="1" dirty="0"/>
              <a:t>  </a:t>
            </a:r>
            <a:r>
              <a:rPr lang="en-US" altLang="ko-KR" sz="1800" dirty="0"/>
              <a:t>XOR</a:t>
            </a:r>
            <a:r>
              <a:rPr lang="en-US" altLang="ko-KR" sz="1800" i="1" dirty="0"/>
              <a:t>  </a:t>
            </a:r>
            <a:r>
              <a:rPr lang="en-US" altLang="ko-KR" sz="1800" i="1" dirty="0">
                <a:latin typeface="Times New Roman" pitchFamily="18" charset="0"/>
              </a:rPr>
              <a:t>Q</a:t>
            </a:r>
            <a:r>
              <a:rPr lang="en-US" altLang="ko-KR" sz="1800" dirty="0"/>
              <a:t>		(3)</a:t>
            </a:r>
          </a:p>
          <a:p>
            <a:pPr algn="l" eaLnBrk="1" hangingPunct="1">
              <a:spcBef>
                <a:spcPct val="30000"/>
              </a:spcBef>
            </a:pPr>
            <a:r>
              <a:rPr lang="en-US" altLang="ko-KR" sz="1800" dirty="0"/>
              <a:t>		S-R flip-flop	</a:t>
            </a:r>
            <a:r>
              <a:rPr lang="en-US" altLang="ko-KR" sz="1800" i="1" dirty="0">
                <a:latin typeface="Times New Roman" pitchFamily="18" charset="0"/>
              </a:rPr>
              <a:t>Q</a:t>
            </a:r>
            <a:r>
              <a:rPr lang="en-US" altLang="ko-KR" sz="1800" i="1" baseline="30000" dirty="0">
                <a:latin typeface="Times New Roman" pitchFamily="18" charset="0"/>
              </a:rPr>
              <a:t>+</a:t>
            </a:r>
            <a:r>
              <a:rPr lang="en-US" altLang="ko-KR" sz="1800" i="1" dirty="0">
                <a:latin typeface="Times New Roman" pitchFamily="18" charset="0"/>
              </a:rPr>
              <a:t> = S + R’Q</a:t>
            </a:r>
            <a:r>
              <a:rPr lang="en-US" altLang="ko-KR" sz="1800" i="1" dirty="0"/>
              <a:t> 		</a:t>
            </a:r>
            <a:r>
              <a:rPr lang="en-US" altLang="ko-KR" sz="1800" dirty="0"/>
              <a:t>(4)</a:t>
            </a:r>
          </a:p>
          <a:p>
            <a:pPr algn="l" eaLnBrk="1" hangingPunct="1">
              <a:spcBef>
                <a:spcPct val="30000"/>
              </a:spcBef>
            </a:pPr>
            <a:r>
              <a:rPr lang="en-US" altLang="ko-KR" sz="1800" dirty="0"/>
              <a:t>		J-K flip-flop	</a:t>
            </a:r>
            <a:r>
              <a:rPr lang="en-US" altLang="ko-KR" sz="1800" i="1" dirty="0">
                <a:latin typeface="Times New Roman" pitchFamily="18" charset="0"/>
              </a:rPr>
              <a:t>Q</a:t>
            </a:r>
            <a:r>
              <a:rPr lang="en-US" altLang="ko-KR" sz="1800" i="1" baseline="30000" dirty="0">
                <a:latin typeface="Times New Roman" pitchFamily="18" charset="0"/>
              </a:rPr>
              <a:t>+</a:t>
            </a:r>
            <a:r>
              <a:rPr lang="en-US" altLang="ko-KR" sz="1800" i="1" dirty="0">
                <a:latin typeface="Times New Roman" pitchFamily="18" charset="0"/>
              </a:rPr>
              <a:t> = JQ’ + K’Q</a:t>
            </a:r>
            <a:r>
              <a:rPr lang="en-US" altLang="ko-KR" sz="1800" dirty="0"/>
              <a:t> 		(5)</a:t>
            </a:r>
          </a:p>
          <a:p>
            <a:pPr algn="l" eaLnBrk="1" hangingPunct="1">
              <a:spcBef>
                <a:spcPct val="30000"/>
              </a:spcBef>
            </a:pPr>
            <a:r>
              <a:rPr lang="en-US" altLang="ko-KR" sz="1800" dirty="0"/>
              <a:t>3. Plot a </a:t>
            </a:r>
            <a:r>
              <a:rPr lang="en-US" altLang="ko-KR" sz="1800" i="1" dirty="0">
                <a:solidFill>
                  <a:srgbClr val="3333FF"/>
                </a:solidFill>
              </a:rPr>
              <a:t>next-state equations </a:t>
            </a:r>
            <a:r>
              <a:rPr lang="en-US" altLang="ko-KR" sz="1800" dirty="0"/>
              <a:t>for the flip-flop.</a:t>
            </a:r>
          </a:p>
          <a:p>
            <a:pPr algn="l" eaLnBrk="1" hangingPunct="1">
              <a:spcBef>
                <a:spcPct val="30000"/>
              </a:spcBef>
            </a:pPr>
            <a:r>
              <a:rPr lang="en-US" altLang="ko-KR" sz="1800" dirty="0"/>
              <a:t>4. Combine these maps to form the </a:t>
            </a:r>
            <a:r>
              <a:rPr lang="en-US" altLang="ko-KR" sz="1800" i="1" dirty="0">
                <a:solidFill>
                  <a:srgbClr val="3333FF"/>
                </a:solidFill>
              </a:rPr>
              <a:t>state table</a:t>
            </a:r>
            <a:r>
              <a:rPr lang="en-US" altLang="ko-KR" sz="1800" dirty="0"/>
              <a:t>. Such a state table, which gives the next state of the flip-flops as a function of their present state and the circuit inputs, is frequently referred to as a </a:t>
            </a:r>
            <a:r>
              <a:rPr lang="en-US" altLang="ko-KR" sz="1800" i="1" dirty="0">
                <a:solidFill>
                  <a:srgbClr val="3333FF"/>
                </a:solidFill>
              </a:rPr>
              <a:t>transition table</a:t>
            </a:r>
            <a:r>
              <a:rPr lang="en-US" altLang="ko-KR" sz="1800" dirty="0"/>
              <a:t>.</a:t>
            </a:r>
          </a:p>
        </p:txBody>
      </p:sp>
      <p:sp>
        <p:nvSpPr>
          <p:cNvPr id="26628" name="Text Box 161"/>
          <p:cNvSpPr txBox="1">
            <a:spLocks noChangeArrowheads="1"/>
          </p:cNvSpPr>
          <p:nvPr/>
        </p:nvSpPr>
        <p:spPr bwMode="auto">
          <a:xfrm>
            <a:off x="479376" y="1268760"/>
            <a:ext cx="6427788" cy="396875"/>
          </a:xfrm>
          <a:prstGeom prst="rect">
            <a:avLst/>
          </a:prstGeom>
          <a:solidFill>
            <a:srgbClr val="EDF0AE"/>
          </a:solidFill>
          <a:ln>
            <a:solidFill>
              <a:schemeClr val="accent1"/>
            </a:solidFill>
          </a:ln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kumimoji="0" lang="en-US" altLang="ko-KR" sz="2000">
                <a:solidFill>
                  <a:schemeClr val="tx2"/>
                </a:solidFill>
              </a:rPr>
              <a:t>Systematic Approach to Analyze Sequential Circuits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116632"/>
            <a:ext cx="8686800" cy="67553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Equivalent States</a:t>
            </a:r>
          </a:p>
        </p:txBody>
      </p:sp>
      <p:graphicFrame>
        <p:nvGraphicFramePr>
          <p:cNvPr id="2355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0265611"/>
              </p:ext>
            </p:extLst>
          </p:nvPr>
        </p:nvGraphicFramePr>
        <p:xfrm>
          <a:off x="5447928" y="1492155"/>
          <a:ext cx="1144587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name="Equation" r:id="rId3" imgW="850531" imgH="253890" progId="Equation.3">
                  <p:embed/>
                </p:oleObj>
              </mc:Choice>
              <mc:Fallback>
                <p:oleObj name="Equation" r:id="rId3" imgW="850531" imgH="253890" progId="Equation.3">
                  <p:embed/>
                  <p:pic>
                    <p:nvPicPr>
                      <p:cNvPr id="23556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7928" y="1492155"/>
                        <a:ext cx="1144587" cy="3429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92D05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557923"/>
              </p:ext>
            </p:extLst>
          </p:nvPr>
        </p:nvGraphicFramePr>
        <p:xfrm>
          <a:off x="5475709" y="2363598"/>
          <a:ext cx="11620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7" name="Equation" r:id="rId5" imgW="863225" imgH="253890" progId="Equation.3">
                  <p:embed/>
                </p:oleObj>
              </mc:Choice>
              <mc:Fallback>
                <p:oleObj name="Equation" r:id="rId5" imgW="863225" imgH="253890" progId="Equation.3">
                  <p:embed/>
                  <p:pic>
                    <p:nvPicPr>
                      <p:cNvPr id="23557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5709" y="2363598"/>
                        <a:ext cx="1162050" cy="3429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92D05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3558" name="Text Box 37"/>
              <p:cNvSpPr txBox="1">
                <a:spLocks noChangeArrowheads="1"/>
              </p:cNvSpPr>
              <p:nvPr/>
            </p:nvSpPr>
            <p:spPr bwMode="auto">
              <a:xfrm>
                <a:off x="623392" y="3309843"/>
                <a:ext cx="10945216" cy="1686167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  <a:effectLst/>
              <a:extLst/>
            </p:spPr>
            <p:txBody>
              <a:bodyPr wrap="square">
                <a:spAutoFit/>
              </a:bodyPr>
              <a:lstStyle>
                <a:lvl1pPr eaLnBrk="0" hangingPunct="0">
                  <a:defRPr kumimoji="1" sz="16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 eaLnBrk="0" hangingPunct="0">
                  <a:defRPr kumimoji="1" sz="16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eaLnBrk="0" hangingPunct="0">
                  <a:defRPr kumimoji="1" sz="16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eaLnBrk="0" hangingPunct="0">
                  <a:defRPr kumimoji="1" sz="16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eaLnBrk="0" hangingPunct="0">
                  <a:defRPr kumimoji="1" sz="16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600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Definition</a:t>
                </a:r>
              </a:p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Let </a:t>
                </a:r>
                <a:r>
                  <a:rPr kumimoji="1" lang="en-US" altLang="ko-KR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1" lang="en-US" altLang="ko-KR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kumimoji="1" lang="en-US" altLang="ko-KR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and </a:t>
                </a:r>
                <a:r>
                  <a:rPr kumimoji="1" lang="en-US" altLang="ko-KR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1" lang="en-US" altLang="ko-KR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1" lang="en-US" altLang="ko-KR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be sequential circuits (not necessarily different). </a:t>
                </a:r>
              </a:p>
              <a:p>
                <a:pPr lvl="0" algn="l" eaLnBrk="1" hangingPunct="1">
                  <a:spcBef>
                    <a:spcPct val="50000"/>
                  </a:spcBef>
                </a:pP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Let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altLang="ko-KR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altLang="ko-KR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bar>
                  </m:oMath>
                </a14:m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represent a sequence of 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inputs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of 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arbitrary length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. </a:t>
                </a:r>
              </a:p>
              <a:p>
                <a:pPr lvl="0" algn="l" eaLnBrk="1" hangingPunct="1">
                  <a:spcBef>
                    <a:spcPct val="50000"/>
                  </a:spcBef>
                </a:pP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Then 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state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ko-K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𝑝</m:t>
                    </m:r>
                  </m:oMath>
                </a14:m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in </a:t>
                </a:r>
                <a:r>
                  <a:rPr kumimoji="1" lang="en-US" altLang="ko-KR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1" lang="en-US" altLang="ko-KR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kumimoji="1" lang="en-US" altLang="ko-KR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is 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equivalent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to state </a:t>
                </a:r>
                <a14:m>
                  <m:oMath xmlns:m="http://schemas.openxmlformats.org/officeDocument/2006/math">
                    <m:r>
                      <a:rPr kumimoji="1" lang="en-US" altLang="ko-K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𝑞</m:t>
                    </m:r>
                  </m:oMath>
                </a14:m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in </a:t>
                </a:r>
                <a:r>
                  <a:rPr kumimoji="1" lang="en-US" altLang="ko-KR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1" lang="en-US" altLang="ko-KR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kumimoji="1" lang="en-US" altLang="ko-KR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:r>
                  <a:rPr kumimoji="1" lang="en-US" altLang="ko-KR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iff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sSubPr>
                      <m:e>
                        <m:r>
                          <a:rPr kumimoji="1" lang="ko-KR" alt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kumimoji="1" lang="en-US" altLang="ko-KR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kumimoji="1" lang="en-US" altLang="ko-KR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dPr>
                      <m:e>
                        <m:r>
                          <a:rPr kumimoji="1" lang="en-US" altLang="ko-KR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𝑝</m:t>
                        </m:r>
                        <m:r>
                          <a:rPr kumimoji="1" lang="en-US" altLang="ko-KR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,</m:t>
                        </m:r>
                        <m:bar>
                          <m:barPr>
                            <m:ctrlPr>
                              <a:rPr kumimoji="1" lang="en-US" altLang="ko-K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굴림" panose="020B0600000101010101" pitchFamily="50" charset="-127"/>
                                <a:cs typeface="+mn-cs"/>
                              </a:rPr>
                            </m:ctrlPr>
                          </m:barPr>
                          <m:e>
                            <m:r>
                              <a:rPr kumimoji="1" lang="en-US" altLang="ko-K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굴림" panose="020B0600000101010101" pitchFamily="50" charset="-127"/>
                                <a:cs typeface="+mn-cs"/>
                              </a:rPr>
                              <m:t>𝑋</m:t>
                            </m:r>
                          </m:e>
                        </m:bar>
                      </m:e>
                    </m:d>
                    <m:r>
                      <a:rPr kumimoji="1" lang="en-US" altLang="ko-K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굴림" panose="020B0600000101010101" pitchFamily="50" charset="-127"/>
                        <a:cs typeface="+mn-cs"/>
                      </a:rPr>
                      <m:t>=</m:t>
                    </m:r>
                    <m:sSub>
                      <m:sSubPr>
                        <m:ctrlPr>
                          <a:rPr lang="en-US" altLang="ko-KR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ko-KR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altLang="ko-KR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bar>
                          <m:barPr>
                            <m:ctrlPr>
                              <a:rPr lang="en-US" altLang="ko-KR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altLang="ko-KR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bar>
                      </m:e>
                    </m:d>
                  </m:oMath>
                </a14:m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 for every possible input sequence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kumimoji="1" lang="en-US" altLang="ko-KR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</m:ctrlPr>
                      </m:barPr>
                      <m:e>
                        <m:r>
                          <a:rPr kumimoji="1" lang="en-US" altLang="ko-KR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굴림" panose="020B0600000101010101" pitchFamily="50" charset="-127"/>
                            <a:cs typeface="+mn-cs"/>
                          </a:rPr>
                          <m:t>𝑋</m:t>
                        </m:r>
                      </m:e>
                    </m:bar>
                  </m:oMath>
                </a14:m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+mn-cs"/>
                  </a:rPr>
                  <a:t>.</a:t>
                </a:r>
                <a:endParaRPr kumimoji="1" lang="en-US" altLang="ko-KR" sz="1800" b="0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3558" name="Text 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3392" y="3309843"/>
                <a:ext cx="10945216" cy="1686167"/>
              </a:xfrm>
              <a:prstGeom prst="rect">
                <a:avLst/>
              </a:prstGeom>
              <a:blipFill>
                <a:blip r:embed="rId7"/>
                <a:stretch>
                  <a:fillRect l="-389" t="-1792" b="-3226"/>
                </a:stretch>
              </a:blipFill>
              <a:ln>
                <a:solidFill>
                  <a:srgbClr val="92D050"/>
                </a:solidFill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30263" y="5168030"/>
                <a:ext cx="4645887" cy="404983"/>
              </a:xfrm>
              <a:prstGeom prst="rect">
                <a:avLst/>
              </a:prstGeom>
              <a:solidFill>
                <a:srgbClr val="EDF0AE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ko-KR" alt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kumimoji="1" lang="en-US" altLang="ko-KR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kumimoji="1" lang="en-US" altLang="ko-KR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kumimoji="1" lang="en-US" altLang="ko-KR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,</m:t>
                        </m:r>
                        <m:bar>
                          <m:barPr>
                            <m:ctrlPr>
                              <a:rPr kumimoji="1" lang="en-US" altLang="ko-KR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kumimoji="1" lang="en-US" altLang="ko-KR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bar>
                      </m:e>
                    </m:d>
                    <m:r>
                      <a:rPr kumimoji="1" lang="en-US" altLang="ko-KR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ko-KR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𝑎𝑛𝑑</m:t>
                    </m:r>
                    <m:r>
                      <a:rPr kumimoji="1" lang="en-US" altLang="ko-KR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ko-KR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ko-KR" alt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kumimoji="1" lang="en-US" altLang="ko-KR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kumimoji="1" lang="en-US" altLang="ko-KR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kumimoji="1" lang="en-US" altLang="ko-KR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,</m:t>
                        </m:r>
                        <m:bar>
                          <m:barPr>
                            <m:ctrlPr>
                              <a:rPr kumimoji="1" lang="en-US" altLang="ko-KR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kumimoji="1" lang="en-US" altLang="ko-KR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bar>
                      </m:e>
                    </m:d>
                  </m:oMath>
                </a14:m>
                <a:r>
                  <a:rPr kumimoji="1" lang="ko-KR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ko-K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are output sequences.</a:t>
                </a:r>
                <a:endParaRPr kumimoji="1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63" y="5168030"/>
                <a:ext cx="4645887" cy="404983"/>
              </a:xfrm>
              <a:prstGeom prst="rect">
                <a:avLst/>
              </a:prstGeom>
              <a:blipFill>
                <a:blip r:embed="rId8"/>
                <a:stretch>
                  <a:fillRect t="-4545" r="-131" b="-1969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4">
            <a:extLst>
              <a:ext uri="{FF2B5EF4-FFF2-40B4-BE49-F238E27FC236}">
                <a16:creationId xmlns:a16="http://schemas.microsoft.com/office/drawing/2014/main" id="{0CF1B42D-3D17-4A1F-8DAF-E171522B2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1284987"/>
            <a:ext cx="3168352" cy="159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5A1F75-2164-4B63-9904-ACDF3E3AA581}"/>
              </a:ext>
            </a:extLst>
          </p:cNvPr>
          <p:cNvSpPr txBox="1"/>
          <p:nvPr/>
        </p:nvSpPr>
        <p:spPr>
          <a:xfrm rot="20096042">
            <a:off x="7544641" y="3517858"/>
            <a:ext cx="1896674" cy="4616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rgbClr val="C00000"/>
                </a:solidFill>
              </a:rPr>
              <a:t>Not practical</a:t>
            </a:r>
            <a:endParaRPr lang="ko-KR" altLang="en-US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Text Box 11"/>
          <p:cNvSpPr txBox="1">
            <a:spLocks noChangeArrowheads="1"/>
          </p:cNvSpPr>
          <p:nvPr/>
        </p:nvSpPr>
        <p:spPr bwMode="auto">
          <a:xfrm>
            <a:off x="1559496" y="3693413"/>
            <a:ext cx="8538219" cy="1879600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Theorem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Two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states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18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and </a:t>
            </a:r>
            <a:r>
              <a:rPr kumimoji="1" lang="en-US" altLang="ko-KR" sz="1800" b="0" i="1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of a sequential circuit are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equivalent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kumimoji="1" lang="en-US" altLang="ko-K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iff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for every single input </a:t>
            </a:r>
            <a:r>
              <a:rPr kumimoji="1" lang="en-US" altLang="ko-K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, the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outputs are the same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and the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next states are equivalent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, that is,</a:t>
            </a: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graphicFrame>
        <p:nvGraphicFramePr>
          <p:cNvPr id="2458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981025"/>
              </p:ext>
            </p:extLst>
          </p:nvPr>
        </p:nvGraphicFramePr>
        <p:xfrm>
          <a:off x="3906466" y="4772914"/>
          <a:ext cx="3944937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9" name="Equation" r:id="rId3" imgW="2768600" imgH="215900" progId="Equation.3">
                  <p:embed/>
                </p:oleObj>
              </mc:Choice>
              <mc:Fallback>
                <p:oleObj name="Equation" r:id="rId3" imgW="2768600" imgH="215900" progId="Equation.3">
                  <p:embed/>
                  <p:pic>
                    <p:nvPicPr>
                      <p:cNvPr id="2458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6466" y="4772914"/>
                        <a:ext cx="3944937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Line 13"/>
          <p:cNvSpPr>
            <a:spLocks noChangeShapeType="1"/>
          </p:cNvSpPr>
          <p:nvPr/>
        </p:nvSpPr>
        <p:spPr bwMode="auto">
          <a:xfrm flipV="1">
            <a:off x="7065590" y="5011038"/>
            <a:ext cx="0" cy="2159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24585" name="Text Box 14"/>
          <p:cNvSpPr txBox="1">
            <a:spLocks noChangeArrowheads="1"/>
          </p:cNvSpPr>
          <p:nvPr/>
        </p:nvSpPr>
        <p:spPr bwMode="auto">
          <a:xfrm>
            <a:off x="6541715" y="5171375"/>
            <a:ext cx="1130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Equivalent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58283" y="3406491"/>
                <a:ext cx="4306243" cy="648254"/>
              </a:xfrm>
              <a:prstGeom prst="rect">
                <a:avLst/>
              </a:prstGeom>
              <a:solidFill>
                <a:srgbClr val="EDF0AE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1" lang="ko-KR" alt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𝜆</m:t>
                    </m:r>
                    <m:d>
                      <m:dPr>
                        <m:ctrlP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𝑝</m:t>
                        </m:r>
                        <m: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,</m:t>
                        </m:r>
                        <m:bar>
                          <m:barPr>
                            <m:ctrlPr>
                              <a:rPr kumimoji="1" lang="en-US" altLang="ko-KR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barPr>
                          <m:e>
                            <m:r>
                              <a:rPr kumimoji="1" lang="en-US" altLang="ko-KR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𝑋</m:t>
                            </m:r>
                          </m:e>
                        </m:bar>
                      </m:e>
                    </m:d>
                    <m:r>
                      <a:rPr kumimoji="1" lang="en-US" altLang="ko-KR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1" lang="en-US" altLang="ko-KR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𝑎𝑛𝑑</m:t>
                    </m:r>
                    <m:r>
                      <a:rPr kumimoji="1" lang="en-US" altLang="ko-KR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1" lang="ko-KR" alt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𝜆</m:t>
                    </m:r>
                    <m:d>
                      <m:dPr>
                        <m:ctrlP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𝑝</m:t>
                        </m:r>
                        <m: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,</m:t>
                        </m:r>
                        <m:bar>
                          <m:barPr>
                            <m:ctrlPr>
                              <a:rPr kumimoji="1" lang="en-US" altLang="ko-KR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barPr>
                          <m:e>
                            <m:r>
                              <a:rPr kumimoji="1" lang="en-US" altLang="ko-KR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𝑋</m:t>
                            </m:r>
                          </m:e>
                        </m:bar>
                      </m:e>
                    </m:d>
                  </m:oMath>
                </a14:m>
                <a:r>
                  <a:rPr kumimoji="1" lang="ko-KR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Arial" panose="020B0604020202020204" pitchFamily="34" charset="0"/>
                  </a:rPr>
                  <a:t> </a:t>
                </a:r>
                <a:r>
                  <a:rPr kumimoji="1" lang="en-US" altLang="ko-K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Arial" panose="020B0604020202020204" pitchFamily="34" charset="0"/>
                  </a:rPr>
                  <a:t>are output sequences.</a:t>
                </a:r>
              </a:p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1" lang="ko-KR" alt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𝛿</m:t>
                    </m:r>
                    <m:d>
                      <m:dPr>
                        <m:ctrlP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𝑝</m:t>
                        </m:r>
                        <m: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,</m:t>
                        </m:r>
                        <m:bar>
                          <m:barPr>
                            <m:ctrlPr>
                              <a:rPr kumimoji="1" lang="en-US" altLang="ko-KR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barPr>
                          <m:e>
                            <m:r>
                              <a:rPr kumimoji="1" lang="en-US" altLang="ko-KR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𝑋</m:t>
                            </m:r>
                          </m:e>
                        </m:bar>
                      </m:e>
                    </m:d>
                    <m:r>
                      <a:rPr kumimoji="1" lang="en-US" altLang="ko-KR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1" lang="en-US" altLang="ko-KR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𝑎𝑛𝑑</m:t>
                    </m:r>
                    <m:r>
                      <a:rPr kumimoji="1" lang="en-US" altLang="ko-KR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1" lang="ko-KR" alt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𝛿</m:t>
                    </m:r>
                    <m:d>
                      <m:dPr>
                        <m:ctrlP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𝑝</m:t>
                        </m:r>
                        <m:r>
                          <a:rPr kumimoji="1" lang="en-US" altLang="ko-K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,</m:t>
                        </m:r>
                        <m:bar>
                          <m:barPr>
                            <m:ctrlPr>
                              <a:rPr kumimoji="1" lang="en-US" altLang="ko-KR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barPr>
                          <m:e>
                            <m:r>
                              <a:rPr kumimoji="1" lang="en-US" altLang="ko-KR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𝑋</m:t>
                            </m:r>
                          </m:e>
                        </m:bar>
                      </m:e>
                    </m:d>
                  </m:oMath>
                </a14:m>
                <a:r>
                  <a:rPr kumimoji="1" lang="ko-KR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Arial" panose="020B0604020202020204" pitchFamily="34" charset="0"/>
                  </a:rPr>
                  <a:t> </a:t>
                </a:r>
                <a:r>
                  <a:rPr kumimoji="1" lang="en-US" altLang="ko-K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굴림" panose="020B0600000101010101" pitchFamily="50" charset="-127"/>
                    <a:cs typeface="Arial" panose="020B0604020202020204" pitchFamily="34" charset="0"/>
                  </a:rPr>
                  <a:t>are next state sequences.</a:t>
                </a:r>
                <a:endParaRPr kumimoji="1" lang="ko-KR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굴림" panose="020B0600000101010101" pitchFamily="50" charset="-127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283" y="3406491"/>
                <a:ext cx="4306243" cy="648254"/>
              </a:xfrm>
              <a:prstGeom prst="rect">
                <a:avLst/>
              </a:prstGeom>
              <a:blipFill>
                <a:blip r:embed="rId5"/>
                <a:stretch>
                  <a:fillRect b="-943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2">
            <a:extLst>
              <a:ext uri="{FF2B5EF4-FFF2-40B4-BE49-F238E27FC236}">
                <a16:creationId xmlns:a16="http://schemas.microsoft.com/office/drawing/2014/main" id="{05EC77D2-3CDD-42E4-9ADD-3C26473253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1813" y="116632"/>
            <a:ext cx="8686800" cy="67553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Equivalent States</a:t>
            </a:r>
          </a:p>
        </p:txBody>
      </p:sp>
      <p:graphicFrame>
        <p:nvGraphicFramePr>
          <p:cNvPr id="14" name="Object 35">
            <a:extLst>
              <a:ext uri="{FF2B5EF4-FFF2-40B4-BE49-F238E27FC236}">
                <a16:creationId xmlns:a16="http://schemas.microsoft.com/office/drawing/2014/main" id="{9CE2FE68-2C53-4DD4-BE82-261306BC26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071384"/>
              </p:ext>
            </p:extLst>
          </p:nvPr>
        </p:nvGraphicFramePr>
        <p:xfrm>
          <a:off x="5447928" y="1492155"/>
          <a:ext cx="1144587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0" name="Equation" r:id="rId6" imgW="850531" imgH="253890" progId="Equation.3">
                  <p:embed/>
                </p:oleObj>
              </mc:Choice>
              <mc:Fallback>
                <p:oleObj name="Equation" r:id="rId6" imgW="850531" imgH="253890" progId="Equation.3">
                  <p:embed/>
                  <p:pic>
                    <p:nvPicPr>
                      <p:cNvPr id="23556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7928" y="1492155"/>
                        <a:ext cx="1144587" cy="3429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92D05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6">
            <a:extLst>
              <a:ext uri="{FF2B5EF4-FFF2-40B4-BE49-F238E27FC236}">
                <a16:creationId xmlns:a16="http://schemas.microsoft.com/office/drawing/2014/main" id="{BE406B97-6161-4A4C-B0F0-E40368007C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961807"/>
              </p:ext>
            </p:extLst>
          </p:nvPr>
        </p:nvGraphicFramePr>
        <p:xfrm>
          <a:off x="5475709" y="2363598"/>
          <a:ext cx="11620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1" name="Equation" r:id="rId8" imgW="863225" imgH="253890" progId="Equation.3">
                  <p:embed/>
                </p:oleObj>
              </mc:Choice>
              <mc:Fallback>
                <p:oleObj name="Equation" r:id="rId8" imgW="863225" imgH="253890" progId="Equation.3">
                  <p:embed/>
                  <p:pic>
                    <p:nvPicPr>
                      <p:cNvPr id="23557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5709" y="2363598"/>
                        <a:ext cx="1162050" cy="3429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92D05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4">
            <a:extLst>
              <a:ext uri="{FF2B5EF4-FFF2-40B4-BE49-F238E27FC236}">
                <a16:creationId xmlns:a16="http://schemas.microsoft.com/office/drawing/2014/main" id="{6ABF10FA-6D60-451C-8AAF-78C582BC5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1284987"/>
            <a:ext cx="3168352" cy="159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25647" name="Text Box 74"/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/>
          </p:nvPr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4" name="Line 81"/>
          <p:cNvSpPr>
            <a:spLocks noChangeShapeType="1"/>
          </p:cNvSpPr>
          <p:nvPr/>
        </p:nvSpPr>
        <p:spPr bwMode="auto">
          <a:xfrm flipH="1" flipV="1">
            <a:off x="7032104" y="2188840"/>
            <a:ext cx="864096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896200" y="2022169"/>
                <a:ext cx="2164760" cy="30777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𝑎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≡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𝑏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ko-K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iff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𝑑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≡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𝑓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ko-K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and</m:t>
                      </m:r>
                      <m:r>
                        <m:rPr>
                          <m:nor/>
                        </m:rPr>
                        <a:rPr kumimoji="1" lang="en-US" altLang="ko-K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𝑐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≡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h</m:t>
                      </m:r>
                    </m:oMath>
                  </m:oMathPara>
                </a14:m>
                <a:endParaRPr kumimoji="1" lang="ko-KR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굴림" panose="020B0600000101010101" pitchFamily="50" charset="-127"/>
                  <a:ea typeface="굴림" panose="020B0600000101010101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2022169"/>
                <a:ext cx="2164760" cy="307777"/>
              </a:xfrm>
              <a:prstGeom prst="rect">
                <a:avLst/>
              </a:prstGeom>
              <a:blipFill>
                <a:blip r:embed="rId2"/>
                <a:stretch>
                  <a:fillRect b="-961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Line 81"/>
          <p:cNvSpPr>
            <a:spLocks noChangeShapeType="1"/>
          </p:cNvSpPr>
          <p:nvPr/>
        </p:nvSpPr>
        <p:spPr bwMode="auto">
          <a:xfrm flipH="1" flipV="1">
            <a:off x="6816080" y="2642081"/>
            <a:ext cx="864096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7680177" y="2475410"/>
                <a:ext cx="2719719" cy="30777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𝑎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≠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𝑏</m:t>
                      </m:r>
                      <m:r>
                        <a:rPr kumimoji="1" lang="en-US" altLang="ko-KR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ko-K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because</m:t>
                      </m:r>
                      <m:r>
                        <m:rPr>
                          <m:nor/>
                        </m:rPr>
                        <a:rPr kumimoji="1" lang="en-US" altLang="ko-K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ko-K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the</m:t>
                      </m:r>
                      <m:r>
                        <m:rPr>
                          <m:nor/>
                        </m:rPr>
                        <a:rPr kumimoji="1" lang="en-US" altLang="ko-K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ko-K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outputs</m:t>
                      </m:r>
                      <m:r>
                        <m:rPr>
                          <m:nor/>
                        </m:rPr>
                        <a:rPr kumimoji="1" lang="en-US" altLang="ko-K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ko-K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differ</m:t>
                      </m:r>
                    </m:oMath>
                  </m:oMathPara>
                </a14:m>
                <a:endParaRPr kumimoji="1" lang="ko-KR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굴림" panose="020B0600000101010101" pitchFamily="50" charset="-127"/>
                  <a:ea typeface="굴림" panose="020B0600000101010101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7" y="2475410"/>
                <a:ext cx="2719719" cy="307777"/>
              </a:xfrm>
              <a:prstGeom prst="rect">
                <a:avLst/>
              </a:prstGeom>
              <a:blipFill>
                <a:blip r:embed="rId3"/>
                <a:stretch>
                  <a:fillRect b="-566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Text Box 83"/>
          <p:cNvSpPr txBox="1">
            <a:spLocks noChangeArrowheads="1"/>
          </p:cNvSpPr>
          <p:nvPr/>
        </p:nvSpPr>
        <p:spPr bwMode="auto">
          <a:xfrm>
            <a:off x="8326835" y="2348881"/>
            <a:ext cx="2065337" cy="346075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</a:t>
            </a:r>
            <a:r>
              <a:rPr kumimoji="1" lang="en-US" altLang="ko-KR" sz="1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Self-implied</a:t>
            </a:r>
          </a:p>
        </p:txBody>
      </p:sp>
      <p:cxnSp>
        <p:nvCxnSpPr>
          <p:cNvPr id="3" name="직선 연결선 2"/>
          <p:cNvCxnSpPr/>
          <p:nvPr/>
        </p:nvCxnSpPr>
        <p:spPr>
          <a:xfrm>
            <a:off x="6593706" y="2924944"/>
            <a:ext cx="432048" cy="72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7489552" y="3344292"/>
            <a:ext cx="432048" cy="72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>
            <a:extLst>
              <a:ext uri="{FF2B5EF4-FFF2-40B4-BE49-F238E27FC236}">
                <a16:creationId xmlns:a16="http://schemas.microsoft.com/office/drawing/2014/main" id="{AFC91E82-F7B7-4556-A1B4-155E82E521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D663C747-75E1-4337-B7ED-7E2D3E953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4" name="Text Box 74">
            <a:extLst>
              <a:ext uri="{FF2B5EF4-FFF2-40B4-BE49-F238E27FC236}">
                <a16:creationId xmlns:a16="http://schemas.microsoft.com/office/drawing/2014/main" id="{C2438FE8-4BA7-442A-9F87-6943203F4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9956430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Text Box 83"/>
          <p:cNvSpPr txBox="1">
            <a:spLocks noChangeArrowheads="1"/>
          </p:cNvSpPr>
          <p:nvPr/>
        </p:nvSpPr>
        <p:spPr bwMode="auto">
          <a:xfrm>
            <a:off x="7824192" y="2060848"/>
            <a:ext cx="2715808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After removing </a:t>
            </a:r>
            <a:r>
              <a:rPr kumimoji="1" lang="en-US" altLang="ko-KR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Self-implied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141A2ED-68D1-42C6-B27F-F1969C53F9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9E78CDBF-A209-42FA-98E4-5CD9F6D21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3" name="Text Box 74">
            <a:extLst>
              <a:ext uri="{FF2B5EF4-FFF2-40B4-BE49-F238E27FC236}">
                <a16:creationId xmlns:a16="http://schemas.microsoft.com/office/drawing/2014/main" id="{89EA0BF4-6BE2-42FC-8CDD-2C4B0B242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10163310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285046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non-equivalent pairs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0" name="Oval 1102"/>
          <p:cNvSpPr>
            <a:spLocks noChangeArrowheads="1"/>
          </p:cNvSpPr>
          <p:nvPr/>
        </p:nvSpPr>
        <p:spPr bwMode="auto">
          <a:xfrm>
            <a:off x="7949290" y="3657636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" name="Oval 1103"/>
          <p:cNvSpPr>
            <a:spLocks noChangeArrowheads="1"/>
          </p:cNvSpPr>
          <p:nvPr/>
        </p:nvSpPr>
        <p:spPr bwMode="auto">
          <a:xfrm>
            <a:off x="6593750" y="2036968"/>
            <a:ext cx="433388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" name="Line 1104"/>
          <p:cNvSpPr>
            <a:spLocks noChangeShapeType="1"/>
          </p:cNvSpPr>
          <p:nvPr/>
        </p:nvSpPr>
        <p:spPr bwMode="auto">
          <a:xfrm flipH="1" flipV="1">
            <a:off x="6960096" y="2454986"/>
            <a:ext cx="1080119" cy="1272016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E5936303-23A0-4104-898B-35D3D97D0F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2460EB90-7A9A-4DF6-A829-2146E86D1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6" name="Text Box 74">
            <a:extLst>
              <a:ext uri="{FF2B5EF4-FFF2-40B4-BE49-F238E27FC236}">
                <a16:creationId xmlns:a16="http://schemas.microsoft.com/office/drawing/2014/main" id="{AB35F1C4-DD63-45BA-BCED-1D705BB76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8683178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Oval 1102"/>
          <p:cNvSpPr>
            <a:spLocks noChangeArrowheads="1"/>
          </p:cNvSpPr>
          <p:nvPr/>
        </p:nvSpPr>
        <p:spPr bwMode="auto">
          <a:xfrm>
            <a:off x="6591070" y="3669710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" name="Oval 1103"/>
          <p:cNvSpPr>
            <a:spLocks noChangeArrowheads="1"/>
          </p:cNvSpPr>
          <p:nvPr/>
        </p:nvSpPr>
        <p:spPr bwMode="auto">
          <a:xfrm>
            <a:off x="7037070" y="2846878"/>
            <a:ext cx="433388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" name="Line 1104"/>
          <p:cNvSpPr>
            <a:spLocks noChangeShapeType="1"/>
          </p:cNvSpPr>
          <p:nvPr/>
        </p:nvSpPr>
        <p:spPr bwMode="auto">
          <a:xfrm flipV="1">
            <a:off x="6888088" y="3278678"/>
            <a:ext cx="216025" cy="438354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285046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non-equivalent pairs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5F21DF9-9C09-45E7-BC49-EAA1CCCF58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08C1777D-5D4E-45D3-8827-1AB0C3D7C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8" name="Text Box 74">
            <a:extLst>
              <a:ext uri="{FF2B5EF4-FFF2-40B4-BE49-F238E27FC236}">
                <a16:creationId xmlns:a16="http://schemas.microsoft.com/office/drawing/2014/main" id="{1C7C4056-3B54-4EC1-B3CC-6AF13EA4E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26862150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Oval 1102"/>
          <p:cNvSpPr>
            <a:spLocks noChangeArrowheads="1"/>
          </p:cNvSpPr>
          <p:nvPr/>
        </p:nvSpPr>
        <p:spPr bwMode="auto">
          <a:xfrm>
            <a:off x="7040223" y="3657636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" name="Oval 1103"/>
          <p:cNvSpPr>
            <a:spLocks noChangeArrowheads="1"/>
          </p:cNvSpPr>
          <p:nvPr/>
        </p:nvSpPr>
        <p:spPr bwMode="auto">
          <a:xfrm>
            <a:off x="7040223" y="4070518"/>
            <a:ext cx="433388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285046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non-equivalent pairs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3" name="구부러진 연결선 2"/>
          <p:cNvCxnSpPr>
            <a:stCxn id="10" idx="2"/>
            <a:endCxn id="12" idx="2"/>
          </p:cNvCxnSpPr>
          <p:nvPr/>
        </p:nvCxnSpPr>
        <p:spPr>
          <a:xfrm rot="10800000" flipV="1">
            <a:off x="7040223" y="3873536"/>
            <a:ext cx="12700" cy="412882"/>
          </a:xfrm>
          <a:prstGeom prst="curvedConnector3">
            <a:avLst>
              <a:gd name="adj1" fmla="val 1800000"/>
            </a:avLst>
          </a:prstGeom>
          <a:ln>
            <a:solidFill>
              <a:srgbClr val="0D5F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5B8761BE-AA5F-41CA-9BF9-637944795A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C0F89C75-97DC-4904-AD9B-D1F078F64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6" name="Text Box 74">
            <a:extLst>
              <a:ext uri="{FF2B5EF4-FFF2-40B4-BE49-F238E27FC236}">
                <a16:creationId xmlns:a16="http://schemas.microsoft.com/office/drawing/2014/main" id="{FF191A94-2CA6-4774-8794-75ED454EA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18336442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Oval 1102"/>
          <p:cNvSpPr>
            <a:spLocks noChangeArrowheads="1"/>
          </p:cNvSpPr>
          <p:nvPr/>
        </p:nvSpPr>
        <p:spPr bwMode="auto">
          <a:xfrm>
            <a:off x="7032104" y="2852936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" name="Oval 1103"/>
          <p:cNvSpPr>
            <a:spLocks noChangeArrowheads="1"/>
          </p:cNvSpPr>
          <p:nvPr/>
        </p:nvSpPr>
        <p:spPr bwMode="auto">
          <a:xfrm>
            <a:off x="7498835" y="3657636"/>
            <a:ext cx="433388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285046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non-equivalent pairs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3" name="구부러진 연결선 2"/>
          <p:cNvCxnSpPr>
            <a:stCxn id="10" idx="2"/>
            <a:endCxn id="12" idx="2"/>
          </p:cNvCxnSpPr>
          <p:nvPr/>
        </p:nvCxnSpPr>
        <p:spPr>
          <a:xfrm rot="10800000" flipH="1" flipV="1">
            <a:off x="7032104" y="3068836"/>
            <a:ext cx="466731" cy="804700"/>
          </a:xfrm>
          <a:prstGeom prst="curvedConnector3">
            <a:avLst>
              <a:gd name="adj1" fmla="val -48979"/>
            </a:avLst>
          </a:prstGeom>
          <a:ln>
            <a:solidFill>
              <a:srgbClr val="0D5F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A11DBF15-4B1F-4114-9EC3-B019216840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A7A09D82-958D-4103-A7FD-EA80E3B8F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6" name="Text Box 74">
            <a:extLst>
              <a:ext uri="{FF2B5EF4-FFF2-40B4-BE49-F238E27FC236}">
                <a16:creationId xmlns:a16="http://schemas.microsoft.com/office/drawing/2014/main" id="{368BDEBB-FF1C-4361-BB63-D7F41BA22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2078258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Oval 1102"/>
          <p:cNvSpPr>
            <a:spLocks noChangeArrowheads="1"/>
          </p:cNvSpPr>
          <p:nvPr/>
        </p:nvSpPr>
        <p:spPr bwMode="auto">
          <a:xfrm>
            <a:off x="6584802" y="2031848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" name="Oval 1103"/>
          <p:cNvSpPr>
            <a:spLocks noChangeArrowheads="1"/>
          </p:cNvSpPr>
          <p:nvPr/>
        </p:nvSpPr>
        <p:spPr bwMode="auto">
          <a:xfrm>
            <a:off x="7943160" y="4064460"/>
            <a:ext cx="433388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285046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non-equivalent pairs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3" name="구부러진 연결선 2"/>
          <p:cNvCxnSpPr>
            <a:stCxn id="10" idx="2"/>
            <a:endCxn id="12" idx="2"/>
          </p:cNvCxnSpPr>
          <p:nvPr/>
        </p:nvCxnSpPr>
        <p:spPr>
          <a:xfrm rot="10800000" flipH="1" flipV="1">
            <a:off x="6584802" y="2247748"/>
            <a:ext cx="1358358" cy="2032612"/>
          </a:xfrm>
          <a:prstGeom prst="curvedConnector3">
            <a:avLst>
              <a:gd name="adj1" fmla="val -16829"/>
            </a:avLst>
          </a:prstGeom>
          <a:ln>
            <a:solidFill>
              <a:srgbClr val="0D5F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F6E93EF0-46B2-477E-8CC7-36DA648375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E0E2E5A2-1D11-4E43-BE65-5CA8A0869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6" name="Text Box 74">
            <a:extLst>
              <a:ext uri="{FF2B5EF4-FFF2-40B4-BE49-F238E27FC236}">
                <a16:creationId xmlns:a16="http://schemas.microsoft.com/office/drawing/2014/main" id="{4C9D645C-76E7-4DCE-A9F9-9860DCE32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3042988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30"/>
          <p:cNvSpPr txBox="1">
            <a:spLocks noChangeArrowheads="1"/>
          </p:cNvSpPr>
          <p:nvPr/>
        </p:nvSpPr>
        <p:spPr bwMode="auto">
          <a:xfrm>
            <a:off x="350962" y="1202619"/>
            <a:ext cx="6337300" cy="396875"/>
          </a:xfrm>
          <a:prstGeom prst="rect">
            <a:avLst/>
          </a:prstGeom>
          <a:solidFill>
            <a:srgbClr val="EDF0AE"/>
          </a:solidFill>
          <a:ln>
            <a:solidFill>
              <a:schemeClr val="accent1"/>
            </a:solidFill>
          </a:ln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sz="2000" dirty="0"/>
              <a:t> Example: To derive the </a:t>
            </a:r>
            <a:r>
              <a:rPr lang="en-US" altLang="ko-KR" sz="2000" i="1" dirty="0">
                <a:solidFill>
                  <a:srgbClr val="3333FF"/>
                </a:solidFill>
              </a:rPr>
              <a:t>State Table </a:t>
            </a:r>
            <a:r>
              <a:rPr lang="en-US" altLang="ko-KR" sz="2000" dirty="0"/>
              <a:t>(</a:t>
            </a:r>
            <a:r>
              <a:rPr lang="en-US" altLang="ko-KR" sz="2000" dirty="0">
                <a:solidFill>
                  <a:srgbClr val="FF0000"/>
                </a:solidFill>
              </a:rPr>
              <a:t>Moore </a:t>
            </a:r>
            <a:r>
              <a:rPr lang="en-US" altLang="ko-KR" sz="2000" dirty="0"/>
              <a:t>Machine)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EA6BD13D-FE3A-4DAD-8BC6-04D768A54C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9419B5B0-ACFF-4AED-BB5E-E2C5F88DD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2138949"/>
            <a:ext cx="5861411" cy="4004697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CC1ED2E-BC23-4AA6-94C1-713927D36378}"/>
                  </a:ext>
                </a:extLst>
              </p:cNvPr>
              <p:cNvSpPr txBox="1"/>
              <p:nvPr/>
            </p:nvSpPr>
            <p:spPr>
              <a:xfrm>
                <a:off x="7680176" y="1740640"/>
                <a:ext cx="3456384" cy="2400657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AutoNum type="arabicPeriod"/>
                </a:pPr>
                <a:r>
                  <a:rPr lang="en-US" altLang="ko-KR" sz="2000" dirty="0"/>
                  <a:t>Flip-flop </a:t>
                </a:r>
                <a:r>
                  <a:rPr lang="en-US" altLang="ko-KR" sz="2000" dirty="0">
                    <a:solidFill>
                      <a:srgbClr val="3333FF"/>
                    </a:solidFill>
                  </a:rPr>
                  <a:t>Input equations</a:t>
                </a:r>
                <a:r>
                  <a:rPr lang="en-US" altLang="ko-KR" sz="2000" dirty="0"/>
                  <a:t> and </a:t>
                </a:r>
                <a:r>
                  <a:rPr lang="en-US" altLang="ko-KR" sz="2000" dirty="0">
                    <a:solidFill>
                      <a:srgbClr val="3333FF"/>
                    </a:solidFill>
                  </a:rPr>
                  <a:t>Output equation</a:t>
                </a:r>
              </a:p>
              <a:p>
                <a:pPr marL="342900" indent="-342900" algn="l">
                  <a:buAutoNum type="arabicPeriod"/>
                </a:pPr>
                <a:endParaRPr lang="en-US" altLang="ko-KR" sz="2000" dirty="0"/>
              </a:p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 ⨁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⨁ 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CC1ED2E-BC23-4AA6-94C1-713927D36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1740640"/>
                <a:ext cx="3456384" cy="2400657"/>
              </a:xfrm>
              <a:prstGeom prst="rect">
                <a:avLst/>
              </a:prstGeom>
              <a:blipFill>
                <a:blip r:embed="rId3"/>
                <a:stretch>
                  <a:fillRect l="-1406" t="-1013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Oval 1102"/>
          <p:cNvSpPr>
            <a:spLocks noChangeArrowheads="1"/>
          </p:cNvSpPr>
          <p:nvPr/>
        </p:nvSpPr>
        <p:spPr bwMode="auto">
          <a:xfrm>
            <a:off x="7495682" y="3663942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" name="Oval 1103"/>
          <p:cNvSpPr>
            <a:spLocks noChangeArrowheads="1"/>
          </p:cNvSpPr>
          <p:nvPr/>
        </p:nvSpPr>
        <p:spPr bwMode="auto">
          <a:xfrm>
            <a:off x="8400256" y="3657636"/>
            <a:ext cx="433388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285046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non-equivalent pairs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3" name="구부러진 연결선 2"/>
          <p:cNvCxnSpPr>
            <a:stCxn id="10" idx="2"/>
            <a:endCxn id="12" idx="2"/>
          </p:cNvCxnSpPr>
          <p:nvPr/>
        </p:nvCxnSpPr>
        <p:spPr>
          <a:xfrm rot="10800000" flipH="1">
            <a:off x="7495682" y="3873536"/>
            <a:ext cx="904574" cy="6306"/>
          </a:xfrm>
          <a:prstGeom prst="curvedConnector5">
            <a:avLst>
              <a:gd name="adj1" fmla="val -25272"/>
              <a:gd name="adj2" fmla="val 7048842"/>
              <a:gd name="adj3" fmla="val 73955"/>
            </a:avLst>
          </a:prstGeom>
          <a:ln>
            <a:solidFill>
              <a:srgbClr val="0D5F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102"/>
          <p:cNvSpPr>
            <a:spLocks noChangeArrowheads="1"/>
          </p:cNvSpPr>
          <p:nvPr/>
        </p:nvSpPr>
        <p:spPr bwMode="auto">
          <a:xfrm>
            <a:off x="6598716" y="2027176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15" name="구부러진 연결선 14"/>
          <p:cNvCxnSpPr>
            <a:endCxn id="12" idx="0"/>
          </p:cNvCxnSpPr>
          <p:nvPr/>
        </p:nvCxnSpPr>
        <p:spPr>
          <a:xfrm>
            <a:off x="7032104" y="2230126"/>
            <a:ext cx="1584846" cy="1427511"/>
          </a:xfrm>
          <a:prstGeom prst="curvedConnector2">
            <a:avLst/>
          </a:prstGeom>
          <a:ln>
            <a:solidFill>
              <a:srgbClr val="0D5F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>
            <a:extLst>
              <a:ext uri="{FF2B5EF4-FFF2-40B4-BE49-F238E27FC236}">
                <a16:creationId xmlns:a16="http://schemas.microsoft.com/office/drawing/2014/main" id="{C2EE1545-C26A-42A3-AED6-0F4875071A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23DFEEBB-EAD6-4A4F-983C-9F22F0D21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9" name="Text Box 74">
            <a:extLst>
              <a:ext uri="{FF2B5EF4-FFF2-40B4-BE49-F238E27FC236}">
                <a16:creationId xmlns:a16="http://schemas.microsoft.com/office/drawing/2014/main" id="{A30B0B53-9600-46EE-A6D2-9662FA170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363475485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Oval 1102"/>
          <p:cNvSpPr>
            <a:spLocks noChangeArrowheads="1"/>
          </p:cNvSpPr>
          <p:nvPr/>
        </p:nvSpPr>
        <p:spPr bwMode="auto">
          <a:xfrm>
            <a:off x="7049682" y="4070766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2" name="Oval 1103"/>
          <p:cNvSpPr>
            <a:spLocks noChangeArrowheads="1"/>
          </p:cNvSpPr>
          <p:nvPr/>
        </p:nvSpPr>
        <p:spPr bwMode="auto">
          <a:xfrm>
            <a:off x="8851222" y="4468642"/>
            <a:ext cx="433388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285046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non-equivalent pairs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3" name="구부러진 연결선 2"/>
          <p:cNvCxnSpPr>
            <a:stCxn id="10" idx="4"/>
            <a:endCxn id="12" idx="2"/>
          </p:cNvCxnSpPr>
          <p:nvPr/>
        </p:nvCxnSpPr>
        <p:spPr>
          <a:xfrm rot="16200000" flipH="1">
            <a:off x="7967811" y="3801131"/>
            <a:ext cx="181976" cy="1584846"/>
          </a:xfrm>
          <a:prstGeom prst="curvedConnector2">
            <a:avLst/>
          </a:prstGeom>
          <a:ln>
            <a:solidFill>
              <a:srgbClr val="0D5F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102"/>
          <p:cNvSpPr>
            <a:spLocks noChangeArrowheads="1"/>
          </p:cNvSpPr>
          <p:nvPr/>
        </p:nvSpPr>
        <p:spPr bwMode="auto">
          <a:xfrm>
            <a:off x="7495682" y="3672453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15" name="구부러진 연결선 14"/>
          <p:cNvCxnSpPr>
            <a:stCxn id="13" idx="7"/>
            <a:endCxn id="12" idx="0"/>
          </p:cNvCxnSpPr>
          <p:nvPr/>
        </p:nvCxnSpPr>
        <p:spPr>
          <a:xfrm rot="16200000" flipH="1">
            <a:off x="8100283" y="3501008"/>
            <a:ext cx="732953" cy="1202314"/>
          </a:xfrm>
          <a:prstGeom prst="curvedConnector3">
            <a:avLst>
              <a:gd name="adj1" fmla="val -39816"/>
            </a:avLst>
          </a:prstGeom>
          <a:ln>
            <a:solidFill>
              <a:srgbClr val="0D5F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>
            <a:extLst>
              <a:ext uri="{FF2B5EF4-FFF2-40B4-BE49-F238E27FC236}">
                <a16:creationId xmlns:a16="http://schemas.microsoft.com/office/drawing/2014/main" id="{0BE68748-364D-46CF-93EE-F483BAF73C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5E222C66-AEAD-4DAA-AD90-391FBECB3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9" name="Text Box 74">
            <a:extLst>
              <a:ext uri="{FF2B5EF4-FFF2-40B4-BE49-F238E27FC236}">
                <a16:creationId xmlns:a16="http://schemas.microsoft.com/office/drawing/2014/main" id="{123EFF94-F32C-4131-8A75-BA8B29D05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362096705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1499128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After first pass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C9E9E43-EBFC-4342-AAE9-0F0CC2CBCD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8B891677-A50A-441D-8D4A-A6030241A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2" name="Text Box 74">
            <a:extLst>
              <a:ext uri="{FF2B5EF4-FFF2-40B4-BE49-F238E27FC236}">
                <a16:creationId xmlns:a16="http://schemas.microsoft.com/office/drawing/2014/main" id="{C0F2EE98-3F48-4145-8383-AE5C9B9F6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13898650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Oval 1103"/>
          <p:cNvSpPr>
            <a:spLocks noChangeArrowheads="1"/>
          </p:cNvSpPr>
          <p:nvPr/>
        </p:nvSpPr>
        <p:spPr bwMode="auto">
          <a:xfrm>
            <a:off x="6591070" y="4069238"/>
            <a:ext cx="433388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285046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non-equivalent pairs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" name="Oval 1102"/>
          <p:cNvSpPr>
            <a:spLocks noChangeArrowheads="1"/>
          </p:cNvSpPr>
          <p:nvPr/>
        </p:nvSpPr>
        <p:spPr bwMode="auto">
          <a:xfrm>
            <a:off x="7043376" y="2846630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15" name="구부러진 연결선 14"/>
          <p:cNvCxnSpPr>
            <a:stCxn id="13" idx="4"/>
            <a:endCxn id="12" idx="0"/>
          </p:cNvCxnSpPr>
          <p:nvPr/>
        </p:nvCxnSpPr>
        <p:spPr>
          <a:xfrm rot="5400000">
            <a:off x="6638513" y="3447681"/>
            <a:ext cx="790808" cy="452306"/>
          </a:xfrm>
          <a:prstGeom prst="curvedConnector3">
            <a:avLst>
              <a:gd name="adj1" fmla="val 50000"/>
            </a:avLst>
          </a:prstGeom>
          <a:ln>
            <a:solidFill>
              <a:srgbClr val="0D5F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>
            <a:extLst>
              <a:ext uri="{FF2B5EF4-FFF2-40B4-BE49-F238E27FC236}">
                <a16:creationId xmlns:a16="http://schemas.microsoft.com/office/drawing/2014/main" id="{9F0D8C19-1DE2-4A67-9218-0450C8AA7B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BF35E44F-9162-4B4B-80DD-3A74FE702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9" name="Text Box 74">
            <a:extLst>
              <a:ext uri="{FF2B5EF4-FFF2-40B4-BE49-F238E27FC236}">
                <a16:creationId xmlns:a16="http://schemas.microsoft.com/office/drawing/2014/main" id="{CBBAEB4B-E090-41B1-AC5B-51473897B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29634681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Oval 1103"/>
          <p:cNvSpPr>
            <a:spLocks noChangeArrowheads="1"/>
          </p:cNvSpPr>
          <p:nvPr/>
        </p:nvSpPr>
        <p:spPr bwMode="auto">
          <a:xfrm>
            <a:off x="7497654" y="4468642"/>
            <a:ext cx="433388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285046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non-equivalent pairs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" name="Oval 1102"/>
          <p:cNvSpPr>
            <a:spLocks noChangeArrowheads="1"/>
          </p:cNvSpPr>
          <p:nvPr/>
        </p:nvSpPr>
        <p:spPr bwMode="auto">
          <a:xfrm>
            <a:off x="7943654" y="4064708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15" name="구부러진 연결선 14"/>
          <p:cNvCxnSpPr>
            <a:stCxn id="13" idx="2"/>
            <a:endCxn id="12" idx="0"/>
          </p:cNvCxnSpPr>
          <p:nvPr/>
        </p:nvCxnSpPr>
        <p:spPr>
          <a:xfrm rot="10800000" flipV="1">
            <a:off x="7714348" y="4280608"/>
            <a:ext cx="229306" cy="188034"/>
          </a:xfrm>
          <a:prstGeom prst="curvedConnector2">
            <a:avLst/>
          </a:prstGeom>
          <a:ln>
            <a:solidFill>
              <a:srgbClr val="0D5F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>
            <a:extLst>
              <a:ext uri="{FF2B5EF4-FFF2-40B4-BE49-F238E27FC236}">
                <a16:creationId xmlns:a16="http://schemas.microsoft.com/office/drawing/2014/main" id="{421586D9-86ED-434D-A900-8816CBB57F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554647FB-5ECB-4C8B-B557-4659B6E17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9" name="Text Box 74">
            <a:extLst>
              <a:ext uri="{FF2B5EF4-FFF2-40B4-BE49-F238E27FC236}">
                <a16:creationId xmlns:a16="http://schemas.microsoft.com/office/drawing/2014/main" id="{EEF53294-692F-44A6-A1E9-9CB531FDB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28429436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Oval 1103"/>
          <p:cNvSpPr>
            <a:spLocks noChangeArrowheads="1"/>
          </p:cNvSpPr>
          <p:nvPr/>
        </p:nvSpPr>
        <p:spPr bwMode="auto">
          <a:xfrm>
            <a:off x="8400945" y="4471284"/>
            <a:ext cx="433388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285046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Remove non-equivalent pairs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3" name="Oval 1102"/>
          <p:cNvSpPr>
            <a:spLocks noChangeArrowheads="1"/>
          </p:cNvSpPr>
          <p:nvPr/>
        </p:nvSpPr>
        <p:spPr bwMode="auto">
          <a:xfrm>
            <a:off x="6587444" y="4070611"/>
            <a:ext cx="433388" cy="4318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  <p:cxnSp>
        <p:nvCxnSpPr>
          <p:cNvPr id="15" name="구부러진 연결선 14"/>
          <p:cNvCxnSpPr>
            <a:stCxn id="13" idx="0"/>
            <a:endCxn id="12" idx="0"/>
          </p:cNvCxnSpPr>
          <p:nvPr/>
        </p:nvCxnSpPr>
        <p:spPr>
          <a:xfrm rot="16200000" flipH="1">
            <a:off x="7510552" y="3364198"/>
            <a:ext cx="400673" cy="1813501"/>
          </a:xfrm>
          <a:prstGeom prst="curvedConnector3">
            <a:avLst>
              <a:gd name="adj1" fmla="val -57054"/>
            </a:avLst>
          </a:prstGeom>
          <a:ln>
            <a:solidFill>
              <a:srgbClr val="0D5F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>
            <a:extLst>
              <a:ext uri="{FF2B5EF4-FFF2-40B4-BE49-F238E27FC236}">
                <a16:creationId xmlns:a16="http://schemas.microsoft.com/office/drawing/2014/main" id="{A0F39D83-75C4-43FC-8192-33D6732BE4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CE025097-E386-4B49-A178-D3FB1ACDD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9" name="Text Box 74">
            <a:extLst>
              <a:ext uri="{FF2B5EF4-FFF2-40B4-BE49-F238E27FC236}">
                <a16:creationId xmlns:a16="http://schemas.microsoft.com/office/drawing/2014/main" id="{511EA63D-BF04-469C-AD75-27E22858B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40202747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11751" y="204482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/>
          </p:nvPr>
        </p:nvGraphicFramePr>
        <p:xfrm>
          <a:off x="6127527" y="204143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7752184" y="2060848"/>
            <a:ext cx="1827744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After second pass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F474207-9464-470C-BD93-8D85821D02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164AEEAA-ECCA-4070-A6C5-BE057E512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1396753"/>
            <a:ext cx="216476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Example: Table 9-1</a:t>
            </a:r>
          </a:p>
        </p:txBody>
      </p:sp>
      <p:sp>
        <p:nvSpPr>
          <p:cNvPr id="12" name="Text Box 74">
            <a:extLst>
              <a:ext uri="{FF2B5EF4-FFF2-40B4-BE49-F238E27FC236}">
                <a16:creationId xmlns:a16="http://schemas.microsoft.com/office/drawing/2014/main" id="{CCA61346-26E9-483D-8ACA-050138D55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396753"/>
            <a:ext cx="4495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for Table 9-1 </a:t>
            </a:r>
          </a:p>
        </p:txBody>
      </p:sp>
    </p:spTree>
    <p:extLst>
      <p:ext uri="{BB962C8B-B14F-4D97-AF65-F5344CB8AC3E}">
        <p14:creationId xmlns:p14="http://schemas.microsoft.com/office/powerpoint/2010/main" val="5048717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676400" y="1600201"/>
            <a:ext cx="5257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After Second Pass</a:t>
            </a: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/>
          </p:nvPr>
        </p:nvGraphicFramePr>
        <p:xfrm>
          <a:off x="1697668" y="227687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6168009" y="2204865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 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 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cxnSp>
        <p:nvCxnSpPr>
          <p:cNvPr id="3" name="직선 연결선 2"/>
          <p:cNvCxnSpPr/>
          <p:nvPr/>
        </p:nvCxnSpPr>
        <p:spPr>
          <a:xfrm>
            <a:off x="6528048" y="4102296"/>
            <a:ext cx="30243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7464152" y="3429000"/>
            <a:ext cx="216024" cy="180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8177926" y="3721541"/>
            <a:ext cx="216024" cy="180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3791745" y="2528900"/>
            <a:ext cx="1688283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Replace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e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with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c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6" name="오른쪽 화살표 5"/>
          <p:cNvSpPr/>
          <p:nvPr/>
        </p:nvSpPr>
        <p:spPr>
          <a:xfrm>
            <a:off x="5591944" y="2564904"/>
            <a:ext cx="432048" cy="2665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75996D3-D8A9-4F8E-AE01-3D72F181E0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676400" y="1600201"/>
            <a:ext cx="52578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Implication Chart After Second Pass</a:t>
            </a: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1697668" y="2276872"/>
          <a:ext cx="3621360" cy="32597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a-d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b-d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b-f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a-b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e-h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c-e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a-g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c-f</a:t>
                      </a:r>
                    </a:p>
                    <a:p>
                      <a:pPr algn="ctr" latinLnBrk="1">
                        <a:lnSpc>
                          <a:spcPts val="14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b-g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400"/>
                        </a:lnSpc>
                      </a:pP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472">
                <a:tc>
                  <a:txBody>
                    <a:bodyPr/>
                    <a:lstStyle/>
                    <a:p>
                      <a:pPr algn="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6168009" y="2204865"/>
          <a:ext cx="3808185" cy="259881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 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 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3" name="직선 연결선 2"/>
          <p:cNvCxnSpPr/>
          <p:nvPr/>
        </p:nvCxnSpPr>
        <p:spPr>
          <a:xfrm>
            <a:off x="6571018" y="3807958"/>
            <a:ext cx="30243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7464152" y="2854842"/>
            <a:ext cx="216024" cy="180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8184232" y="3429000"/>
            <a:ext cx="216024" cy="180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3791744" y="2528900"/>
            <a:ext cx="1699504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Replace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d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 with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a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6" name="오른쪽 화살표 5"/>
          <p:cNvSpPr/>
          <p:nvPr/>
        </p:nvSpPr>
        <p:spPr>
          <a:xfrm>
            <a:off x="5591944" y="2564904"/>
            <a:ext cx="432048" cy="2665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"/>
              <a:ea typeface="굴림"/>
              <a:cs typeface="+mn-cs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6508F8B3-0565-4AF1-BABC-D152EC64F2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</p:spTree>
    <p:extLst>
      <p:ext uri="{BB962C8B-B14F-4D97-AF65-F5344CB8AC3E}">
        <p14:creationId xmlns:p14="http://schemas.microsoft.com/office/powerpoint/2010/main" val="242066425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6168009" y="1931351"/>
          <a:ext cx="3808185" cy="231125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70AD47"/>
                      </a:solidFill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Text Box 83"/>
          <p:cNvSpPr txBox="1">
            <a:spLocks noChangeArrowheads="1"/>
          </p:cNvSpPr>
          <p:nvPr/>
        </p:nvSpPr>
        <p:spPr bwMode="auto">
          <a:xfrm>
            <a:off x="6127385" y="1412776"/>
            <a:ext cx="2536272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after reduction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/>
          </p:nvPr>
        </p:nvGraphicFramePr>
        <p:xfrm>
          <a:off x="1703389" y="1931351"/>
          <a:ext cx="3808185" cy="2886371"/>
        </p:xfrm>
        <a:graphic>
          <a:graphicData uri="http://schemas.openxmlformats.org/drawingml/2006/table">
            <a:tbl>
              <a:tblPr firstRow="1" bandRow="1"/>
              <a:tblGrid>
                <a:gridCol w="114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833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State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 State</a:t>
                      </a: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254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dirty="0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Output</a:t>
                      </a:r>
                      <a:endParaRPr lang="ko-KR" altLang="en-US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70AD47"/>
                      </a:solidFill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560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X=1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254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solidFill>
                            <a:srgbClr val="3333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solidFill>
                          <a:srgbClr val="3333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f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5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 panose="020F0502020204030204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T="0" marB="0" anchor="ctr">
                    <a:lnL w="12700" cmpd="sng">
                      <a:solidFill>
                        <a:srgbClr val="70AD47"/>
                      </a:solidFill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" name="Text Box 83"/>
          <p:cNvSpPr txBox="1">
            <a:spLocks noChangeArrowheads="1"/>
          </p:cNvSpPr>
          <p:nvPr/>
        </p:nvSpPr>
        <p:spPr bwMode="auto">
          <a:xfrm>
            <a:off x="1703388" y="1412776"/>
            <a:ext cx="2706190" cy="338554"/>
          </a:xfrm>
          <a:prstGeom prst="rect">
            <a:avLst/>
          </a:prstGeom>
          <a:solidFill>
            <a:srgbClr val="FF6600">
              <a:alpha val="3215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State table before reduction</a:t>
            </a:r>
            <a:endParaRPr kumimoji="1" lang="en-US" altLang="ko-KR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7CC8BB2-B643-4D95-A69B-2B0CFA0A28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344" y="116632"/>
            <a:ext cx="11809311" cy="648072"/>
          </a:xfrm>
        </p:spPr>
        <p:txBody>
          <a:bodyPr/>
          <a:lstStyle/>
          <a:p>
            <a:pPr eaLnBrk="1" hangingPunct="1"/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Determination of State Equivalence Using an Implication Table</a:t>
            </a:r>
          </a:p>
        </p:txBody>
      </p:sp>
    </p:spTree>
    <p:extLst>
      <p:ext uri="{BB962C8B-B14F-4D97-AF65-F5344CB8AC3E}">
        <p14:creationId xmlns:p14="http://schemas.microsoft.com/office/powerpoint/2010/main" val="3790339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3"/>
          <p:cNvSpPr txBox="1">
            <a:spLocks noChangeArrowheads="1"/>
          </p:cNvSpPr>
          <p:nvPr/>
        </p:nvSpPr>
        <p:spPr bwMode="auto">
          <a:xfrm>
            <a:off x="767408" y="1196752"/>
            <a:ext cx="4968875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sz="2000"/>
              <a:t> Example: To derive the </a:t>
            </a:r>
            <a:r>
              <a:rPr lang="en-US" altLang="ko-KR" sz="2000" i="1">
                <a:solidFill>
                  <a:srgbClr val="3333FF"/>
                </a:solidFill>
              </a:rPr>
              <a:t>State Table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27447" y="2366572"/>
                <a:ext cx="6048672" cy="400110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 ⨁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⨁ 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7" y="2366572"/>
                <a:ext cx="6048672" cy="400110"/>
              </a:xfrm>
              <a:prstGeom prst="rect">
                <a:avLst/>
              </a:prstGeom>
              <a:blipFill>
                <a:blip r:embed="rId2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67407" y="1921577"/>
            <a:ext cx="6891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1. Determine flip-flop </a:t>
            </a:r>
            <a:r>
              <a:rPr lang="en-US" altLang="ko-KR" sz="2000" i="1" dirty="0">
                <a:solidFill>
                  <a:srgbClr val="3333FF"/>
                </a:solidFill>
              </a:rPr>
              <a:t>Input equations</a:t>
            </a:r>
            <a:r>
              <a:rPr lang="en-US" altLang="ko-KR" sz="2000" dirty="0"/>
              <a:t> and </a:t>
            </a:r>
            <a:r>
              <a:rPr lang="en-US" altLang="ko-KR" sz="2000" i="1" dirty="0">
                <a:solidFill>
                  <a:srgbClr val="3333FF"/>
                </a:solidFill>
              </a:rPr>
              <a:t>Output equations</a:t>
            </a:r>
            <a:endParaRPr lang="ko-KR" alt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767408" y="3128392"/>
            <a:ext cx="8369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2. Derive the </a:t>
            </a:r>
            <a:r>
              <a:rPr lang="en-US" altLang="ko-KR" sz="2000" i="1" dirty="0">
                <a:solidFill>
                  <a:srgbClr val="3333FF"/>
                </a:solidFill>
              </a:rPr>
              <a:t>next-state equation </a:t>
            </a:r>
            <a:r>
              <a:rPr lang="en-US" altLang="ko-KR" sz="2000" dirty="0"/>
              <a:t>for each flip-flop from its input equation</a:t>
            </a:r>
            <a:endParaRPr lang="ko-KR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27447" y="3573387"/>
                <a:ext cx="4167038" cy="400110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 ⊕ 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          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         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7" y="3573387"/>
                <a:ext cx="4167038" cy="400110"/>
              </a:xfrm>
              <a:prstGeom prst="rect">
                <a:avLst/>
              </a:prstGeom>
              <a:blipFill>
                <a:blip r:embed="rId3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2">
            <a:extLst>
              <a:ext uri="{FF2B5EF4-FFF2-40B4-BE49-F238E27FC236}">
                <a16:creationId xmlns:a16="http://schemas.microsoft.com/office/drawing/2014/main" id="{FEC58B23-16D7-4296-B8A4-9C725E7B6B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Dscf0028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479377" y="1196752"/>
            <a:ext cx="4968875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sz="2000"/>
              <a:t> Example: To derive the </a:t>
            </a:r>
            <a:r>
              <a:rPr lang="en-US" altLang="ko-KR" sz="2000" i="1">
                <a:solidFill>
                  <a:srgbClr val="3333FF"/>
                </a:solidFill>
              </a:rPr>
              <a:t>State Table</a:t>
            </a:r>
          </a:p>
        </p:txBody>
      </p:sp>
      <p:sp>
        <p:nvSpPr>
          <p:cNvPr id="4102" name="Text Box 9"/>
          <p:cNvSpPr txBox="1">
            <a:spLocks noChangeArrowheads="1"/>
          </p:cNvSpPr>
          <p:nvPr/>
        </p:nvSpPr>
        <p:spPr bwMode="auto">
          <a:xfrm>
            <a:off x="455787" y="1773919"/>
            <a:ext cx="4608512" cy="4001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sz="2000" dirty="0"/>
              <a:t> 2. The </a:t>
            </a:r>
            <a:r>
              <a:rPr lang="en-US" altLang="ko-KR" sz="2000" i="1" dirty="0">
                <a:solidFill>
                  <a:srgbClr val="3333FF"/>
                </a:solidFill>
              </a:rPr>
              <a:t>next-state equation</a:t>
            </a:r>
            <a:r>
              <a:rPr lang="en-US" altLang="ko-KR" sz="2000" dirty="0"/>
              <a:t>	</a:t>
            </a:r>
            <a:endParaRPr lang="en-US" altLang="ko-KR" sz="2000" i="1" dirty="0">
              <a:solidFill>
                <a:srgbClr val="3333FF"/>
              </a:solidFill>
            </a:endParaRPr>
          </a:p>
        </p:txBody>
      </p:sp>
      <p:sp>
        <p:nvSpPr>
          <p:cNvPr id="4104" name="Text Box 12"/>
          <p:cNvSpPr txBox="1">
            <a:spLocks noChangeArrowheads="1"/>
          </p:cNvSpPr>
          <p:nvPr/>
        </p:nvSpPr>
        <p:spPr bwMode="auto">
          <a:xfrm>
            <a:off x="479376" y="3024410"/>
            <a:ext cx="4464744" cy="400110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l" eaLnBrk="1" hangingPunct="1"/>
            <a:r>
              <a:rPr lang="en-US" altLang="ko-KR" sz="2000" dirty="0"/>
              <a:t> 3. </a:t>
            </a:r>
            <a:r>
              <a:rPr lang="en-US" altLang="ko-KR" sz="2000" dirty="0" err="1"/>
              <a:t>Karnaugh</a:t>
            </a:r>
            <a:r>
              <a:rPr lang="en-US" altLang="ko-KR" sz="2000" dirty="0"/>
              <a:t> Maps (</a:t>
            </a:r>
            <a:r>
              <a:rPr lang="en-US" altLang="ko-KR" sz="2000" i="1" dirty="0">
                <a:solidFill>
                  <a:srgbClr val="3333FF"/>
                </a:solidFill>
              </a:rPr>
              <a:t>Next State Map</a:t>
            </a:r>
            <a:r>
              <a:rPr lang="en-US" altLang="ko-KR" sz="2000" dirty="0"/>
              <a:t>)</a:t>
            </a:r>
            <a:endParaRPr lang="en-US" altLang="ko-KR" sz="2000" i="1" dirty="0">
              <a:solidFill>
                <a:srgbClr val="3333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Object 13"/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47128" y="3774625"/>
                <a:ext cx="7633048" cy="245804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m:rPr>
                          <m:aln/>
                        </m:rP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𝑋𝐵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4099" name="Object 1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47128" y="3774625"/>
                <a:ext cx="7633048" cy="24580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2">
            <a:extLst>
              <a:ext uri="{FF2B5EF4-FFF2-40B4-BE49-F238E27FC236}">
                <a16:creationId xmlns:a16="http://schemas.microsoft.com/office/drawing/2014/main" id="{276A4420-8C21-4149-9CDB-D4F6BB42D1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5360" y="116632"/>
            <a:ext cx="11593288" cy="72008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Construction of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State Table </a:t>
            </a:r>
            <a:r>
              <a:rPr kumimoji="0" lang="en-US" altLang="ko-KR" sz="4000" dirty="0">
                <a:solidFill>
                  <a:srgbClr val="336600"/>
                </a:solidFill>
                <a:latin typeface="Arial" charset="0"/>
              </a:rPr>
              <a:t>and </a:t>
            </a:r>
            <a:r>
              <a:rPr kumimoji="0" lang="en-US" altLang="ko-KR" sz="4000" i="1" dirty="0">
                <a:solidFill>
                  <a:srgbClr val="336600"/>
                </a:solidFill>
                <a:latin typeface="Arial" charset="0"/>
              </a:rPr>
              <a:t>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F6F586-E795-4AB3-8044-FC7DCAC0DAEB}"/>
                  </a:ext>
                </a:extLst>
              </p:cNvPr>
              <p:cNvSpPr txBox="1"/>
              <p:nvPr/>
            </p:nvSpPr>
            <p:spPr>
              <a:xfrm>
                <a:off x="1055440" y="2196910"/>
                <a:ext cx="4105474" cy="400110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 ⊕ 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          </m:t>
                      </m:r>
                      <m:sSup>
                        <m:sSup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F6F586-E795-4AB3-8044-FC7DCAC0DA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196910"/>
                <a:ext cx="4105474" cy="400110"/>
              </a:xfrm>
              <a:prstGeom prst="rect">
                <a:avLst/>
              </a:prstGeom>
              <a:blipFill>
                <a:blip r:embed="rId3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그림 13">
            <a:extLst>
              <a:ext uri="{FF2B5EF4-FFF2-40B4-BE49-F238E27FC236}">
                <a16:creationId xmlns:a16="http://schemas.microsoft.com/office/drawing/2014/main" id="{C3E2D090-B1BC-4EDE-886B-F0E718A7B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703" y="1268760"/>
            <a:ext cx="4502968" cy="3680225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3182</TotalTime>
  <Words>5693</Words>
  <Application>Microsoft Office PowerPoint</Application>
  <PresentationFormat>와이드스크린</PresentationFormat>
  <Paragraphs>3132</Paragraphs>
  <Slides>80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4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80</vt:i4>
      </vt:variant>
    </vt:vector>
  </HeadingPairs>
  <TitlesOfParts>
    <vt:vector size="95" baseType="lpstr">
      <vt:lpstr>굴림</vt:lpstr>
      <vt:lpstr>맑은 고딕</vt:lpstr>
      <vt:lpstr>Arial</vt:lpstr>
      <vt:lpstr>Arial Narrow</vt:lpstr>
      <vt:lpstr>Calibri</vt:lpstr>
      <vt:lpstr>Calibri Light</vt:lpstr>
      <vt:lpstr>Cambria Math</vt:lpstr>
      <vt:lpstr>Consolas</vt:lpstr>
      <vt:lpstr>Times New Roman</vt:lpstr>
      <vt:lpstr>Wingdings</vt:lpstr>
      <vt:lpstr>기본 디자인</vt:lpstr>
      <vt:lpstr>Office 테마</vt:lpstr>
      <vt:lpstr>1_기본 디자인</vt:lpstr>
      <vt:lpstr>2_기본 디자인</vt:lpstr>
      <vt:lpstr>Equation</vt:lpstr>
      <vt:lpstr>PowerPoint 프레젠테이션</vt:lpstr>
      <vt:lpstr>PowerPoint 프레젠테이션</vt:lpstr>
      <vt:lpstr>Objectives</vt:lpstr>
      <vt:lpstr>Moore Machine</vt:lpstr>
      <vt:lpstr>Mealy Machine </vt:lpstr>
      <vt:lpstr>Construction of State Table and Graphs</vt:lpstr>
      <vt:lpstr>Construction of State Table and Graphs</vt:lpstr>
      <vt:lpstr>Construction of State Table and Graphs</vt:lpstr>
      <vt:lpstr>Construction of State Table and Graphs</vt:lpstr>
      <vt:lpstr>Construction of State Table and Graphs</vt:lpstr>
      <vt:lpstr>Construction of State Table and Graphs</vt:lpstr>
      <vt:lpstr>Construction of State Table and Graphs</vt:lpstr>
      <vt:lpstr>Construction of State Table and Graphs</vt:lpstr>
      <vt:lpstr>Construction of State Table and Graphs</vt:lpstr>
      <vt:lpstr>Construction of State Table and Graphs</vt:lpstr>
      <vt:lpstr>Construction of State Table and Graphs</vt:lpstr>
      <vt:lpstr>PowerPoint 프레젠테이션</vt:lpstr>
      <vt:lpstr>PowerPoint 프레젠테이션</vt:lpstr>
      <vt:lpstr>Objectives</vt:lpstr>
      <vt:lpstr>Design of a Sequence Detector (1)</vt:lpstr>
      <vt:lpstr>PowerPoint 프레젠테이션</vt:lpstr>
      <vt:lpstr>Design of a Sequence Detector (1-1)</vt:lpstr>
      <vt:lpstr>Design of a Sequence Detector (1-1)</vt:lpstr>
      <vt:lpstr>Design of a Sequence Detector (1-1)</vt:lpstr>
      <vt:lpstr>Design of a Sequence Detector (1-1)</vt:lpstr>
      <vt:lpstr>Design of a Sequence Detector (1-2)</vt:lpstr>
      <vt:lpstr>Design of a Sequence Detector (1-2)</vt:lpstr>
      <vt:lpstr>Design of a Sequence Detector (1-2)</vt:lpstr>
      <vt:lpstr>Design of a Sequence Detector (2)</vt:lpstr>
      <vt:lpstr>Design of a Sequence Detector (2)</vt:lpstr>
      <vt:lpstr>Design of a Sequence Detector (2)</vt:lpstr>
      <vt:lpstr>Design of a Sequence Detector (2)</vt:lpstr>
      <vt:lpstr>Design of a Sequence Detector (3)</vt:lpstr>
      <vt:lpstr>Design of a Sequence Detector (3)</vt:lpstr>
      <vt:lpstr>Design of a Sequence Detector (3)</vt:lpstr>
      <vt:lpstr>Design of a Sequence Detector (3)</vt:lpstr>
      <vt:lpstr>Design of a Sequence Detector (4)</vt:lpstr>
      <vt:lpstr>Design of a Sequence Detector (4)</vt:lpstr>
      <vt:lpstr>Design of a Sequence Detector (4)</vt:lpstr>
      <vt:lpstr>PowerPoint 프레젠테이션</vt:lpstr>
      <vt:lpstr>PowerPoint 프레젠테이션</vt:lpstr>
      <vt:lpstr>Objectives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Equivalent States</vt:lpstr>
      <vt:lpstr>Equivalent States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Determination of State Equivalence Using an Implication Table</vt:lpstr>
      <vt:lpstr>PowerPoint 프레젠테이션</vt:lpstr>
    </vt:vector>
  </TitlesOfParts>
  <Company>Inje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13</dc:title>
  <dc:creator>Jongman Cho</dc:creator>
  <cp:lastModifiedBy>조종만</cp:lastModifiedBy>
  <cp:revision>325</cp:revision>
  <dcterms:created xsi:type="dcterms:W3CDTF">2003-08-14T08:31:30Z</dcterms:created>
  <dcterms:modified xsi:type="dcterms:W3CDTF">2021-04-15T01:52:24Z</dcterms:modified>
</cp:coreProperties>
</file>